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p:scale>
          <a:sx n="110" d="100"/>
          <a:sy n="110" d="100"/>
        </p:scale>
        <p:origin x="1406" y="211"/>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EB329BBF-0590-424D-AC4C-01783303257D}" type="datetimeFigureOut">
              <a:rPr lang="en-GB" smtClean="0"/>
              <a:t>31/05/2023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F51AD0-1213-4A6C-82D8-FA16353B5311}" type="slidenum">
              <a:rPr lang="en-GB" smtClean="0"/>
              <a:t>‹#›</a:t>
            </a:fld>
            <a:endParaRPr lang="en-GB"/>
          </a:p>
        </p:txBody>
      </p:sp>
    </p:spTree>
    <p:extLst>
      <p:ext uri="{BB962C8B-B14F-4D97-AF65-F5344CB8AC3E}">
        <p14:creationId xmlns:p14="http://schemas.microsoft.com/office/powerpoint/2010/main" val="503602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B329BBF-0590-424D-AC4C-01783303257D}" type="datetimeFigureOut">
              <a:rPr lang="en-GB" smtClean="0"/>
              <a:t>31/05/2023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F51AD0-1213-4A6C-82D8-FA16353B5311}" type="slidenum">
              <a:rPr lang="en-GB" smtClean="0"/>
              <a:t>‹#›</a:t>
            </a:fld>
            <a:endParaRPr lang="en-GB"/>
          </a:p>
        </p:txBody>
      </p:sp>
    </p:spTree>
    <p:extLst>
      <p:ext uri="{BB962C8B-B14F-4D97-AF65-F5344CB8AC3E}">
        <p14:creationId xmlns:p14="http://schemas.microsoft.com/office/powerpoint/2010/main" val="3246718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B329BBF-0590-424D-AC4C-01783303257D}" type="datetimeFigureOut">
              <a:rPr lang="en-GB" smtClean="0"/>
              <a:t>31/05/2023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F51AD0-1213-4A6C-82D8-FA16353B5311}" type="slidenum">
              <a:rPr lang="en-GB" smtClean="0"/>
              <a:t>‹#›</a:t>
            </a:fld>
            <a:endParaRPr lang="en-GB"/>
          </a:p>
        </p:txBody>
      </p:sp>
    </p:spTree>
    <p:extLst>
      <p:ext uri="{BB962C8B-B14F-4D97-AF65-F5344CB8AC3E}">
        <p14:creationId xmlns:p14="http://schemas.microsoft.com/office/powerpoint/2010/main" val="2847558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B329BBF-0590-424D-AC4C-01783303257D}" type="datetimeFigureOut">
              <a:rPr lang="en-GB" smtClean="0"/>
              <a:t>31/05/2023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F51AD0-1213-4A6C-82D8-FA16353B5311}" type="slidenum">
              <a:rPr lang="en-GB" smtClean="0"/>
              <a:t>‹#›</a:t>
            </a:fld>
            <a:endParaRPr lang="en-GB"/>
          </a:p>
        </p:txBody>
      </p:sp>
    </p:spTree>
    <p:extLst>
      <p:ext uri="{BB962C8B-B14F-4D97-AF65-F5344CB8AC3E}">
        <p14:creationId xmlns:p14="http://schemas.microsoft.com/office/powerpoint/2010/main" val="1484649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EB329BBF-0590-424D-AC4C-01783303257D}" type="datetimeFigureOut">
              <a:rPr lang="en-GB" smtClean="0"/>
              <a:t>31/05/2023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F51AD0-1213-4A6C-82D8-FA16353B5311}" type="slidenum">
              <a:rPr lang="en-GB" smtClean="0"/>
              <a:t>‹#›</a:t>
            </a:fld>
            <a:endParaRPr lang="en-GB"/>
          </a:p>
        </p:txBody>
      </p:sp>
    </p:spTree>
    <p:extLst>
      <p:ext uri="{BB962C8B-B14F-4D97-AF65-F5344CB8AC3E}">
        <p14:creationId xmlns:p14="http://schemas.microsoft.com/office/powerpoint/2010/main" val="1161207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EB329BBF-0590-424D-AC4C-01783303257D}" type="datetimeFigureOut">
              <a:rPr lang="en-GB" smtClean="0"/>
              <a:t>31/05/2023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AF51AD0-1213-4A6C-82D8-FA16353B5311}" type="slidenum">
              <a:rPr lang="en-GB" smtClean="0"/>
              <a:t>‹#›</a:t>
            </a:fld>
            <a:endParaRPr lang="en-GB"/>
          </a:p>
        </p:txBody>
      </p:sp>
    </p:spTree>
    <p:extLst>
      <p:ext uri="{BB962C8B-B14F-4D97-AF65-F5344CB8AC3E}">
        <p14:creationId xmlns:p14="http://schemas.microsoft.com/office/powerpoint/2010/main" val="412832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EB329BBF-0590-424D-AC4C-01783303257D}" type="datetimeFigureOut">
              <a:rPr lang="en-GB" smtClean="0"/>
              <a:t>31/05/2023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AF51AD0-1213-4A6C-82D8-FA16353B5311}" type="slidenum">
              <a:rPr lang="en-GB" smtClean="0"/>
              <a:t>‹#›</a:t>
            </a:fld>
            <a:endParaRPr lang="en-GB"/>
          </a:p>
        </p:txBody>
      </p:sp>
    </p:spTree>
    <p:extLst>
      <p:ext uri="{BB962C8B-B14F-4D97-AF65-F5344CB8AC3E}">
        <p14:creationId xmlns:p14="http://schemas.microsoft.com/office/powerpoint/2010/main" val="1644793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B329BBF-0590-424D-AC4C-01783303257D}" type="datetimeFigureOut">
              <a:rPr lang="en-GB" smtClean="0"/>
              <a:t>31/05/2023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AF51AD0-1213-4A6C-82D8-FA16353B5311}" type="slidenum">
              <a:rPr lang="en-GB" smtClean="0"/>
              <a:t>‹#›</a:t>
            </a:fld>
            <a:endParaRPr lang="en-GB"/>
          </a:p>
        </p:txBody>
      </p:sp>
    </p:spTree>
    <p:extLst>
      <p:ext uri="{BB962C8B-B14F-4D97-AF65-F5344CB8AC3E}">
        <p14:creationId xmlns:p14="http://schemas.microsoft.com/office/powerpoint/2010/main" val="3442042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329BBF-0590-424D-AC4C-01783303257D}" type="datetimeFigureOut">
              <a:rPr lang="en-GB" smtClean="0"/>
              <a:t>31/05/2023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AF51AD0-1213-4A6C-82D8-FA16353B5311}" type="slidenum">
              <a:rPr lang="en-GB" smtClean="0"/>
              <a:t>‹#›</a:t>
            </a:fld>
            <a:endParaRPr lang="en-GB"/>
          </a:p>
        </p:txBody>
      </p:sp>
    </p:spTree>
    <p:extLst>
      <p:ext uri="{BB962C8B-B14F-4D97-AF65-F5344CB8AC3E}">
        <p14:creationId xmlns:p14="http://schemas.microsoft.com/office/powerpoint/2010/main" val="1242722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EB329BBF-0590-424D-AC4C-01783303257D}" type="datetimeFigureOut">
              <a:rPr lang="en-GB" smtClean="0"/>
              <a:t>31/05/2023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AF51AD0-1213-4A6C-82D8-FA16353B5311}" type="slidenum">
              <a:rPr lang="en-GB" smtClean="0"/>
              <a:t>‹#›</a:t>
            </a:fld>
            <a:endParaRPr lang="en-GB"/>
          </a:p>
        </p:txBody>
      </p:sp>
    </p:spTree>
    <p:extLst>
      <p:ext uri="{BB962C8B-B14F-4D97-AF65-F5344CB8AC3E}">
        <p14:creationId xmlns:p14="http://schemas.microsoft.com/office/powerpoint/2010/main" val="2210503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EB329BBF-0590-424D-AC4C-01783303257D}" type="datetimeFigureOut">
              <a:rPr lang="en-GB" smtClean="0"/>
              <a:t>31/05/2023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AF51AD0-1213-4A6C-82D8-FA16353B5311}" type="slidenum">
              <a:rPr lang="en-GB" smtClean="0"/>
              <a:t>‹#›</a:t>
            </a:fld>
            <a:endParaRPr lang="en-GB"/>
          </a:p>
        </p:txBody>
      </p:sp>
    </p:spTree>
    <p:extLst>
      <p:ext uri="{BB962C8B-B14F-4D97-AF65-F5344CB8AC3E}">
        <p14:creationId xmlns:p14="http://schemas.microsoft.com/office/powerpoint/2010/main" val="3383865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B329BBF-0590-424D-AC4C-01783303257D}" type="datetimeFigureOut">
              <a:rPr lang="en-GB" smtClean="0"/>
              <a:t>31/05/2023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AF51AD0-1213-4A6C-82D8-FA16353B5311}" type="slidenum">
              <a:rPr lang="en-GB" smtClean="0"/>
              <a:t>‹#›</a:t>
            </a:fld>
            <a:endParaRPr lang="en-GB"/>
          </a:p>
        </p:txBody>
      </p:sp>
    </p:spTree>
    <p:extLst>
      <p:ext uri="{BB962C8B-B14F-4D97-AF65-F5344CB8AC3E}">
        <p14:creationId xmlns:p14="http://schemas.microsoft.com/office/powerpoint/2010/main" val="34664365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704E785-522E-4AD0-5CA0-E1D62B18B06C}"/>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42917CB2-D699-3CA1-BD44-5E38B585D7BD}"/>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6" name="Picture 5">
            <a:extLst>
              <a:ext uri="{FF2B5EF4-FFF2-40B4-BE49-F238E27FC236}">
                <a16:creationId xmlns:a16="http://schemas.microsoft.com/office/drawing/2014/main" id="{7617AB32-3BF8-5E3D-83D9-58C80C5D55CD}"/>
              </a:ext>
            </a:extLst>
          </p:cNvPr>
          <p:cNvPicPr>
            <a:picLocks noChangeAspect="1"/>
          </p:cNvPicPr>
          <p:nvPr/>
        </p:nvPicPr>
        <p:blipFill rotWithShape="1">
          <a:blip r:embed="rId2"/>
          <a:srcRect l="3114" t="13379" r="3460" b="3635"/>
          <a:stretch/>
        </p:blipFill>
        <p:spPr>
          <a:xfrm>
            <a:off x="0" y="-213360"/>
            <a:ext cx="6858000" cy="1332562"/>
          </a:xfrm>
          <a:prstGeom prst="rect">
            <a:avLst/>
          </a:prstGeom>
        </p:spPr>
      </p:pic>
      <p:sp>
        <p:nvSpPr>
          <p:cNvPr id="7" name="Rounded Rectangle 87">
            <a:extLst>
              <a:ext uri="{FF2B5EF4-FFF2-40B4-BE49-F238E27FC236}">
                <a16:creationId xmlns:a16="http://schemas.microsoft.com/office/drawing/2014/main" id="{18D5AEC2-CBE4-B3F6-FD57-05DEF877DF08}"/>
              </a:ext>
            </a:extLst>
          </p:cNvPr>
          <p:cNvSpPr/>
          <p:nvPr/>
        </p:nvSpPr>
        <p:spPr>
          <a:xfrm>
            <a:off x="193961" y="1272368"/>
            <a:ext cx="6490761" cy="556431"/>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sp>
        <p:nvSpPr>
          <p:cNvPr id="8" name="TextBox 7">
            <a:extLst>
              <a:ext uri="{FF2B5EF4-FFF2-40B4-BE49-F238E27FC236}">
                <a16:creationId xmlns:a16="http://schemas.microsoft.com/office/drawing/2014/main" id="{8D98A85A-00EF-C601-4876-C42F75E8084C}"/>
              </a:ext>
            </a:extLst>
          </p:cNvPr>
          <p:cNvSpPr txBox="1"/>
          <p:nvPr/>
        </p:nvSpPr>
        <p:spPr>
          <a:xfrm>
            <a:off x="213709" y="1305567"/>
            <a:ext cx="6490761" cy="461665"/>
          </a:xfrm>
          <a:prstGeom prst="rect">
            <a:avLst/>
          </a:prstGeom>
          <a:noFill/>
        </p:spPr>
        <p:txBody>
          <a:bodyPr wrap="square" rtlCol="0">
            <a:spAutoFit/>
          </a:bodyPr>
          <a:lstStyle/>
          <a:p>
            <a:pPr marL="0" marR="0" lvl="0" indent="0" algn="ctr" rtl="0">
              <a:spcBef>
                <a:spcPts val="0"/>
              </a:spcBef>
              <a:spcAft>
                <a:spcPts val="0"/>
              </a:spcAft>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Print this sheet single sided and cut out the tiles below. You may want to mount these tiles onto card.</a:t>
            </a:r>
            <a:endParaRPr lang="en-GB" sz="1050" dirty="0">
              <a:solidFill>
                <a:srgbClr val="002060"/>
              </a:solidFill>
              <a:latin typeface="Arial Rounded MT Bold" panose="020F0704030504030204" pitchFamily="34" charset="0"/>
            </a:endParaRPr>
          </a:p>
        </p:txBody>
      </p:sp>
      <p:sp>
        <p:nvSpPr>
          <p:cNvPr id="9" name="TextBox 8">
            <a:extLst>
              <a:ext uri="{FF2B5EF4-FFF2-40B4-BE49-F238E27FC236}">
                <a16:creationId xmlns:a16="http://schemas.microsoft.com/office/drawing/2014/main" id="{17CB8CA4-3D5B-1A32-54CA-0CD43F4824D5}"/>
              </a:ext>
            </a:extLst>
          </p:cNvPr>
          <p:cNvSpPr txBox="1"/>
          <p:nvPr/>
        </p:nvSpPr>
        <p:spPr>
          <a:xfrm>
            <a:off x="4440396" y="649734"/>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KS3-20-04</a:t>
            </a:r>
          </a:p>
        </p:txBody>
      </p:sp>
      <p:sp>
        <p:nvSpPr>
          <p:cNvPr id="10" name="TextBox 9">
            <a:extLst>
              <a:ext uri="{FF2B5EF4-FFF2-40B4-BE49-F238E27FC236}">
                <a16:creationId xmlns:a16="http://schemas.microsoft.com/office/drawing/2014/main" id="{E9E5C29C-60B7-C6B7-E5CF-EDAF5E767ABA}"/>
              </a:ext>
            </a:extLst>
          </p:cNvPr>
          <p:cNvSpPr txBox="1"/>
          <p:nvPr/>
        </p:nvSpPr>
        <p:spPr>
          <a:xfrm>
            <a:off x="1047133" y="-14717"/>
            <a:ext cx="5637589" cy="461665"/>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77"/>
              </a:rPr>
              <a:t>Mission Assignment: Explain how toxic material accumulates in ecosystems     </a:t>
            </a:r>
          </a:p>
        </p:txBody>
      </p:sp>
      <p:graphicFrame>
        <p:nvGraphicFramePr>
          <p:cNvPr id="14" name="Google Shape;80;p1">
            <a:extLst>
              <a:ext uri="{FF2B5EF4-FFF2-40B4-BE49-F238E27FC236}">
                <a16:creationId xmlns:a16="http://schemas.microsoft.com/office/drawing/2014/main" id="{916704F2-99EB-CF22-8EC0-D0EAC9020FD0}"/>
              </a:ext>
            </a:extLst>
          </p:cNvPr>
          <p:cNvGraphicFramePr/>
          <p:nvPr>
            <p:extLst>
              <p:ext uri="{D42A27DB-BD31-4B8C-83A1-F6EECF244321}">
                <p14:modId xmlns:p14="http://schemas.microsoft.com/office/powerpoint/2010/main" val="2493289521"/>
              </p:ext>
            </p:extLst>
          </p:nvPr>
        </p:nvGraphicFramePr>
        <p:xfrm>
          <a:off x="406372" y="1942900"/>
          <a:ext cx="6045255" cy="7562896"/>
        </p:xfrm>
        <a:graphic>
          <a:graphicData uri="http://schemas.openxmlformats.org/drawingml/2006/table">
            <a:tbl>
              <a:tblPr firstRow="1" bandRow="1">
                <a:noFill/>
              </a:tblPr>
              <a:tblGrid>
                <a:gridCol w="1209051">
                  <a:extLst>
                    <a:ext uri="{9D8B030D-6E8A-4147-A177-3AD203B41FA5}">
                      <a16:colId xmlns:a16="http://schemas.microsoft.com/office/drawing/2014/main" val="20000"/>
                    </a:ext>
                  </a:extLst>
                </a:gridCol>
                <a:gridCol w="1209051">
                  <a:extLst>
                    <a:ext uri="{9D8B030D-6E8A-4147-A177-3AD203B41FA5}">
                      <a16:colId xmlns:a16="http://schemas.microsoft.com/office/drawing/2014/main" val="20001"/>
                    </a:ext>
                  </a:extLst>
                </a:gridCol>
                <a:gridCol w="1209051">
                  <a:extLst>
                    <a:ext uri="{9D8B030D-6E8A-4147-A177-3AD203B41FA5}">
                      <a16:colId xmlns:a16="http://schemas.microsoft.com/office/drawing/2014/main" val="20002"/>
                    </a:ext>
                  </a:extLst>
                </a:gridCol>
                <a:gridCol w="1209051">
                  <a:extLst>
                    <a:ext uri="{9D8B030D-6E8A-4147-A177-3AD203B41FA5}">
                      <a16:colId xmlns:a16="http://schemas.microsoft.com/office/drawing/2014/main" val="20003"/>
                    </a:ext>
                  </a:extLst>
                </a:gridCol>
                <a:gridCol w="1209051">
                  <a:extLst>
                    <a:ext uri="{9D8B030D-6E8A-4147-A177-3AD203B41FA5}">
                      <a16:colId xmlns:a16="http://schemas.microsoft.com/office/drawing/2014/main" val="20004"/>
                    </a:ext>
                  </a:extLst>
                </a:gridCol>
              </a:tblGrid>
              <a:tr h="945362">
                <a:tc>
                  <a:txBody>
                    <a:bodyPr/>
                    <a:lstStyle/>
                    <a:p>
                      <a:pPr marL="0" marR="0" lvl="0" indent="0" algn="r" rtl="0">
                        <a:spcBef>
                          <a:spcPts val="0"/>
                        </a:spcBef>
                        <a:spcAft>
                          <a:spcPts val="0"/>
                        </a:spcAft>
                        <a:buNone/>
                      </a:pPr>
                      <a:endParaRPr sz="1400" b="1" u="none" strike="noStrike" cap="none">
                        <a:solidFill>
                          <a:srgbClr val="16ADBF"/>
                        </a:solidFill>
                        <a:latin typeface="Arial Rounded"/>
                        <a:ea typeface="Arial Rounded"/>
                        <a:cs typeface="Arial Rounded"/>
                        <a:sym typeface="Arial Rounded"/>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r" rtl="0">
                        <a:spcBef>
                          <a:spcPts val="0"/>
                        </a:spcBef>
                        <a:spcAft>
                          <a:spcPts val="0"/>
                        </a:spcAft>
                        <a:buNone/>
                      </a:pPr>
                      <a:endParaRPr sz="1400" b="1" u="none" strike="noStrike" cap="none">
                        <a:solidFill>
                          <a:srgbClr val="16ADBF"/>
                        </a:solidFill>
                        <a:latin typeface="Arial Rounded"/>
                        <a:ea typeface="Arial Rounded"/>
                        <a:cs typeface="Arial Rounded"/>
                        <a:sym typeface="Arial Rounded"/>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r" rtl="0">
                        <a:spcBef>
                          <a:spcPts val="0"/>
                        </a:spcBef>
                        <a:spcAft>
                          <a:spcPts val="0"/>
                        </a:spcAft>
                        <a:buNone/>
                      </a:pPr>
                      <a:endParaRPr sz="1400" b="1" u="none" strike="noStrike" cap="none">
                        <a:solidFill>
                          <a:srgbClr val="16ADBF"/>
                        </a:solidFill>
                        <a:latin typeface="Arial Rounded"/>
                        <a:ea typeface="Arial Rounded"/>
                        <a:cs typeface="Arial Rounded"/>
                        <a:sym typeface="Arial Rounded"/>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r" rtl="0">
                        <a:spcBef>
                          <a:spcPts val="0"/>
                        </a:spcBef>
                        <a:spcAft>
                          <a:spcPts val="0"/>
                        </a:spcAft>
                        <a:buNone/>
                      </a:pPr>
                      <a:endParaRPr sz="1400" b="1" u="none" strike="noStrike" cap="none">
                        <a:solidFill>
                          <a:srgbClr val="16ADBF"/>
                        </a:solidFill>
                        <a:latin typeface="Arial Rounded"/>
                        <a:ea typeface="Arial Rounded"/>
                        <a:cs typeface="Arial Rounded"/>
                        <a:sym typeface="Arial Rounded"/>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r" rtl="0">
                        <a:spcBef>
                          <a:spcPts val="0"/>
                        </a:spcBef>
                        <a:spcAft>
                          <a:spcPts val="0"/>
                        </a:spcAft>
                        <a:buNone/>
                      </a:pPr>
                      <a:r>
                        <a:rPr lang="en-GB" sz="1400" b="1" u="none" strike="noStrike" cap="none">
                          <a:solidFill>
                            <a:srgbClr val="16ADBF"/>
                          </a:solidFill>
                          <a:latin typeface="Arial Rounded"/>
                          <a:ea typeface="Arial Rounded"/>
                          <a:cs typeface="Arial Rounded"/>
                          <a:sym typeface="Arial Rounded"/>
                        </a:rPr>
                        <a:t>William</a:t>
                      </a:r>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extLst>
                  <a:ext uri="{0D108BD9-81ED-4DB2-BD59-A6C34878D82A}">
                    <a16:rowId xmlns:a16="http://schemas.microsoft.com/office/drawing/2014/main" val="10000"/>
                  </a:ext>
                </a:extLst>
              </a:tr>
              <a:tr h="945362">
                <a:tc>
                  <a:txBody>
                    <a:bodyPr/>
                    <a:lstStyle/>
                    <a:p>
                      <a:pPr marL="0" marR="0" lvl="0" indent="0" algn="r" rtl="0">
                        <a:spcBef>
                          <a:spcPts val="0"/>
                        </a:spcBef>
                        <a:spcAft>
                          <a:spcPts val="0"/>
                        </a:spcAft>
                        <a:buNone/>
                      </a:pPr>
                      <a:endParaRPr sz="1400" b="1" u="none" strike="noStrike" cap="none">
                        <a:solidFill>
                          <a:srgbClr val="16ADBF"/>
                        </a:solidFill>
                        <a:latin typeface="Arial Rounded"/>
                        <a:ea typeface="Arial Rounded"/>
                        <a:cs typeface="Arial Rounded"/>
                        <a:sym typeface="Arial Rounded"/>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r" rtl="0">
                        <a:spcBef>
                          <a:spcPts val="0"/>
                        </a:spcBef>
                        <a:spcAft>
                          <a:spcPts val="0"/>
                        </a:spcAft>
                        <a:buNone/>
                      </a:pPr>
                      <a:endParaRPr sz="1400" b="1" u="none" strike="noStrike" cap="none">
                        <a:solidFill>
                          <a:srgbClr val="16ADBF"/>
                        </a:solidFill>
                        <a:latin typeface="Arial Rounded"/>
                        <a:ea typeface="Arial Rounded"/>
                        <a:cs typeface="Arial Rounded"/>
                        <a:sym typeface="Arial Rounded"/>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r" rtl="0">
                        <a:spcBef>
                          <a:spcPts val="0"/>
                        </a:spcBef>
                        <a:spcAft>
                          <a:spcPts val="0"/>
                        </a:spcAft>
                        <a:buNone/>
                      </a:pPr>
                      <a:endParaRPr sz="1400" b="1" u="none" strike="noStrike" cap="none">
                        <a:solidFill>
                          <a:srgbClr val="16ADBF"/>
                        </a:solidFill>
                        <a:latin typeface="Arial Rounded"/>
                        <a:ea typeface="Arial Rounded"/>
                        <a:cs typeface="Arial Rounded"/>
                        <a:sym typeface="Arial Rounded"/>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r" rtl="0">
                        <a:spcBef>
                          <a:spcPts val="0"/>
                        </a:spcBef>
                        <a:spcAft>
                          <a:spcPts val="0"/>
                        </a:spcAft>
                        <a:buNone/>
                      </a:pPr>
                      <a:endParaRPr sz="1400" b="1" u="none" strike="noStrike" cap="none">
                        <a:solidFill>
                          <a:srgbClr val="16ADBF"/>
                        </a:solidFill>
                        <a:latin typeface="Arial Rounded"/>
                        <a:ea typeface="Arial Rounded"/>
                        <a:cs typeface="Arial Rounded"/>
                        <a:sym typeface="Arial Rounded"/>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r" rtl="0">
                        <a:spcBef>
                          <a:spcPts val="0"/>
                        </a:spcBef>
                        <a:spcAft>
                          <a:spcPts val="0"/>
                        </a:spcAft>
                        <a:buNone/>
                      </a:pPr>
                      <a:r>
                        <a:rPr lang="en-GB" sz="1400" b="1" u="none" strike="noStrike" cap="none">
                          <a:solidFill>
                            <a:srgbClr val="16ADBF"/>
                          </a:solidFill>
                          <a:latin typeface="Arial Rounded"/>
                          <a:ea typeface="Arial Rounded"/>
                          <a:cs typeface="Arial Rounded"/>
                          <a:sym typeface="Arial Rounded"/>
                        </a:rPr>
                        <a:t>Winston</a:t>
                      </a:r>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extLst>
                  <a:ext uri="{0D108BD9-81ED-4DB2-BD59-A6C34878D82A}">
                    <a16:rowId xmlns:a16="http://schemas.microsoft.com/office/drawing/2014/main" val="10001"/>
                  </a:ext>
                </a:extLst>
              </a:tr>
              <a:tr h="945362">
                <a:tc>
                  <a:txBody>
                    <a:bodyPr/>
                    <a:lstStyle/>
                    <a:p>
                      <a:pPr marL="0" marR="0" lvl="0" indent="0" algn="r" rtl="0">
                        <a:spcBef>
                          <a:spcPts val="0"/>
                        </a:spcBef>
                        <a:spcAft>
                          <a:spcPts val="0"/>
                        </a:spcAft>
                        <a:buNone/>
                      </a:pPr>
                      <a:endParaRPr sz="1400" b="1" u="none" strike="noStrike" cap="none">
                        <a:solidFill>
                          <a:srgbClr val="16ADBF"/>
                        </a:solidFill>
                        <a:latin typeface="Arial Rounded"/>
                        <a:ea typeface="Arial Rounded"/>
                        <a:cs typeface="Arial Rounded"/>
                        <a:sym typeface="Arial Rounded"/>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r" rtl="0">
                        <a:spcBef>
                          <a:spcPts val="0"/>
                        </a:spcBef>
                        <a:spcAft>
                          <a:spcPts val="0"/>
                        </a:spcAft>
                        <a:buNone/>
                      </a:pPr>
                      <a:endParaRPr sz="1400" b="1" u="none" strike="noStrike" cap="none">
                        <a:solidFill>
                          <a:srgbClr val="16ADBF"/>
                        </a:solidFill>
                        <a:latin typeface="Arial Rounded"/>
                        <a:ea typeface="Arial Rounded"/>
                        <a:cs typeface="Arial Rounded"/>
                        <a:sym typeface="Arial Rounded"/>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r" rtl="0">
                        <a:spcBef>
                          <a:spcPts val="0"/>
                        </a:spcBef>
                        <a:spcAft>
                          <a:spcPts val="0"/>
                        </a:spcAft>
                        <a:buNone/>
                      </a:pPr>
                      <a:endParaRPr sz="1400" b="1" u="none" strike="noStrike" cap="none">
                        <a:solidFill>
                          <a:srgbClr val="16ADBF"/>
                        </a:solidFill>
                        <a:latin typeface="Arial Rounded"/>
                        <a:ea typeface="Arial Rounded"/>
                        <a:cs typeface="Arial Rounded"/>
                        <a:sym typeface="Arial Rounded"/>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r" rtl="0">
                        <a:spcBef>
                          <a:spcPts val="0"/>
                        </a:spcBef>
                        <a:spcAft>
                          <a:spcPts val="0"/>
                        </a:spcAft>
                        <a:buNone/>
                      </a:pPr>
                      <a:endParaRPr sz="1400" b="1" u="none" strike="noStrike" cap="none">
                        <a:solidFill>
                          <a:srgbClr val="16ADBF"/>
                        </a:solidFill>
                        <a:latin typeface="Arial Rounded"/>
                        <a:ea typeface="Arial Rounded"/>
                        <a:cs typeface="Arial Rounded"/>
                        <a:sym typeface="Arial Rounded"/>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r" rtl="0">
                        <a:spcBef>
                          <a:spcPts val="0"/>
                        </a:spcBef>
                        <a:spcAft>
                          <a:spcPts val="0"/>
                        </a:spcAft>
                        <a:buNone/>
                      </a:pPr>
                      <a:r>
                        <a:rPr lang="en-GB" sz="1400" b="1" u="none" strike="noStrike" cap="none">
                          <a:solidFill>
                            <a:srgbClr val="16ADBF"/>
                          </a:solidFill>
                          <a:latin typeface="Arial Rounded"/>
                          <a:ea typeface="Arial Rounded"/>
                          <a:cs typeface="Arial Rounded"/>
                          <a:sym typeface="Arial Rounded"/>
                        </a:rPr>
                        <a:t>Wilma</a:t>
                      </a:r>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extLst>
                  <a:ext uri="{0D108BD9-81ED-4DB2-BD59-A6C34878D82A}">
                    <a16:rowId xmlns:a16="http://schemas.microsoft.com/office/drawing/2014/main" val="10002"/>
                  </a:ext>
                </a:extLst>
              </a:tr>
              <a:tr h="945362">
                <a:tc>
                  <a:txBody>
                    <a:bodyPr/>
                    <a:lstStyle/>
                    <a:p>
                      <a:pPr marL="0" marR="0" lvl="0" indent="0" algn="r" rtl="0">
                        <a:spcBef>
                          <a:spcPts val="0"/>
                        </a:spcBef>
                        <a:spcAft>
                          <a:spcPts val="0"/>
                        </a:spcAft>
                        <a:buNone/>
                      </a:pPr>
                      <a:endParaRPr sz="1400" b="1" u="none" strike="noStrike" cap="none">
                        <a:solidFill>
                          <a:srgbClr val="16ADBF"/>
                        </a:solidFill>
                        <a:latin typeface="Arial Rounded"/>
                        <a:ea typeface="Arial Rounded"/>
                        <a:cs typeface="Arial Rounded"/>
                        <a:sym typeface="Arial Rounded"/>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r" rtl="0">
                        <a:spcBef>
                          <a:spcPts val="0"/>
                        </a:spcBef>
                        <a:spcAft>
                          <a:spcPts val="0"/>
                        </a:spcAft>
                        <a:buNone/>
                      </a:pPr>
                      <a:endParaRPr sz="1400" b="1" u="none" strike="noStrike" cap="none">
                        <a:solidFill>
                          <a:srgbClr val="16ADBF"/>
                        </a:solidFill>
                        <a:latin typeface="Arial Rounded"/>
                        <a:ea typeface="Arial Rounded"/>
                        <a:cs typeface="Arial Rounded"/>
                        <a:sym typeface="Arial Rounded"/>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r" rtl="0">
                        <a:spcBef>
                          <a:spcPts val="0"/>
                        </a:spcBef>
                        <a:spcAft>
                          <a:spcPts val="0"/>
                        </a:spcAft>
                        <a:buNone/>
                      </a:pPr>
                      <a:endParaRPr sz="1400" b="1" u="none" strike="noStrike" cap="none">
                        <a:solidFill>
                          <a:srgbClr val="16ADBF"/>
                        </a:solidFill>
                        <a:latin typeface="Arial Rounded"/>
                        <a:ea typeface="Arial Rounded"/>
                        <a:cs typeface="Arial Rounded"/>
                        <a:sym typeface="Arial Rounded"/>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r" rtl="0">
                        <a:spcBef>
                          <a:spcPts val="0"/>
                        </a:spcBef>
                        <a:spcAft>
                          <a:spcPts val="0"/>
                        </a:spcAft>
                        <a:buNone/>
                      </a:pPr>
                      <a:endParaRPr sz="1400" b="1" u="none" strike="noStrike" cap="none">
                        <a:solidFill>
                          <a:srgbClr val="16ADBF"/>
                        </a:solidFill>
                        <a:latin typeface="Arial Rounded"/>
                        <a:ea typeface="Arial Rounded"/>
                        <a:cs typeface="Arial Rounded"/>
                        <a:sym typeface="Arial Rounded"/>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r" rtl="0">
                        <a:spcBef>
                          <a:spcPts val="0"/>
                        </a:spcBef>
                        <a:spcAft>
                          <a:spcPts val="0"/>
                        </a:spcAft>
                        <a:buNone/>
                      </a:pPr>
                      <a:r>
                        <a:rPr lang="en-GB" sz="1400" b="1" u="none" strike="noStrike" cap="none">
                          <a:solidFill>
                            <a:srgbClr val="16ADBF"/>
                          </a:solidFill>
                          <a:latin typeface="Arial Rounded"/>
                          <a:ea typeface="Arial Rounded"/>
                          <a:cs typeface="Arial Rounded"/>
                          <a:sym typeface="Arial Rounded"/>
                        </a:rPr>
                        <a:t>Walter</a:t>
                      </a:r>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extLst>
                  <a:ext uri="{0D108BD9-81ED-4DB2-BD59-A6C34878D82A}">
                    <a16:rowId xmlns:a16="http://schemas.microsoft.com/office/drawing/2014/main" val="10003"/>
                  </a:ext>
                </a:extLst>
              </a:tr>
              <a:tr h="945362">
                <a:tc>
                  <a:txBody>
                    <a:bodyPr/>
                    <a:lstStyle/>
                    <a:p>
                      <a:pPr marL="0" marR="0" lvl="0" indent="0" algn="r" rtl="0">
                        <a:spcBef>
                          <a:spcPts val="0"/>
                        </a:spcBef>
                        <a:spcAft>
                          <a:spcPts val="0"/>
                        </a:spcAft>
                        <a:buNone/>
                      </a:pPr>
                      <a:endParaRPr sz="1400" b="1" u="none" strike="noStrike" cap="none">
                        <a:solidFill>
                          <a:srgbClr val="16ADBF"/>
                        </a:solidFill>
                        <a:latin typeface="Arial Rounded"/>
                        <a:ea typeface="Arial Rounded"/>
                        <a:cs typeface="Arial Rounded"/>
                        <a:sym typeface="Arial Rounded"/>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r" rtl="0">
                        <a:spcBef>
                          <a:spcPts val="0"/>
                        </a:spcBef>
                        <a:spcAft>
                          <a:spcPts val="0"/>
                        </a:spcAft>
                        <a:buNone/>
                      </a:pPr>
                      <a:endParaRPr sz="1400" b="1" u="none" strike="noStrike" cap="none">
                        <a:solidFill>
                          <a:srgbClr val="16ADBF"/>
                        </a:solidFill>
                        <a:latin typeface="Arial Rounded"/>
                        <a:ea typeface="Arial Rounded"/>
                        <a:cs typeface="Arial Rounded"/>
                        <a:sym typeface="Arial Rounded"/>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r" rtl="0">
                        <a:spcBef>
                          <a:spcPts val="0"/>
                        </a:spcBef>
                        <a:spcAft>
                          <a:spcPts val="0"/>
                        </a:spcAft>
                        <a:buNone/>
                      </a:pPr>
                      <a:endParaRPr sz="1400" b="1" u="none" strike="noStrike" cap="none">
                        <a:solidFill>
                          <a:srgbClr val="16ADBF"/>
                        </a:solidFill>
                        <a:latin typeface="Arial Rounded"/>
                        <a:ea typeface="Arial Rounded"/>
                        <a:cs typeface="Arial Rounded"/>
                        <a:sym typeface="Arial Rounded"/>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r" rtl="0">
                        <a:spcBef>
                          <a:spcPts val="0"/>
                        </a:spcBef>
                        <a:spcAft>
                          <a:spcPts val="0"/>
                        </a:spcAft>
                        <a:buNone/>
                      </a:pPr>
                      <a:endParaRPr sz="1400" b="1" u="none" strike="noStrike" cap="none">
                        <a:solidFill>
                          <a:srgbClr val="16ADBF"/>
                        </a:solidFill>
                        <a:latin typeface="Arial Rounded"/>
                        <a:ea typeface="Arial Rounded"/>
                        <a:cs typeface="Arial Rounded"/>
                        <a:sym typeface="Arial Rounded"/>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r" rtl="0">
                        <a:spcBef>
                          <a:spcPts val="0"/>
                        </a:spcBef>
                        <a:spcAft>
                          <a:spcPts val="0"/>
                        </a:spcAft>
                        <a:buNone/>
                      </a:pPr>
                      <a:r>
                        <a:rPr lang="en-GB" sz="1400" b="1" u="none" strike="noStrike" cap="none">
                          <a:solidFill>
                            <a:srgbClr val="16ADBF"/>
                          </a:solidFill>
                          <a:latin typeface="Arial Rounded"/>
                          <a:ea typeface="Arial Rounded"/>
                          <a:cs typeface="Arial Rounded"/>
                          <a:sym typeface="Arial Rounded"/>
                        </a:rPr>
                        <a:t>Warren</a:t>
                      </a:r>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extLst>
                  <a:ext uri="{0D108BD9-81ED-4DB2-BD59-A6C34878D82A}">
                    <a16:rowId xmlns:a16="http://schemas.microsoft.com/office/drawing/2014/main" val="10004"/>
                  </a:ext>
                </a:extLst>
              </a:tr>
              <a:tr h="945362">
                <a:tc>
                  <a:txBody>
                    <a:bodyPr/>
                    <a:lstStyle/>
                    <a:p>
                      <a:pPr marL="0" marR="0" lvl="0" indent="0" algn="r" rtl="0">
                        <a:spcBef>
                          <a:spcPts val="0"/>
                        </a:spcBef>
                        <a:spcAft>
                          <a:spcPts val="0"/>
                        </a:spcAft>
                        <a:buNone/>
                      </a:pPr>
                      <a:endParaRPr sz="1400" b="1" u="none" strike="noStrike" cap="none">
                        <a:solidFill>
                          <a:srgbClr val="16ADBF"/>
                        </a:solidFill>
                        <a:latin typeface="Arial Rounded"/>
                        <a:ea typeface="Arial Rounded"/>
                        <a:cs typeface="Arial Rounded"/>
                        <a:sym typeface="Arial Rounded"/>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r" rtl="0">
                        <a:spcBef>
                          <a:spcPts val="0"/>
                        </a:spcBef>
                        <a:spcAft>
                          <a:spcPts val="0"/>
                        </a:spcAft>
                        <a:buNone/>
                      </a:pPr>
                      <a:endParaRPr sz="1400" b="1" u="none" strike="noStrike" cap="none">
                        <a:solidFill>
                          <a:srgbClr val="16ADBF"/>
                        </a:solidFill>
                        <a:latin typeface="Arial Rounded"/>
                        <a:ea typeface="Arial Rounded"/>
                        <a:cs typeface="Arial Rounded"/>
                        <a:sym typeface="Arial Rounded"/>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r" rtl="0">
                        <a:spcBef>
                          <a:spcPts val="0"/>
                        </a:spcBef>
                        <a:spcAft>
                          <a:spcPts val="0"/>
                        </a:spcAft>
                        <a:buNone/>
                      </a:pPr>
                      <a:endParaRPr sz="1400" b="1" u="none" strike="noStrike" cap="none">
                        <a:solidFill>
                          <a:srgbClr val="16ADBF"/>
                        </a:solidFill>
                        <a:latin typeface="Arial Rounded"/>
                        <a:ea typeface="Arial Rounded"/>
                        <a:cs typeface="Arial Rounded"/>
                        <a:sym typeface="Arial Rounded"/>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r" rtl="0">
                        <a:spcBef>
                          <a:spcPts val="0"/>
                        </a:spcBef>
                        <a:spcAft>
                          <a:spcPts val="0"/>
                        </a:spcAft>
                        <a:buNone/>
                      </a:pPr>
                      <a:endParaRPr sz="1400" b="1" u="none" strike="noStrike" cap="none">
                        <a:solidFill>
                          <a:srgbClr val="16ADBF"/>
                        </a:solidFill>
                        <a:latin typeface="Arial Rounded"/>
                        <a:ea typeface="Arial Rounded"/>
                        <a:cs typeface="Arial Rounded"/>
                        <a:sym typeface="Arial Rounded"/>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r" rtl="0">
                        <a:spcBef>
                          <a:spcPts val="0"/>
                        </a:spcBef>
                        <a:spcAft>
                          <a:spcPts val="0"/>
                        </a:spcAft>
                        <a:buNone/>
                      </a:pPr>
                      <a:r>
                        <a:rPr lang="en-GB" sz="1400" b="1" u="none" strike="noStrike" cap="none">
                          <a:solidFill>
                            <a:srgbClr val="16ADBF"/>
                          </a:solidFill>
                          <a:latin typeface="Arial Rounded"/>
                          <a:ea typeface="Arial Rounded"/>
                          <a:cs typeface="Arial Rounded"/>
                          <a:sym typeface="Arial Rounded"/>
                        </a:rPr>
                        <a:t>Wendy</a:t>
                      </a:r>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extLst>
                  <a:ext uri="{0D108BD9-81ED-4DB2-BD59-A6C34878D82A}">
                    <a16:rowId xmlns:a16="http://schemas.microsoft.com/office/drawing/2014/main" val="10005"/>
                  </a:ext>
                </a:extLst>
              </a:tr>
              <a:tr h="945362">
                <a:tc>
                  <a:txBody>
                    <a:bodyPr/>
                    <a:lstStyle/>
                    <a:p>
                      <a:pPr marL="0" marR="0" lvl="0" indent="0" algn="r" rtl="0">
                        <a:spcBef>
                          <a:spcPts val="0"/>
                        </a:spcBef>
                        <a:spcAft>
                          <a:spcPts val="0"/>
                        </a:spcAft>
                        <a:buNone/>
                      </a:pPr>
                      <a:endParaRPr sz="1400" b="1" u="none" strike="noStrike" cap="none">
                        <a:solidFill>
                          <a:srgbClr val="16ADBF"/>
                        </a:solidFill>
                        <a:latin typeface="Arial Rounded"/>
                        <a:ea typeface="Arial Rounded"/>
                        <a:cs typeface="Arial Rounded"/>
                        <a:sym typeface="Arial Rounded"/>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r" rtl="0">
                        <a:spcBef>
                          <a:spcPts val="0"/>
                        </a:spcBef>
                        <a:spcAft>
                          <a:spcPts val="0"/>
                        </a:spcAft>
                        <a:buNone/>
                      </a:pPr>
                      <a:endParaRPr sz="1400" b="1" u="none" strike="noStrike" cap="none">
                        <a:solidFill>
                          <a:srgbClr val="16ADBF"/>
                        </a:solidFill>
                        <a:latin typeface="Arial Rounded"/>
                        <a:ea typeface="Arial Rounded"/>
                        <a:cs typeface="Arial Rounded"/>
                        <a:sym typeface="Arial Rounded"/>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r" rtl="0">
                        <a:spcBef>
                          <a:spcPts val="0"/>
                        </a:spcBef>
                        <a:spcAft>
                          <a:spcPts val="0"/>
                        </a:spcAft>
                        <a:buNone/>
                      </a:pPr>
                      <a:endParaRPr sz="1400" b="1" u="none" strike="noStrike" cap="none">
                        <a:solidFill>
                          <a:srgbClr val="16ADBF"/>
                        </a:solidFill>
                        <a:latin typeface="Arial Rounded"/>
                        <a:ea typeface="Arial Rounded"/>
                        <a:cs typeface="Arial Rounded"/>
                        <a:sym typeface="Arial Rounded"/>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r" rtl="0">
                        <a:spcBef>
                          <a:spcPts val="0"/>
                        </a:spcBef>
                        <a:spcAft>
                          <a:spcPts val="0"/>
                        </a:spcAft>
                        <a:buNone/>
                      </a:pPr>
                      <a:endParaRPr sz="1400" b="1" u="none" strike="noStrike" cap="none">
                        <a:solidFill>
                          <a:srgbClr val="16ADBF"/>
                        </a:solidFill>
                        <a:latin typeface="Arial Rounded"/>
                        <a:ea typeface="Arial Rounded"/>
                        <a:cs typeface="Arial Rounded"/>
                        <a:sym typeface="Arial Rounded"/>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r" rtl="0">
                        <a:spcBef>
                          <a:spcPts val="0"/>
                        </a:spcBef>
                        <a:spcAft>
                          <a:spcPts val="0"/>
                        </a:spcAft>
                        <a:buNone/>
                      </a:pPr>
                      <a:r>
                        <a:rPr lang="en-GB" sz="1400" b="1" u="none" strike="noStrike" cap="none">
                          <a:solidFill>
                            <a:srgbClr val="16ADBF"/>
                          </a:solidFill>
                          <a:latin typeface="Arial Rounded"/>
                          <a:ea typeface="Arial Rounded"/>
                          <a:cs typeface="Arial Rounded"/>
                          <a:sym typeface="Arial Rounded"/>
                        </a:rPr>
                        <a:t>Whitney</a:t>
                      </a:r>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extLst>
                  <a:ext uri="{0D108BD9-81ED-4DB2-BD59-A6C34878D82A}">
                    <a16:rowId xmlns:a16="http://schemas.microsoft.com/office/drawing/2014/main" val="10006"/>
                  </a:ext>
                </a:extLst>
              </a:tr>
              <a:tr h="945362">
                <a:tc>
                  <a:txBody>
                    <a:bodyPr/>
                    <a:lstStyle/>
                    <a:p>
                      <a:pPr marL="0" marR="0" lvl="0" indent="0" algn="r" rtl="0">
                        <a:spcBef>
                          <a:spcPts val="0"/>
                        </a:spcBef>
                        <a:spcAft>
                          <a:spcPts val="0"/>
                        </a:spcAft>
                        <a:buNone/>
                      </a:pPr>
                      <a:endParaRPr sz="1400" b="1" u="none" strike="noStrike" cap="none">
                        <a:solidFill>
                          <a:srgbClr val="16ADBF"/>
                        </a:solidFill>
                        <a:latin typeface="Arial Rounded"/>
                        <a:ea typeface="Arial Rounded"/>
                        <a:cs typeface="Arial Rounded"/>
                        <a:sym typeface="Arial Rounded"/>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r" rtl="0">
                        <a:spcBef>
                          <a:spcPts val="0"/>
                        </a:spcBef>
                        <a:spcAft>
                          <a:spcPts val="0"/>
                        </a:spcAft>
                        <a:buNone/>
                      </a:pPr>
                      <a:endParaRPr sz="1400" b="1" u="none" strike="noStrike" cap="none">
                        <a:solidFill>
                          <a:srgbClr val="16ADBF"/>
                        </a:solidFill>
                        <a:latin typeface="Arial Rounded"/>
                        <a:ea typeface="Arial Rounded"/>
                        <a:cs typeface="Arial Rounded"/>
                        <a:sym typeface="Arial Rounded"/>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r" rtl="0">
                        <a:spcBef>
                          <a:spcPts val="0"/>
                        </a:spcBef>
                        <a:spcAft>
                          <a:spcPts val="0"/>
                        </a:spcAft>
                        <a:buNone/>
                      </a:pPr>
                      <a:endParaRPr sz="1400" b="1" u="none" strike="noStrike" cap="none">
                        <a:solidFill>
                          <a:srgbClr val="16ADBF"/>
                        </a:solidFill>
                        <a:latin typeface="Arial Rounded"/>
                        <a:ea typeface="Arial Rounded"/>
                        <a:cs typeface="Arial Rounded"/>
                        <a:sym typeface="Arial Rounded"/>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r" rtl="0">
                        <a:spcBef>
                          <a:spcPts val="0"/>
                        </a:spcBef>
                        <a:spcAft>
                          <a:spcPts val="0"/>
                        </a:spcAft>
                        <a:buNone/>
                      </a:pPr>
                      <a:endParaRPr sz="1400" b="1" u="none" strike="noStrike" cap="none">
                        <a:solidFill>
                          <a:srgbClr val="16ADBF"/>
                        </a:solidFill>
                        <a:latin typeface="Arial Rounded"/>
                        <a:ea typeface="Arial Rounded"/>
                        <a:cs typeface="Arial Rounded"/>
                        <a:sym typeface="Arial Rounded"/>
                      </a:endParaRPr>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r" rtl="0">
                        <a:spcBef>
                          <a:spcPts val="0"/>
                        </a:spcBef>
                        <a:spcAft>
                          <a:spcPts val="0"/>
                        </a:spcAft>
                        <a:buNone/>
                      </a:pPr>
                      <a:r>
                        <a:rPr lang="en-GB" sz="1400" b="1" u="none" strike="noStrike" cap="none" dirty="0">
                          <a:solidFill>
                            <a:srgbClr val="16ADBF"/>
                          </a:solidFill>
                          <a:latin typeface="Arial Rounded"/>
                          <a:ea typeface="Arial Rounded"/>
                          <a:cs typeface="Arial Rounded"/>
                          <a:sym typeface="Arial Rounded"/>
                        </a:rPr>
                        <a:t>Winnie</a:t>
                      </a:r>
                      <a:endParaRPr dirty="0"/>
                    </a:p>
                  </a:txBody>
                  <a:tcPr marL="91450" marR="91450" marT="45725" marB="45725">
                    <a:lnL w="12700" cap="flat" cmpd="sng">
                      <a:solidFill>
                        <a:schemeClr val="dk1"/>
                      </a:solidFill>
                      <a:prstDash val="lgDash"/>
                      <a:round/>
                      <a:headEnd type="none" w="sm" len="sm"/>
                      <a:tailEnd type="none" w="sm" len="sm"/>
                    </a:lnL>
                    <a:lnR w="12700" cap="flat" cmpd="sng">
                      <a:solidFill>
                        <a:schemeClr val="dk1"/>
                      </a:solidFill>
                      <a:prstDash val="lgDash"/>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lgDash"/>
                      <a:round/>
                      <a:headEnd type="none" w="sm" len="sm"/>
                      <a:tailEnd type="none" w="sm" len="sm"/>
                    </a:lnB>
                  </a:tcPr>
                </a:tc>
                <a:extLst>
                  <a:ext uri="{0D108BD9-81ED-4DB2-BD59-A6C34878D82A}">
                    <a16:rowId xmlns:a16="http://schemas.microsoft.com/office/drawing/2014/main" val="10007"/>
                  </a:ext>
                </a:extLst>
              </a:tr>
            </a:tbl>
          </a:graphicData>
        </a:graphic>
      </p:graphicFrame>
      <p:grpSp>
        <p:nvGrpSpPr>
          <p:cNvPr id="15" name="Google Shape;81;p1">
            <a:extLst>
              <a:ext uri="{FF2B5EF4-FFF2-40B4-BE49-F238E27FC236}">
                <a16:creationId xmlns:a16="http://schemas.microsoft.com/office/drawing/2014/main" id="{0FB3F16D-0AFF-676A-0493-0C8093C7F0C9}"/>
              </a:ext>
            </a:extLst>
          </p:cNvPr>
          <p:cNvGrpSpPr/>
          <p:nvPr/>
        </p:nvGrpSpPr>
        <p:grpSpPr>
          <a:xfrm>
            <a:off x="426337" y="2023442"/>
            <a:ext cx="5938350" cy="7405798"/>
            <a:chOff x="347801" y="1829149"/>
            <a:chExt cx="6125476" cy="7639155"/>
          </a:xfrm>
        </p:grpSpPr>
        <p:pic>
          <p:nvPicPr>
            <p:cNvPr id="16" name="Google Shape;82;p1" descr="Earthworm, Worm, Cute, Happy, Inchworm, Smile, Cartoon">
              <a:extLst>
                <a:ext uri="{FF2B5EF4-FFF2-40B4-BE49-F238E27FC236}">
                  <a16:creationId xmlns:a16="http://schemas.microsoft.com/office/drawing/2014/main" id="{A17E6C87-EACA-E55F-1986-8B5020B7EA2D}"/>
                </a:ext>
              </a:extLst>
            </p:cNvPr>
            <p:cNvPicPr preferRelativeResize="0"/>
            <p:nvPr/>
          </p:nvPicPr>
          <p:blipFill rotWithShape="1">
            <a:blip r:embed="rId3">
              <a:alphaModFix/>
            </a:blip>
            <a:srcRect/>
            <a:stretch/>
          </p:blipFill>
          <p:spPr>
            <a:xfrm>
              <a:off x="5457422" y="1839470"/>
              <a:ext cx="1013785" cy="789908"/>
            </a:xfrm>
            <a:prstGeom prst="rect">
              <a:avLst/>
            </a:prstGeom>
            <a:noFill/>
            <a:ln>
              <a:noFill/>
            </a:ln>
          </p:spPr>
        </p:pic>
        <p:pic>
          <p:nvPicPr>
            <p:cNvPr id="17" name="Google Shape;83;p1">
              <a:extLst>
                <a:ext uri="{FF2B5EF4-FFF2-40B4-BE49-F238E27FC236}">
                  <a16:creationId xmlns:a16="http://schemas.microsoft.com/office/drawing/2014/main" id="{AD1D680E-2AAA-94F7-E6F0-B3D202968FA4}"/>
                </a:ext>
              </a:extLst>
            </p:cNvPr>
            <p:cNvPicPr preferRelativeResize="0"/>
            <p:nvPr/>
          </p:nvPicPr>
          <p:blipFill rotWithShape="1">
            <a:blip r:embed="rId4">
              <a:alphaModFix/>
            </a:blip>
            <a:srcRect/>
            <a:stretch/>
          </p:blipFill>
          <p:spPr>
            <a:xfrm rot="5400000">
              <a:off x="1807357" y="1684492"/>
              <a:ext cx="807304" cy="1109318"/>
            </a:xfrm>
            <a:prstGeom prst="rect">
              <a:avLst/>
            </a:prstGeom>
            <a:noFill/>
            <a:ln>
              <a:noFill/>
            </a:ln>
          </p:spPr>
        </p:pic>
        <p:pic>
          <p:nvPicPr>
            <p:cNvPr id="18" name="Google Shape;84;p1">
              <a:extLst>
                <a:ext uri="{FF2B5EF4-FFF2-40B4-BE49-F238E27FC236}">
                  <a16:creationId xmlns:a16="http://schemas.microsoft.com/office/drawing/2014/main" id="{0122A849-FEEE-62AA-C6E5-22C5FA5F797D}"/>
                </a:ext>
              </a:extLst>
            </p:cNvPr>
            <p:cNvPicPr preferRelativeResize="0"/>
            <p:nvPr/>
          </p:nvPicPr>
          <p:blipFill rotWithShape="1">
            <a:blip r:embed="rId5">
              <a:alphaModFix/>
            </a:blip>
            <a:srcRect/>
            <a:stretch/>
          </p:blipFill>
          <p:spPr>
            <a:xfrm rot="5400000">
              <a:off x="532850" y="1678142"/>
              <a:ext cx="807304" cy="1109318"/>
            </a:xfrm>
            <a:prstGeom prst="rect">
              <a:avLst/>
            </a:prstGeom>
            <a:noFill/>
            <a:ln>
              <a:noFill/>
            </a:ln>
          </p:spPr>
        </p:pic>
        <p:pic>
          <p:nvPicPr>
            <p:cNvPr id="19" name="Google Shape;85;p1">
              <a:extLst>
                <a:ext uri="{FF2B5EF4-FFF2-40B4-BE49-F238E27FC236}">
                  <a16:creationId xmlns:a16="http://schemas.microsoft.com/office/drawing/2014/main" id="{CF236C84-ACC0-A488-911F-2FED22D1A8B6}"/>
                </a:ext>
              </a:extLst>
            </p:cNvPr>
            <p:cNvPicPr preferRelativeResize="0"/>
            <p:nvPr/>
          </p:nvPicPr>
          <p:blipFill rotWithShape="1">
            <a:blip r:embed="rId4">
              <a:alphaModFix/>
            </a:blip>
            <a:srcRect/>
            <a:stretch/>
          </p:blipFill>
          <p:spPr>
            <a:xfrm rot="5400000">
              <a:off x="1807357" y="2650546"/>
              <a:ext cx="807304" cy="1109318"/>
            </a:xfrm>
            <a:prstGeom prst="rect">
              <a:avLst/>
            </a:prstGeom>
            <a:noFill/>
            <a:ln>
              <a:noFill/>
            </a:ln>
          </p:spPr>
        </p:pic>
        <p:pic>
          <p:nvPicPr>
            <p:cNvPr id="20" name="Google Shape;86;p1">
              <a:extLst>
                <a:ext uri="{FF2B5EF4-FFF2-40B4-BE49-F238E27FC236}">
                  <a16:creationId xmlns:a16="http://schemas.microsoft.com/office/drawing/2014/main" id="{A5AA5C94-51F5-1BC6-DF4D-2B9D3F34581E}"/>
                </a:ext>
              </a:extLst>
            </p:cNvPr>
            <p:cNvPicPr preferRelativeResize="0"/>
            <p:nvPr/>
          </p:nvPicPr>
          <p:blipFill rotWithShape="1">
            <a:blip r:embed="rId5">
              <a:alphaModFix/>
            </a:blip>
            <a:srcRect/>
            <a:stretch/>
          </p:blipFill>
          <p:spPr>
            <a:xfrm rot="5400000">
              <a:off x="532850" y="2644196"/>
              <a:ext cx="807304" cy="1109318"/>
            </a:xfrm>
            <a:prstGeom prst="rect">
              <a:avLst/>
            </a:prstGeom>
            <a:noFill/>
            <a:ln>
              <a:noFill/>
            </a:ln>
          </p:spPr>
        </p:pic>
        <p:pic>
          <p:nvPicPr>
            <p:cNvPr id="21" name="Google Shape;87;p1">
              <a:extLst>
                <a:ext uri="{FF2B5EF4-FFF2-40B4-BE49-F238E27FC236}">
                  <a16:creationId xmlns:a16="http://schemas.microsoft.com/office/drawing/2014/main" id="{01A80F4A-D21A-187E-50EF-58B01CCC9C94}"/>
                </a:ext>
              </a:extLst>
            </p:cNvPr>
            <p:cNvPicPr preferRelativeResize="0"/>
            <p:nvPr/>
          </p:nvPicPr>
          <p:blipFill rotWithShape="1">
            <a:blip r:embed="rId4">
              <a:alphaModFix/>
            </a:blip>
            <a:srcRect/>
            <a:stretch/>
          </p:blipFill>
          <p:spPr>
            <a:xfrm rot="5400000">
              <a:off x="4291597" y="1692328"/>
              <a:ext cx="807304" cy="1109318"/>
            </a:xfrm>
            <a:prstGeom prst="rect">
              <a:avLst/>
            </a:prstGeom>
            <a:noFill/>
            <a:ln>
              <a:noFill/>
            </a:ln>
          </p:spPr>
        </p:pic>
        <p:pic>
          <p:nvPicPr>
            <p:cNvPr id="22" name="Google Shape;88;p1">
              <a:extLst>
                <a:ext uri="{FF2B5EF4-FFF2-40B4-BE49-F238E27FC236}">
                  <a16:creationId xmlns:a16="http://schemas.microsoft.com/office/drawing/2014/main" id="{B465E38F-9ADF-9FE5-7EF2-0BAD3B4E52CD}"/>
                </a:ext>
              </a:extLst>
            </p:cNvPr>
            <p:cNvPicPr preferRelativeResize="0"/>
            <p:nvPr/>
          </p:nvPicPr>
          <p:blipFill rotWithShape="1">
            <a:blip r:embed="rId5">
              <a:alphaModFix/>
            </a:blip>
            <a:srcRect/>
            <a:stretch/>
          </p:blipFill>
          <p:spPr>
            <a:xfrm rot="5400000">
              <a:off x="3017090" y="1685978"/>
              <a:ext cx="807304" cy="1109318"/>
            </a:xfrm>
            <a:prstGeom prst="rect">
              <a:avLst/>
            </a:prstGeom>
            <a:noFill/>
            <a:ln>
              <a:noFill/>
            </a:ln>
          </p:spPr>
        </p:pic>
        <p:pic>
          <p:nvPicPr>
            <p:cNvPr id="23" name="Google Shape;89;p1">
              <a:extLst>
                <a:ext uri="{FF2B5EF4-FFF2-40B4-BE49-F238E27FC236}">
                  <a16:creationId xmlns:a16="http://schemas.microsoft.com/office/drawing/2014/main" id="{031A23B4-BAEA-81DB-46D1-1798587CC667}"/>
                </a:ext>
              </a:extLst>
            </p:cNvPr>
            <p:cNvPicPr preferRelativeResize="0"/>
            <p:nvPr/>
          </p:nvPicPr>
          <p:blipFill rotWithShape="1">
            <a:blip r:embed="rId4">
              <a:alphaModFix/>
            </a:blip>
            <a:srcRect/>
            <a:stretch/>
          </p:blipFill>
          <p:spPr>
            <a:xfrm rot="5400000">
              <a:off x="4291597" y="2658382"/>
              <a:ext cx="807304" cy="1109318"/>
            </a:xfrm>
            <a:prstGeom prst="rect">
              <a:avLst/>
            </a:prstGeom>
            <a:noFill/>
            <a:ln>
              <a:noFill/>
            </a:ln>
          </p:spPr>
        </p:pic>
        <p:pic>
          <p:nvPicPr>
            <p:cNvPr id="24" name="Google Shape;90;p1">
              <a:extLst>
                <a:ext uri="{FF2B5EF4-FFF2-40B4-BE49-F238E27FC236}">
                  <a16:creationId xmlns:a16="http://schemas.microsoft.com/office/drawing/2014/main" id="{B79BD3A3-2103-A47F-CFF3-C33F6CE4CDF7}"/>
                </a:ext>
              </a:extLst>
            </p:cNvPr>
            <p:cNvPicPr preferRelativeResize="0"/>
            <p:nvPr/>
          </p:nvPicPr>
          <p:blipFill rotWithShape="1">
            <a:blip r:embed="rId5">
              <a:alphaModFix/>
            </a:blip>
            <a:srcRect/>
            <a:stretch/>
          </p:blipFill>
          <p:spPr>
            <a:xfrm rot="5400000">
              <a:off x="3017090" y="2652032"/>
              <a:ext cx="807304" cy="1109318"/>
            </a:xfrm>
            <a:prstGeom prst="rect">
              <a:avLst/>
            </a:prstGeom>
            <a:noFill/>
            <a:ln>
              <a:noFill/>
            </a:ln>
          </p:spPr>
        </p:pic>
        <p:pic>
          <p:nvPicPr>
            <p:cNvPr id="25" name="Google Shape;91;p1">
              <a:extLst>
                <a:ext uri="{FF2B5EF4-FFF2-40B4-BE49-F238E27FC236}">
                  <a16:creationId xmlns:a16="http://schemas.microsoft.com/office/drawing/2014/main" id="{43327220-F05F-74CC-511B-C0799DDDD496}"/>
                </a:ext>
              </a:extLst>
            </p:cNvPr>
            <p:cNvPicPr preferRelativeResize="0"/>
            <p:nvPr/>
          </p:nvPicPr>
          <p:blipFill rotWithShape="1">
            <a:blip r:embed="rId4">
              <a:alphaModFix/>
            </a:blip>
            <a:srcRect/>
            <a:stretch/>
          </p:blipFill>
          <p:spPr>
            <a:xfrm rot="5400000">
              <a:off x="1837784" y="3647897"/>
              <a:ext cx="807304" cy="1109318"/>
            </a:xfrm>
            <a:prstGeom prst="rect">
              <a:avLst/>
            </a:prstGeom>
            <a:noFill/>
            <a:ln>
              <a:noFill/>
            </a:ln>
          </p:spPr>
        </p:pic>
        <p:pic>
          <p:nvPicPr>
            <p:cNvPr id="26" name="Google Shape;92;p1">
              <a:extLst>
                <a:ext uri="{FF2B5EF4-FFF2-40B4-BE49-F238E27FC236}">
                  <a16:creationId xmlns:a16="http://schemas.microsoft.com/office/drawing/2014/main" id="{7B3F4516-7780-69AF-49CD-A5C701561782}"/>
                </a:ext>
              </a:extLst>
            </p:cNvPr>
            <p:cNvPicPr preferRelativeResize="0"/>
            <p:nvPr/>
          </p:nvPicPr>
          <p:blipFill rotWithShape="1">
            <a:blip r:embed="rId5">
              <a:alphaModFix/>
            </a:blip>
            <a:srcRect/>
            <a:stretch/>
          </p:blipFill>
          <p:spPr>
            <a:xfrm rot="5400000">
              <a:off x="563277" y="3641547"/>
              <a:ext cx="807304" cy="1109318"/>
            </a:xfrm>
            <a:prstGeom prst="rect">
              <a:avLst/>
            </a:prstGeom>
            <a:noFill/>
            <a:ln>
              <a:noFill/>
            </a:ln>
          </p:spPr>
        </p:pic>
        <p:pic>
          <p:nvPicPr>
            <p:cNvPr id="27" name="Google Shape;93;p1">
              <a:extLst>
                <a:ext uri="{FF2B5EF4-FFF2-40B4-BE49-F238E27FC236}">
                  <a16:creationId xmlns:a16="http://schemas.microsoft.com/office/drawing/2014/main" id="{9B55866F-7D84-3863-20C9-6F76D8D35F54}"/>
                </a:ext>
              </a:extLst>
            </p:cNvPr>
            <p:cNvPicPr preferRelativeResize="0"/>
            <p:nvPr/>
          </p:nvPicPr>
          <p:blipFill rotWithShape="1">
            <a:blip r:embed="rId4">
              <a:alphaModFix/>
            </a:blip>
            <a:srcRect/>
            <a:stretch/>
          </p:blipFill>
          <p:spPr>
            <a:xfrm rot="5400000">
              <a:off x="1837784" y="4613951"/>
              <a:ext cx="807304" cy="1109318"/>
            </a:xfrm>
            <a:prstGeom prst="rect">
              <a:avLst/>
            </a:prstGeom>
            <a:noFill/>
            <a:ln>
              <a:noFill/>
            </a:ln>
          </p:spPr>
        </p:pic>
        <p:pic>
          <p:nvPicPr>
            <p:cNvPr id="28" name="Google Shape;94;p1">
              <a:extLst>
                <a:ext uri="{FF2B5EF4-FFF2-40B4-BE49-F238E27FC236}">
                  <a16:creationId xmlns:a16="http://schemas.microsoft.com/office/drawing/2014/main" id="{C883AAFB-B728-C78B-F2C0-6BFF2E650A49}"/>
                </a:ext>
              </a:extLst>
            </p:cNvPr>
            <p:cNvPicPr preferRelativeResize="0"/>
            <p:nvPr/>
          </p:nvPicPr>
          <p:blipFill rotWithShape="1">
            <a:blip r:embed="rId5">
              <a:alphaModFix/>
            </a:blip>
            <a:srcRect/>
            <a:stretch/>
          </p:blipFill>
          <p:spPr>
            <a:xfrm rot="5400000">
              <a:off x="563277" y="4607601"/>
              <a:ext cx="807304" cy="1109318"/>
            </a:xfrm>
            <a:prstGeom prst="rect">
              <a:avLst/>
            </a:prstGeom>
            <a:noFill/>
            <a:ln>
              <a:noFill/>
            </a:ln>
          </p:spPr>
        </p:pic>
        <p:pic>
          <p:nvPicPr>
            <p:cNvPr id="29" name="Google Shape;95;p1">
              <a:extLst>
                <a:ext uri="{FF2B5EF4-FFF2-40B4-BE49-F238E27FC236}">
                  <a16:creationId xmlns:a16="http://schemas.microsoft.com/office/drawing/2014/main" id="{58EEAD14-CDEE-E4FB-4514-9FFFBFDA7084}"/>
                </a:ext>
              </a:extLst>
            </p:cNvPr>
            <p:cNvPicPr preferRelativeResize="0"/>
            <p:nvPr/>
          </p:nvPicPr>
          <p:blipFill rotWithShape="1">
            <a:blip r:embed="rId4">
              <a:alphaModFix/>
            </a:blip>
            <a:srcRect/>
            <a:stretch/>
          </p:blipFill>
          <p:spPr>
            <a:xfrm rot="5400000">
              <a:off x="4322024" y="3655733"/>
              <a:ext cx="807304" cy="1109318"/>
            </a:xfrm>
            <a:prstGeom prst="rect">
              <a:avLst/>
            </a:prstGeom>
            <a:noFill/>
            <a:ln>
              <a:noFill/>
            </a:ln>
          </p:spPr>
        </p:pic>
        <p:pic>
          <p:nvPicPr>
            <p:cNvPr id="30" name="Google Shape;96;p1">
              <a:extLst>
                <a:ext uri="{FF2B5EF4-FFF2-40B4-BE49-F238E27FC236}">
                  <a16:creationId xmlns:a16="http://schemas.microsoft.com/office/drawing/2014/main" id="{74399880-B46A-49B2-4862-E432DE8C5B97}"/>
                </a:ext>
              </a:extLst>
            </p:cNvPr>
            <p:cNvPicPr preferRelativeResize="0"/>
            <p:nvPr/>
          </p:nvPicPr>
          <p:blipFill rotWithShape="1">
            <a:blip r:embed="rId5">
              <a:alphaModFix/>
            </a:blip>
            <a:srcRect/>
            <a:stretch/>
          </p:blipFill>
          <p:spPr>
            <a:xfrm rot="5400000">
              <a:off x="3047517" y="3649383"/>
              <a:ext cx="807304" cy="1109318"/>
            </a:xfrm>
            <a:prstGeom prst="rect">
              <a:avLst/>
            </a:prstGeom>
            <a:noFill/>
            <a:ln>
              <a:noFill/>
            </a:ln>
          </p:spPr>
        </p:pic>
        <p:pic>
          <p:nvPicPr>
            <p:cNvPr id="31" name="Google Shape;97;p1">
              <a:extLst>
                <a:ext uri="{FF2B5EF4-FFF2-40B4-BE49-F238E27FC236}">
                  <a16:creationId xmlns:a16="http://schemas.microsoft.com/office/drawing/2014/main" id="{717016B0-AA03-D091-3A9C-C266E6D49E1F}"/>
                </a:ext>
              </a:extLst>
            </p:cNvPr>
            <p:cNvPicPr preferRelativeResize="0"/>
            <p:nvPr/>
          </p:nvPicPr>
          <p:blipFill rotWithShape="1">
            <a:blip r:embed="rId4">
              <a:alphaModFix/>
            </a:blip>
            <a:srcRect/>
            <a:stretch/>
          </p:blipFill>
          <p:spPr>
            <a:xfrm rot="5400000">
              <a:off x="4322024" y="4621787"/>
              <a:ext cx="807304" cy="1109318"/>
            </a:xfrm>
            <a:prstGeom prst="rect">
              <a:avLst/>
            </a:prstGeom>
            <a:noFill/>
            <a:ln>
              <a:noFill/>
            </a:ln>
          </p:spPr>
        </p:pic>
        <p:pic>
          <p:nvPicPr>
            <p:cNvPr id="32" name="Google Shape;98;p1">
              <a:extLst>
                <a:ext uri="{FF2B5EF4-FFF2-40B4-BE49-F238E27FC236}">
                  <a16:creationId xmlns:a16="http://schemas.microsoft.com/office/drawing/2014/main" id="{FDF886A4-994E-6AF4-5417-D2E7FB6593D2}"/>
                </a:ext>
              </a:extLst>
            </p:cNvPr>
            <p:cNvPicPr preferRelativeResize="0"/>
            <p:nvPr/>
          </p:nvPicPr>
          <p:blipFill rotWithShape="1">
            <a:blip r:embed="rId5">
              <a:alphaModFix/>
            </a:blip>
            <a:srcRect/>
            <a:stretch/>
          </p:blipFill>
          <p:spPr>
            <a:xfrm rot="5400000">
              <a:off x="3047517" y="4615437"/>
              <a:ext cx="807304" cy="1109318"/>
            </a:xfrm>
            <a:prstGeom prst="rect">
              <a:avLst/>
            </a:prstGeom>
            <a:noFill/>
            <a:ln>
              <a:noFill/>
            </a:ln>
          </p:spPr>
        </p:pic>
        <p:pic>
          <p:nvPicPr>
            <p:cNvPr id="33" name="Google Shape;99;p1">
              <a:extLst>
                <a:ext uri="{FF2B5EF4-FFF2-40B4-BE49-F238E27FC236}">
                  <a16:creationId xmlns:a16="http://schemas.microsoft.com/office/drawing/2014/main" id="{7601A952-66B1-86BE-EBA1-34F6E7C61237}"/>
                </a:ext>
              </a:extLst>
            </p:cNvPr>
            <p:cNvPicPr preferRelativeResize="0"/>
            <p:nvPr/>
          </p:nvPicPr>
          <p:blipFill rotWithShape="1">
            <a:blip r:embed="rId4">
              <a:alphaModFix/>
            </a:blip>
            <a:srcRect/>
            <a:stretch/>
          </p:blipFill>
          <p:spPr>
            <a:xfrm rot="5400000">
              <a:off x="1773315" y="5572698"/>
              <a:ext cx="807304" cy="1109318"/>
            </a:xfrm>
            <a:prstGeom prst="rect">
              <a:avLst/>
            </a:prstGeom>
            <a:noFill/>
            <a:ln>
              <a:noFill/>
            </a:ln>
          </p:spPr>
        </p:pic>
        <p:pic>
          <p:nvPicPr>
            <p:cNvPr id="34" name="Google Shape;100;p1">
              <a:extLst>
                <a:ext uri="{FF2B5EF4-FFF2-40B4-BE49-F238E27FC236}">
                  <a16:creationId xmlns:a16="http://schemas.microsoft.com/office/drawing/2014/main" id="{C67E1F09-708A-56A4-6320-29C5947C63F3}"/>
                </a:ext>
              </a:extLst>
            </p:cNvPr>
            <p:cNvPicPr preferRelativeResize="0"/>
            <p:nvPr/>
          </p:nvPicPr>
          <p:blipFill rotWithShape="1">
            <a:blip r:embed="rId5">
              <a:alphaModFix/>
            </a:blip>
            <a:srcRect/>
            <a:stretch/>
          </p:blipFill>
          <p:spPr>
            <a:xfrm rot="5400000">
              <a:off x="498808" y="5566348"/>
              <a:ext cx="807304" cy="1109318"/>
            </a:xfrm>
            <a:prstGeom prst="rect">
              <a:avLst/>
            </a:prstGeom>
            <a:noFill/>
            <a:ln>
              <a:noFill/>
            </a:ln>
          </p:spPr>
        </p:pic>
        <p:pic>
          <p:nvPicPr>
            <p:cNvPr id="35" name="Google Shape;101;p1">
              <a:extLst>
                <a:ext uri="{FF2B5EF4-FFF2-40B4-BE49-F238E27FC236}">
                  <a16:creationId xmlns:a16="http://schemas.microsoft.com/office/drawing/2014/main" id="{DC6652DE-AA0C-F093-D7C0-8EFEEEE83FB0}"/>
                </a:ext>
              </a:extLst>
            </p:cNvPr>
            <p:cNvPicPr preferRelativeResize="0"/>
            <p:nvPr/>
          </p:nvPicPr>
          <p:blipFill rotWithShape="1">
            <a:blip r:embed="rId4">
              <a:alphaModFix/>
            </a:blip>
            <a:srcRect/>
            <a:stretch/>
          </p:blipFill>
          <p:spPr>
            <a:xfrm rot="5400000">
              <a:off x="1773315" y="6538752"/>
              <a:ext cx="807304" cy="1109318"/>
            </a:xfrm>
            <a:prstGeom prst="rect">
              <a:avLst/>
            </a:prstGeom>
            <a:noFill/>
            <a:ln>
              <a:noFill/>
            </a:ln>
          </p:spPr>
        </p:pic>
        <p:pic>
          <p:nvPicPr>
            <p:cNvPr id="36" name="Google Shape;102;p1">
              <a:extLst>
                <a:ext uri="{FF2B5EF4-FFF2-40B4-BE49-F238E27FC236}">
                  <a16:creationId xmlns:a16="http://schemas.microsoft.com/office/drawing/2014/main" id="{0CF46EA8-AAF2-769D-7CF1-EDE69E0FFADD}"/>
                </a:ext>
              </a:extLst>
            </p:cNvPr>
            <p:cNvPicPr preferRelativeResize="0"/>
            <p:nvPr/>
          </p:nvPicPr>
          <p:blipFill rotWithShape="1">
            <a:blip r:embed="rId5">
              <a:alphaModFix/>
            </a:blip>
            <a:srcRect/>
            <a:stretch/>
          </p:blipFill>
          <p:spPr>
            <a:xfrm rot="5400000">
              <a:off x="498808" y="6532402"/>
              <a:ext cx="807304" cy="1109318"/>
            </a:xfrm>
            <a:prstGeom prst="rect">
              <a:avLst/>
            </a:prstGeom>
            <a:noFill/>
            <a:ln>
              <a:noFill/>
            </a:ln>
          </p:spPr>
        </p:pic>
        <p:pic>
          <p:nvPicPr>
            <p:cNvPr id="37" name="Google Shape;103;p1">
              <a:extLst>
                <a:ext uri="{FF2B5EF4-FFF2-40B4-BE49-F238E27FC236}">
                  <a16:creationId xmlns:a16="http://schemas.microsoft.com/office/drawing/2014/main" id="{27E42E50-54D0-B9DF-08A2-68E7F3D9AB57}"/>
                </a:ext>
              </a:extLst>
            </p:cNvPr>
            <p:cNvPicPr preferRelativeResize="0"/>
            <p:nvPr/>
          </p:nvPicPr>
          <p:blipFill rotWithShape="1">
            <a:blip r:embed="rId4">
              <a:alphaModFix/>
            </a:blip>
            <a:srcRect/>
            <a:stretch/>
          </p:blipFill>
          <p:spPr>
            <a:xfrm rot="5400000">
              <a:off x="4257555" y="5580534"/>
              <a:ext cx="807304" cy="1109318"/>
            </a:xfrm>
            <a:prstGeom prst="rect">
              <a:avLst/>
            </a:prstGeom>
            <a:noFill/>
            <a:ln>
              <a:noFill/>
            </a:ln>
          </p:spPr>
        </p:pic>
        <p:pic>
          <p:nvPicPr>
            <p:cNvPr id="38" name="Google Shape;104;p1">
              <a:extLst>
                <a:ext uri="{FF2B5EF4-FFF2-40B4-BE49-F238E27FC236}">
                  <a16:creationId xmlns:a16="http://schemas.microsoft.com/office/drawing/2014/main" id="{60F6028B-426A-C2C6-05AD-DC13C00CF7D2}"/>
                </a:ext>
              </a:extLst>
            </p:cNvPr>
            <p:cNvPicPr preferRelativeResize="0"/>
            <p:nvPr/>
          </p:nvPicPr>
          <p:blipFill rotWithShape="1">
            <a:blip r:embed="rId5">
              <a:alphaModFix/>
            </a:blip>
            <a:srcRect/>
            <a:stretch/>
          </p:blipFill>
          <p:spPr>
            <a:xfrm rot="5400000">
              <a:off x="2983048" y="5574184"/>
              <a:ext cx="807304" cy="1109318"/>
            </a:xfrm>
            <a:prstGeom prst="rect">
              <a:avLst/>
            </a:prstGeom>
            <a:noFill/>
            <a:ln>
              <a:noFill/>
            </a:ln>
          </p:spPr>
        </p:pic>
        <p:pic>
          <p:nvPicPr>
            <p:cNvPr id="39" name="Google Shape;105;p1">
              <a:extLst>
                <a:ext uri="{FF2B5EF4-FFF2-40B4-BE49-F238E27FC236}">
                  <a16:creationId xmlns:a16="http://schemas.microsoft.com/office/drawing/2014/main" id="{2AFA0D3C-1A32-11B0-D6A9-CC534A5568EE}"/>
                </a:ext>
              </a:extLst>
            </p:cNvPr>
            <p:cNvPicPr preferRelativeResize="0"/>
            <p:nvPr/>
          </p:nvPicPr>
          <p:blipFill rotWithShape="1">
            <a:blip r:embed="rId4">
              <a:alphaModFix/>
            </a:blip>
            <a:srcRect/>
            <a:stretch/>
          </p:blipFill>
          <p:spPr>
            <a:xfrm rot="5400000">
              <a:off x="4257555" y="6546588"/>
              <a:ext cx="807304" cy="1109318"/>
            </a:xfrm>
            <a:prstGeom prst="rect">
              <a:avLst/>
            </a:prstGeom>
            <a:noFill/>
            <a:ln>
              <a:noFill/>
            </a:ln>
          </p:spPr>
        </p:pic>
        <p:pic>
          <p:nvPicPr>
            <p:cNvPr id="40" name="Google Shape;106;p1">
              <a:extLst>
                <a:ext uri="{FF2B5EF4-FFF2-40B4-BE49-F238E27FC236}">
                  <a16:creationId xmlns:a16="http://schemas.microsoft.com/office/drawing/2014/main" id="{2F3281F2-E36E-BA12-FBD9-C1CB7D54F7A9}"/>
                </a:ext>
              </a:extLst>
            </p:cNvPr>
            <p:cNvPicPr preferRelativeResize="0"/>
            <p:nvPr/>
          </p:nvPicPr>
          <p:blipFill rotWithShape="1">
            <a:blip r:embed="rId5">
              <a:alphaModFix/>
            </a:blip>
            <a:srcRect/>
            <a:stretch/>
          </p:blipFill>
          <p:spPr>
            <a:xfrm rot="5400000">
              <a:off x="2983048" y="6540238"/>
              <a:ext cx="807304" cy="1109318"/>
            </a:xfrm>
            <a:prstGeom prst="rect">
              <a:avLst/>
            </a:prstGeom>
            <a:noFill/>
            <a:ln>
              <a:noFill/>
            </a:ln>
          </p:spPr>
        </p:pic>
        <p:pic>
          <p:nvPicPr>
            <p:cNvPr id="41" name="Google Shape;107;p1">
              <a:extLst>
                <a:ext uri="{FF2B5EF4-FFF2-40B4-BE49-F238E27FC236}">
                  <a16:creationId xmlns:a16="http://schemas.microsoft.com/office/drawing/2014/main" id="{DBA6AB6D-561B-DE77-8A93-EA14C7DDFE0C}"/>
                </a:ext>
              </a:extLst>
            </p:cNvPr>
            <p:cNvPicPr preferRelativeResize="0"/>
            <p:nvPr/>
          </p:nvPicPr>
          <p:blipFill rotWithShape="1">
            <a:blip r:embed="rId4">
              <a:alphaModFix/>
            </a:blip>
            <a:srcRect/>
            <a:stretch/>
          </p:blipFill>
          <p:spPr>
            <a:xfrm rot="5400000">
              <a:off x="1803742" y="7536103"/>
              <a:ext cx="807304" cy="1109318"/>
            </a:xfrm>
            <a:prstGeom prst="rect">
              <a:avLst/>
            </a:prstGeom>
            <a:noFill/>
            <a:ln>
              <a:noFill/>
            </a:ln>
          </p:spPr>
        </p:pic>
        <p:pic>
          <p:nvPicPr>
            <p:cNvPr id="42" name="Google Shape;108;p1">
              <a:extLst>
                <a:ext uri="{FF2B5EF4-FFF2-40B4-BE49-F238E27FC236}">
                  <a16:creationId xmlns:a16="http://schemas.microsoft.com/office/drawing/2014/main" id="{442D69C0-9440-7A63-EC62-43433489AD4E}"/>
                </a:ext>
              </a:extLst>
            </p:cNvPr>
            <p:cNvPicPr preferRelativeResize="0"/>
            <p:nvPr/>
          </p:nvPicPr>
          <p:blipFill rotWithShape="1">
            <a:blip r:embed="rId5">
              <a:alphaModFix/>
            </a:blip>
            <a:srcRect/>
            <a:stretch/>
          </p:blipFill>
          <p:spPr>
            <a:xfrm rot="5400000">
              <a:off x="529235" y="7529753"/>
              <a:ext cx="807304" cy="1109318"/>
            </a:xfrm>
            <a:prstGeom prst="rect">
              <a:avLst/>
            </a:prstGeom>
            <a:noFill/>
            <a:ln>
              <a:noFill/>
            </a:ln>
          </p:spPr>
        </p:pic>
        <p:pic>
          <p:nvPicPr>
            <p:cNvPr id="43" name="Google Shape;109;p1">
              <a:extLst>
                <a:ext uri="{FF2B5EF4-FFF2-40B4-BE49-F238E27FC236}">
                  <a16:creationId xmlns:a16="http://schemas.microsoft.com/office/drawing/2014/main" id="{4E1AB9A6-CA69-5E60-FCAE-E9DECE20DB2F}"/>
                </a:ext>
              </a:extLst>
            </p:cNvPr>
            <p:cNvPicPr preferRelativeResize="0"/>
            <p:nvPr/>
          </p:nvPicPr>
          <p:blipFill rotWithShape="1">
            <a:blip r:embed="rId4">
              <a:alphaModFix/>
            </a:blip>
            <a:srcRect/>
            <a:stretch/>
          </p:blipFill>
          <p:spPr>
            <a:xfrm rot="5400000">
              <a:off x="1803742" y="8502157"/>
              <a:ext cx="807304" cy="1109318"/>
            </a:xfrm>
            <a:prstGeom prst="rect">
              <a:avLst/>
            </a:prstGeom>
            <a:noFill/>
            <a:ln>
              <a:noFill/>
            </a:ln>
          </p:spPr>
        </p:pic>
        <p:pic>
          <p:nvPicPr>
            <p:cNvPr id="44" name="Google Shape;110;p1">
              <a:extLst>
                <a:ext uri="{FF2B5EF4-FFF2-40B4-BE49-F238E27FC236}">
                  <a16:creationId xmlns:a16="http://schemas.microsoft.com/office/drawing/2014/main" id="{3BD6695B-8284-733B-A3B0-CE3AA9FC5348}"/>
                </a:ext>
              </a:extLst>
            </p:cNvPr>
            <p:cNvPicPr preferRelativeResize="0"/>
            <p:nvPr/>
          </p:nvPicPr>
          <p:blipFill rotWithShape="1">
            <a:blip r:embed="rId5">
              <a:alphaModFix/>
            </a:blip>
            <a:srcRect/>
            <a:stretch/>
          </p:blipFill>
          <p:spPr>
            <a:xfrm rot="5400000">
              <a:off x="529235" y="8495807"/>
              <a:ext cx="807304" cy="1109318"/>
            </a:xfrm>
            <a:prstGeom prst="rect">
              <a:avLst/>
            </a:prstGeom>
            <a:noFill/>
            <a:ln>
              <a:noFill/>
            </a:ln>
          </p:spPr>
        </p:pic>
        <p:pic>
          <p:nvPicPr>
            <p:cNvPr id="45" name="Google Shape;111;p1">
              <a:extLst>
                <a:ext uri="{FF2B5EF4-FFF2-40B4-BE49-F238E27FC236}">
                  <a16:creationId xmlns:a16="http://schemas.microsoft.com/office/drawing/2014/main" id="{0F1F34C4-8AA6-87BE-9BDC-E48C8E548C76}"/>
                </a:ext>
              </a:extLst>
            </p:cNvPr>
            <p:cNvPicPr preferRelativeResize="0"/>
            <p:nvPr/>
          </p:nvPicPr>
          <p:blipFill rotWithShape="1">
            <a:blip r:embed="rId4">
              <a:alphaModFix/>
            </a:blip>
            <a:srcRect/>
            <a:stretch/>
          </p:blipFill>
          <p:spPr>
            <a:xfrm rot="5400000">
              <a:off x="4287982" y="7543939"/>
              <a:ext cx="807304" cy="1109318"/>
            </a:xfrm>
            <a:prstGeom prst="rect">
              <a:avLst/>
            </a:prstGeom>
            <a:noFill/>
            <a:ln>
              <a:noFill/>
            </a:ln>
          </p:spPr>
        </p:pic>
        <p:pic>
          <p:nvPicPr>
            <p:cNvPr id="46" name="Google Shape;112;p1">
              <a:extLst>
                <a:ext uri="{FF2B5EF4-FFF2-40B4-BE49-F238E27FC236}">
                  <a16:creationId xmlns:a16="http://schemas.microsoft.com/office/drawing/2014/main" id="{11E803CD-FEFE-F56E-58D8-59B918BF4094}"/>
                </a:ext>
              </a:extLst>
            </p:cNvPr>
            <p:cNvPicPr preferRelativeResize="0"/>
            <p:nvPr/>
          </p:nvPicPr>
          <p:blipFill rotWithShape="1">
            <a:blip r:embed="rId5">
              <a:alphaModFix/>
            </a:blip>
            <a:srcRect/>
            <a:stretch/>
          </p:blipFill>
          <p:spPr>
            <a:xfrm rot="5400000">
              <a:off x="3013475" y="7537589"/>
              <a:ext cx="807304" cy="1109318"/>
            </a:xfrm>
            <a:prstGeom prst="rect">
              <a:avLst/>
            </a:prstGeom>
            <a:noFill/>
            <a:ln>
              <a:noFill/>
            </a:ln>
          </p:spPr>
        </p:pic>
        <p:pic>
          <p:nvPicPr>
            <p:cNvPr id="47" name="Google Shape;113;p1">
              <a:extLst>
                <a:ext uri="{FF2B5EF4-FFF2-40B4-BE49-F238E27FC236}">
                  <a16:creationId xmlns:a16="http://schemas.microsoft.com/office/drawing/2014/main" id="{6A0A549A-BAEE-4212-EF17-D029C37131D7}"/>
                </a:ext>
              </a:extLst>
            </p:cNvPr>
            <p:cNvPicPr preferRelativeResize="0"/>
            <p:nvPr/>
          </p:nvPicPr>
          <p:blipFill rotWithShape="1">
            <a:blip r:embed="rId4">
              <a:alphaModFix/>
            </a:blip>
            <a:srcRect/>
            <a:stretch/>
          </p:blipFill>
          <p:spPr>
            <a:xfrm rot="5400000">
              <a:off x="4287982" y="8509993"/>
              <a:ext cx="807304" cy="1109318"/>
            </a:xfrm>
            <a:prstGeom prst="rect">
              <a:avLst/>
            </a:prstGeom>
            <a:noFill/>
            <a:ln>
              <a:noFill/>
            </a:ln>
          </p:spPr>
        </p:pic>
        <p:pic>
          <p:nvPicPr>
            <p:cNvPr id="48" name="Google Shape;114;p1">
              <a:extLst>
                <a:ext uri="{FF2B5EF4-FFF2-40B4-BE49-F238E27FC236}">
                  <a16:creationId xmlns:a16="http://schemas.microsoft.com/office/drawing/2014/main" id="{CBF2ECD0-F388-2E25-BF07-1F63BA341F99}"/>
                </a:ext>
              </a:extLst>
            </p:cNvPr>
            <p:cNvPicPr preferRelativeResize="0"/>
            <p:nvPr/>
          </p:nvPicPr>
          <p:blipFill rotWithShape="1">
            <a:blip r:embed="rId5">
              <a:alphaModFix/>
            </a:blip>
            <a:srcRect/>
            <a:stretch/>
          </p:blipFill>
          <p:spPr>
            <a:xfrm rot="5400000">
              <a:off x="3013475" y="8503643"/>
              <a:ext cx="807304" cy="1109318"/>
            </a:xfrm>
            <a:prstGeom prst="rect">
              <a:avLst/>
            </a:prstGeom>
            <a:noFill/>
            <a:ln>
              <a:noFill/>
            </a:ln>
          </p:spPr>
        </p:pic>
        <p:pic>
          <p:nvPicPr>
            <p:cNvPr id="49" name="Google Shape;115;p1" descr="Earthworm, Worm, Cute, Happy, Inchworm, Smile, Cartoon">
              <a:extLst>
                <a:ext uri="{FF2B5EF4-FFF2-40B4-BE49-F238E27FC236}">
                  <a16:creationId xmlns:a16="http://schemas.microsoft.com/office/drawing/2014/main" id="{60AE81CC-2161-AFCF-29BE-5F268794DFCD}"/>
                </a:ext>
              </a:extLst>
            </p:cNvPr>
            <p:cNvPicPr preferRelativeResize="0"/>
            <p:nvPr/>
          </p:nvPicPr>
          <p:blipFill rotWithShape="1">
            <a:blip r:embed="rId3">
              <a:alphaModFix/>
            </a:blip>
            <a:srcRect/>
            <a:stretch/>
          </p:blipFill>
          <p:spPr>
            <a:xfrm>
              <a:off x="5434307" y="2803901"/>
              <a:ext cx="1013785" cy="789908"/>
            </a:xfrm>
            <a:prstGeom prst="rect">
              <a:avLst/>
            </a:prstGeom>
            <a:noFill/>
            <a:ln>
              <a:noFill/>
            </a:ln>
          </p:spPr>
        </p:pic>
        <p:pic>
          <p:nvPicPr>
            <p:cNvPr id="50" name="Google Shape;116;p1" descr="Earthworm, Worm, Cute, Happy, Inchworm, Smile, Cartoon">
              <a:extLst>
                <a:ext uri="{FF2B5EF4-FFF2-40B4-BE49-F238E27FC236}">
                  <a16:creationId xmlns:a16="http://schemas.microsoft.com/office/drawing/2014/main" id="{C994D25E-983D-49E4-A51E-8886C64C6A55}"/>
                </a:ext>
              </a:extLst>
            </p:cNvPr>
            <p:cNvPicPr preferRelativeResize="0"/>
            <p:nvPr/>
          </p:nvPicPr>
          <p:blipFill rotWithShape="1">
            <a:blip r:embed="rId3">
              <a:alphaModFix/>
            </a:blip>
            <a:srcRect/>
            <a:stretch/>
          </p:blipFill>
          <p:spPr>
            <a:xfrm>
              <a:off x="5458178" y="3795719"/>
              <a:ext cx="1013785" cy="789908"/>
            </a:xfrm>
            <a:prstGeom prst="rect">
              <a:avLst/>
            </a:prstGeom>
            <a:noFill/>
            <a:ln>
              <a:noFill/>
            </a:ln>
          </p:spPr>
        </p:pic>
        <p:pic>
          <p:nvPicPr>
            <p:cNvPr id="51" name="Google Shape;117;p1" descr="Earthworm, Worm, Cute, Happy, Inchworm, Smile, Cartoon">
              <a:extLst>
                <a:ext uri="{FF2B5EF4-FFF2-40B4-BE49-F238E27FC236}">
                  <a16:creationId xmlns:a16="http://schemas.microsoft.com/office/drawing/2014/main" id="{66C15C97-0581-8CD3-8E53-F61A19924C9C}"/>
                </a:ext>
              </a:extLst>
            </p:cNvPr>
            <p:cNvPicPr preferRelativeResize="0"/>
            <p:nvPr/>
          </p:nvPicPr>
          <p:blipFill rotWithShape="1">
            <a:blip r:embed="rId3">
              <a:alphaModFix/>
            </a:blip>
            <a:srcRect/>
            <a:stretch/>
          </p:blipFill>
          <p:spPr>
            <a:xfrm>
              <a:off x="5435063" y="4760150"/>
              <a:ext cx="1013785" cy="789908"/>
            </a:xfrm>
            <a:prstGeom prst="rect">
              <a:avLst/>
            </a:prstGeom>
            <a:noFill/>
            <a:ln>
              <a:noFill/>
            </a:ln>
          </p:spPr>
        </p:pic>
        <p:pic>
          <p:nvPicPr>
            <p:cNvPr id="52" name="Google Shape;118;p1" descr="Earthworm, Worm, Cute, Happy, Inchworm, Smile, Cartoon">
              <a:extLst>
                <a:ext uri="{FF2B5EF4-FFF2-40B4-BE49-F238E27FC236}">
                  <a16:creationId xmlns:a16="http://schemas.microsoft.com/office/drawing/2014/main" id="{2DED153B-8177-5071-6C5A-74F4ADFF5EE9}"/>
                </a:ext>
              </a:extLst>
            </p:cNvPr>
            <p:cNvPicPr preferRelativeResize="0"/>
            <p:nvPr/>
          </p:nvPicPr>
          <p:blipFill rotWithShape="1">
            <a:blip r:embed="rId3">
              <a:alphaModFix/>
            </a:blip>
            <a:srcRect/>
            <a:stretch/>
          </p:blipFill>
          <p:spPr>
            <a:xfrm>
              <a:off x="5458736" y="5725191"/>
              <a:ext cx="1013785" cy="789908"/>
            </a:xfrm>
            <a:prstGeom prst="rect">
              <a:avLst/>
            </a:prstGeom>
            <a:noFill/>
            <a:ln>
              <a:noFill/>
            </a:ln>
          </p:spPr>
        </p:pic>
        <p:pic>
          <p:nvPicPr>
            <p:cNvPr id="53" name="Google Shape;119;p1" descr="Earthworm, Worm, Cute, Happy, Inchworm, Smile, Cartoon">
              <a:extLst>
                <a:ext uri="{FF2B5EF4-FFF2-40B4-BE49-F238E27FC236}">
                  <a16:creationId xmlns:a16="http://schemas.microsoft.com/office/drawing/2014/main" id="{144B86F6-CF3A-D8EE-C2C6-1457C03DE476}"/>
                </a:ext>
              </a:extLst>
            </p:cNvPr>
            <p:cNvPicPr preferRelativeResize="0"/>
            <p:nvPr/>
          </p:nvPicPr>
          <p:blipFill rotWithShape="1">
            <a:blip r:embed="rId3">
              <a:alphaModFix/>
            </a:blip>
            <a:srcRect/>
            <a:stretch/>
          </p:blipFill>
          <p:spPr>
            <a:xfrm>
              <a:off x="5435621" y="6689622"/>
              <a:ext cx="1013785" cy="789908"/>
            </a:xfrm>
            <a:prstGeom prst="rect">
              <a:avLst/>
            </a:prstGeom>
            <a:noFill/>
            <a:ln>
              <a:noFill/>
            </a:ln>
          </p:spPr>
        </p:pic>
        <p:pic>
          <p:nvPicPr>
            <p:cNvPr id="54" name="Google Shape;120;p1" descr="Earthworm, Worm, Cute, Happy, Inchworm, Smile, Cartoon">
              <a:extLst>
                <a:ext uri="{FF2B5EF4-FFF2-40B4-BE49-F238E27FC236}">
                  <a16:creationId xmlns:a16="http://schemas.microsoft.com/office/drawing/2014/main" id="{7DDBC3EB-AD4E-8508-00B0-6B2E63050E7D}"/>
                </a:ext>
              </a:extLst>
            </p:cNvPr>
            <p:cNvPicPr preferRelativeResize="0"/>
            <p:nvPr/>
          </p:nvPicPr>
          <p:blipFill rotWithShape="1">
            <a:blip r:embed="rId3">
              <a:alphaModFix/>
            </a:blip>
            <a:srcRect/>
            <a:stretch/>
          </p:blipFill>
          <p:spPr>
            <a:xfrm>
              <a:off x="5459492" y="7681440"/>
              <a:ext cx="1013785" cy="789908"/>
            </a:xfrm>
            <a:prstGeom prst="rect">
              <a:avLst/>
            </a:prstGeom>
            <a:noFill/>
            <a:ln>
              <a:noFill/>
            </a:ln>
          </p:spPr>
        </p:pic>
        <p:pic>
          <p:nvPicPr>
            <p:cNvPr id="55" name="Google Shape;121;p1" descr="Earthworm, Worm, Cute, Happy, Inchworm, Smile, Cartoon">
              <a:extLst>
                <a:ext uri="{FF2B5EF4-FFF2-40B4-BE49-F238E27FC236}">
                  <a16:creationId xmlns:a16="http://schemas.microsoft.com/office/drawing/2014/main" id="{570374F3-591F-D573-ABF5-70849676F200}"/>
                </a:ext>
              </a:extLst>
            </p:cNvPr>
            <p:cNvPicPr preferRelativeResize="0"/>
            <p:nvPr/>
          </p:nvPicPr>
          <p:blipFill rotWithShape="1">
            <a:blip r:embed="rId3">
              <a:alphaModFix/>
            </a:blip>
            <a:srcRect/>
            <a:stretch/>
          </p:blipFill>
          <p:spPr>
            <a:xfrm>
              <a:off x="5436377" y="8645871"/>
              <a:ext cx="1013785" cy="789908"/>
            </a:xfrm>
            <a:prstGeom prst="rect">
              <a:avLst/>
            </a:prstGeom>
            <a:noFill/>
            <a:ln>
              <a:noFill/>
            </a:ln>
          </p:spPr>
        </p:pic>
      </p:grpSp>
    </p:spTree>
    <p:extLst>
      <p:ext uri="{BB962C8B-B14F-4D97-AF65-F5344CB8AC3E}">
        <p14:creationId xmlns:p14="http://schemas.microsoft.com/office/powerpoint/2010/main" val="3871090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4103824-4AD3-CBCD-FFE1-4F05C08FFB89}"/>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DC0424B6-6961-93E2-5E3F-3572176D051B}"/>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4" name="Picture 3">
            <a:extLst>
              <a:ext uri="{FF2B5EF4-FFF2-40B4-BE49-F238E27FC236}">
                <a16:creationId xmlns:a16="http://schemas.microsoft.com/office/drawing/2014/main" id="{DAB6E076-0A20-9AD2-3ED0-E8C68789EF12}"/>
              </a:ext>
            </a:extLst>
          </p:cNvPr>
          <p:cNvPicPr>
            <a:picLocks noChangeAspect="1"/>
          </p:cNvPicPr>
          <p:nvPr/>
        </p:nvPicPr>
        <p:blipFill rotWithShape="1">
          <a:blip r:embed="rId2"/>
          <a:srcRect l="3114" t="13379" r="3460" b="3635"/>
          <a:stretch/>
        </p:blipFill>
        <p:spPr>
          <a:xfrm>
            <a:off x="0" y="-213360"/>
            <a:ext cx="6858000" cy="1332562"/>
          </a:xfrm>
          <a:prstGeom prst="rect">
            <a:avLst/>
          </a:prstGeom>
        </p:spPr>
      </p:pic>
      <p:sp>
        <p:nvSpPr>
          <p:cNvPr id="5" name="Rounded Rectangle 87">
            <a:extLst>
              <a:ext uri="{FF2B5EF4-FFF2-40B4-BE49-F238E27FC236}">
                <a16:creationId xmlns:a16="http://schemas.microsoft.com/office/drawing/2014/main" id="{AE14F7E1-2D06-F4D3-587D-556A299A094A}"/>
              </a:ext>
            </a:extLst>
          </p:cNvPr>
          <p:cNvSpPr/>
          <p:nvPr/>
        </p:nvSpPr>
        <p:spPr>
          <a:xfrm>
            <a:off x="193961" y="1272368"/>
            <a:ext cx="6490761" cy="8222152"/>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sp>
        <p:nvSpPr>
          <p:cNvPr id="6" name="TextBox 5">
            <a:extLst>
              <a:ext uri="{FF2B5EF4-FFF2-40B4-BE49-F238E27FC236}">
                <a16:creationId xmlns:a16="http://schemas.microsoft.com/office/drawing/2014/main" id="{5AAEDFF1-B29D-4579-8251-A253B9C4AD79}"/>
              </a:ext>
            </a:extLst>
          </p:cNvPr>
          <p:cNvSpPr txBox="1"/>
          <p:nvPr/>
        </p:nvSpPr>
        <p:spPr>
          <a:xfrm>
            <a:off x="213709" y="1335690"/>
            <a:ext cx="6490761" cy="8217634"/>
          </a:xfrm>
          <a:prstGeom prst="rect">
            <a:avLst/>
          </a:prstGeom>
          <a:noFill/>
        </p:spPr>
        <p:txBody>
          <a:bodyPr wrap="square" rtlCol="0">
            <a:spAutoFit/>
          </a:bodyPr>
          <a:lstStyle/>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Scenario</a:t>
            </a:r>
            <a:endParaRPr lang="en-GB" sz="1200" dirty="0">
              <a:solidFill>
                <a:srgbClr val="002060"/>
              </a:solidFill>
              <a:latin typeface="Arial Rounded MT Bold" panose="020F0704030504030204" pitchFamily="34" charset="0"/>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Each player represents a hungry bird living near a farmer’s field that is sprayed with DDT. The birds eat worms that may have eaten leaves covered in DDT. You don’t want to be the bird that accumulates DDT.</a:t>
            </a:r>
            <a:endParaRPr lang="en-GB" sz="1200" dirty="0">
              <a:solidFill>
                <a:srgbClr val="002060"/>
              </a:solidFill>
              <a:latin typeface="Arial Rounded MT Bold" panose="020F0704030504030204" pitchFamily="34" charset="0"/>
            </a:endParaRPr>
          </a:p>
          <a:p>
            <a:pPr marL="0" marR="0" lvl="0" indent="0" algn="l" rtl="0">
              <a:spcBef>
                <a:spcPts val="0"/>
              </a:spcBef>
              <a:spcAft>
                <a:spcPts val="0"/>
              </a:spcAft>
              <a:buNone/>
            </a:pPr>
            <a:endParaRPr lang="en-GB"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Objective</a:t>
            </a:r>
            <a:endParaRPr lang="en-GB" sz="1200" dirty="0">
              <a:solidFill>
                <a:srgbClr val="002060"/>
              </a:solidFill>
              <a:latin typeface="Arial Rounded MT Bold" panose="020F0704030504030204" pitchFamily="34" charset="0"/>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To survive, you must eat the worms containing the least amount of DDT. If you eat more that 4 doses of DDT, your bird is poisoned and dies.</a:t>
            </a:r>
            <a:endParaRPr lang="en-GB" sz="1200" dirty="0">
              <a:solidFill>
                <a:srgbClr val="002060"/>
              </a:solidFill>
              <a:latin typeface="Arial Rounded MT Bold" panose="020F0704030504030204" pitchFamily="34" charset="0"/>
            </a:endParaRPr>
          </a:p>
          <a:p>
            <a:pPr marL="0" marR="0" lvl="0" indent="0" algn="l" rtl="0">
              <a:spcBef>
                <a:spcPts val="0"/>
              </a:spcBef>
              <a:spcAft>
                <a:spcPts val="0"/>
              </a:spcAft>
              <a:buNone/>
            </a:pPr>
            <a:endParaRPr lang="en-GB"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lnSpc>
                <a:spcPct val="100000"/>
              </a:lnSpc>
              <a:spcBef>
                <a:spcPts val="0"/>
              </a:spcBef>
              <a:spcAft>
                <a:spcPts val="0"/>
              </a:spcAft>
              <a:buClr>
                <a:srgbClr val="16ADBF"/>
              </a:buClr>
              <a:buSzPts val="1200"/>
              <a:buFont typeface="Arial Rounded"/>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Setup </a:t>
            </a:r>
            <a:endParaRPr lang="en-GB" sz="1200" dirty="0">
              <a:solidFill>
                <a:srgbClr val="002060"/>
              </a:solidFill>
              <a:latin typeface="Arial Rounded MT Bold" panose="020F0704030504030204" pitchFamily="34" charset="0"/>
            </a:endParaRPr>
          </a:p>
          <a:p>
            <a:pPr marR="0" lvl="0" algn="l" rtl="0">
              <a:lnSpc>
                <a:spcPct val="100000"/>
              </a:lnSpc>
              <a:spcBef>
                <a:spcPts val="0"/>
              </a:spcBef>
              <a:spcAft>
                <a:spcPts val="0"/>
              </a:spcAft>
              <a:buClr>
                <a:srgbClr val="16ADBF"/>
              </a:buClr>
              <a:buSzPts val="1200"/>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1. You will need 2 worm cards, 4 green leaf cards and 4 orange leaf cards per player.</a:t>
            </a:r>
            <a:endParaRPr lang="en-GB" sz="1200" dirty="0">
              <a:solidFill>
                <a:srgbClr val="002060"/>
              </a:solidFill>
              <a:latin typeface="Arial Rounded MT Bold" panose="020F0704030504030204" pitchFamily="34" charset="0"/>
            </a:endParaRPr>
          </a:p>
          <a:p>
            <a:pPr marR="0" lvl="0" algn="l" rtl="0">
              <a:lnSpc>
                <a:spcPct val="100000"/>
              </a:lnSpc>
              <a:spcBef>
                <a:spcPts val="0"/>
              </a:spcBef>
              <a:spcAft>
                <a:spcPts val="0"/>
              </a:spcAft>
              <a:buClr>
                <a:srgbClr val="16ADBF"/>
              </a:buClr>
              <a:buSzPts val="1200"/>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2. Lay all the worm cards out in a line on the table. Shuffle all the leaf cards into a deck and place these face down on the table.</a:t>
            </a:r>
            <a:endParaRPr lang="en-GB" sz="1200" dirty="0">
              <a:solidFill>
                <a:srgbClr val="002060"/>
              </a:solidFill>
              <a:latin typeface="Arial Rounded MT Bold" panose="020F0704030504030204" pitchFamily="34" charset="0"/>
            </a:endParaRPr>
          </a:p>
          <a:p>
            <a:pPr marL="0" marR="0" lvl="0" indent="0" algn="l" rtl="0">
              <a:lnSpc>
                <a:spcPct val="100000"/>
              </a:lnSpc>
              <a:spcBef>
                <a:spcPts val="0"/>
              </a:spcBef>
              <a:spcAft>
                <a:spcPts val="0"/>
              </a:spcAft>
              <a:buClr>
                <a:schemeClr val="dk1"/>
              </a:buClr>
              <a:buSzPts val="1200"/>
              <a:buFont typeface="Calibri"/>
              <a:buNone/>
            </a:pPr>
            <a:endParaRPr lang="en-GB" sz="1200" i="0" u="none" strike="noStrike" cap="none"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Turn order </a:t>
            </a:r>
          </a:p>
          <a:p>
            <a:pPr marL="0" marR="0" lvl="0" indent="0" algn="l" rtl="0">
              <a:spcBef>
                <a:spcPts val="0"/>
              </a:spcBef>
              <a:spcAft>
                <a:spcPts val="0"/>
              </a:spcAft>
              <a:buNone/>
            </a:pPr>
            <a:endParaRPr lang="en-GB" sz="1200" dirty="0">
              <a:solidFill>
                <a:srgbClr val="002060"/>
              </a:solidFill>
              <a:latin typeface="Arial Rounded MT Bold" panose="020F0704030504030204" pitchFamily="34" charset="0"/>
            </a:endParaRPr>
          </a:p>
          <a:p>
            <a:pPr marL="0" marR="0" lvl="0" indent="0" algn="l" rtl="0">
              <a:spcBef>
                <a:spcPts val="0"/>
              </a:spcBef>
              <a:spcAft>
                <a:spcPts val="0"/>
              </a:spcAft>
              <a:buNone/>
            </a:pPr>
            <a:r>
              <a:rPr lang="en-GB" sz="1200" i="1" dirty="0">
                <a:solidFill>
                  <a:srgbClr val="002060"/>
                </a:solidFill>
                <a:latin typeface="Arial Rounded MT Bold" panose="020F0704030504030204" pitchFamily="34" charset="0"/>
                <a:ea typeface="Arial Rounded"/>
                <a:cs typeface="Arial Rounded"/>
                <a:sym typeface="Arial Rounded"/>
              </a:rPr>
              <a:t>First round - Eating leaves.</a:t>
            </a:r>
          </a:p>
          <a:p>
            <a:pPr marL="0" marR="0" lvl="0" indent="0" algn="l" rtl="0">
              <a:spcBef>
                <a:spcPts val="0"/>
              </a:spcBef>
              <a:spcAft>
                <a:spcPts val="0"/>
              </a:spcAft>
              <a:buNone/>
            </a:pPr>
            <a:endParaRPr lang="en-GB" sz="1200" dirty="0">
              <a:solidFill>
                <a:srgbClr val="002060"/>
              </a:solidFill>
              <a:latin typeface="Arial Rounded MT Bold" panose="020F0704030504030204" pitchFamily="34" charset="0"/>
            </a:endParaRPr>
          </a:p>
          <a:p>
            <a:pPr marR="0" lvl="0" algn="l" rtl="0">
              <a:spcBef>
                <a:spcPts val="0"/>
              </a:spcBef>
              <a:spcAft>
                <a:spcPts val="0"/>
              </a:spcAft>
              <a:buClr>
                <a:srgbClr val="16ADBF"/>
              </a:buClr>
              <a:buSzPts val="1200"/>
            </a:pPr>
            <a:r>
              <a:rPr lang="en-GB" sz="1200" dirty="0">
                <a:solidFill>
                  <a:srgbClr val="002060"/>
                </a:solidFill>
                <a:latin typeface="Arial Rounded MT Bold" panose="020F0704030504030204" pitchFamily="34" charset="0"/>
                <a:ea typeface="Arial Rounded"/>
                <a:cs typeface="Arial Rounded"/>
                <a:sym typeface="Arial Rounded"/>
              </a:rPr>
              <a:t>1. Pick up a leaf card – Draw the top card from the deck of leaf cards. Keep the card face down at all times.</a:t>
            </a:r>
            <a:endParaRPr lang="en-GB" sz="1200" dirty="0">
              <a:solidFill>
                <a:srgbClr val="002060"/>
              </a:solidFill>
              <a:latin typeface="Arial Rounded MT Bold" panose="020F0704030504030204" pitchFamily="34" charset="0"/>
            </a:endParaRPr>
          </a:p>
          <a:p>
            <a:pPr marR="0" lvl="0" algn="l" rtl="0">
              <a:spcBef>
                <a:spcPts val="0"/>
              </a:spcBef>
              <a:spcAft>
                <a:spcPts val="0"/>
              </a:spcAft>
              <a:buClr>
                <a:srgbClr val="16ADBF"/>
              </a:buClr>
              <a:buSzPts val="1200"/>
            </a:pPr>
            <a:r>
              <a:rPr lang="en-GB" sz="1200" dirty="0">
                <a:solidFill>
                  <a:srgbClr val="002060"/>
                </a:solidFill>
                <a:latin typeface="Arial Rounded MT Bold" panose="020F0704030504030204" pitchFamily="34" charset="0"/>
                <a:ea typeface="Arial Rounded"/>
                <a:cs typeface="Arial Rounded"/>
                <a:sym typeface="Arial Rounded"/>
              </a:rPr>
              <a:t>2. Choose a worm – Allocate that leaf card to a worm and place the card next to your chosen worm card. You can place the leaf card on any worm that has 3 leaf cards or less next to it. </a:t>
            </a:r>
            <a:endParaRPr lang="en-GB" sz="1200" dirty="0">
              <a:solidFill>
                <a:srgbClr val="002060"/>
              </a:solidFill>
              <a:latin typeface="Arial Rounded MT Bold" panose="020F0704030504030204" pitchFamily="34" charset="0"/>
            </a:endParaRPr>
          </a:p>
          <a:p>
            <a:pPr marR="0" lvl="0" algn="l" rtl="0">
              <a:spcBef>
                <a:spcPts val="0"/>
              </a:spcBef>
              <a:spcAft>
                <a:spcPts val="0"/>
              </a:spcAft>
              <a:buClr>
                <a:srgbClr val="16ADBF"/>
              </a:buClr>
              <a:buSzPts val="1200"/>
            </a:pPr>
            <a:r>
              <a:rPr lang="en-GB" sz="1200" dirty="0">
                <a:solidFill>
                  <a:srgbClr val="002060"/>
                </a:solidFill>
                <a:latin typeface="Arial Rounded MT Bold" panose="020F0704030504030204" pitchFamily="34" charset="0"/>
                <a:ea typeface="Arial Rounded"/>
                <a:cs typeface="Arial Rounded"/>
                <a:sym typeface="Arial Rounded"/>
              </a:rPr>
              <a:t>3. When all the leaves have been “eaten”, the first round ends.</a:t>
            </a:r>
            <a:endParaRPr lang="en-GB" sz="1200" dirty="0">
              <a:solidFill>
                <a:srgbClr val="002060"/>
              </a:solidFill>
              <a:latin typeface="Arial Rounded MT Bold" panose="020F0704030504030204" pitchFamily="34" charset="0"/>
            </a:endParaRPr>
          </a:p>
          <a:p>
            <a:pPr marL="0" marR="0" lvl="0" indent="0" algn="l" rtl="0">
              <a:spcBef>
                <a:spcPts val="0"/>
              </a:spcBef>
              <a:spcAft>
                <a:spcPts val="0"/>
              </a:spcAft>
              <a:buNone/>
            </a:pPr>
            <a:endParaRPr lang="en-GB"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r>
              <a:rPr lang="en-GB" sz="1200" i="1" dirty="0">
                <a:solidFill>
                  <a:srgbClr val="002060"/>
                </a:solidFill>
                <a:latin typeface="Arial Rounded MT Bold" panose="020F0704030504030204" pitchFamily="34" charset="0"/>
                <a:ea typeface="Arial Rounded"/>
                <a:cs typeface="Arial Rounded"/>
                <a:sym typeface="Arial Rounded"/>
              </a:rPr>
              <a:t>Second Round – Eating Worms</a:t>
            </a:r>
          </a:p>
          <a:p>
            <a:pPr marL="0" marR="0" lvl="0" indent="0" algn="l" rtl="0">
              <a:spcBef>
                <a:spcPts val="0"/>
              </a:spcBef>
              <a:spcAft>
                <a:spcPts val="0"/>
              </a:spcAft>
              <a:buNone/>
            </a:pPr>
            <a:endParaRPr lang="en-GB" sz="1200" dirty="0">
              <a:solidFill>
                <a:srgbClr val="002060"/>
              </a:solidFill>
              <a:latin typeface="Arial Rounded MT Bold" panose="020F0704030504030204" pitchFamily="34" charset="0"/>
            </a:endParaRPr>
          </a:p>
          <a:p>
            <a:pPr marR="0" lvl="0" algn="l" rtl="0">
              <a:spcBef>
                <a:spcPts val="0"/>
              </a:spcBef>
              <a:spcAft>
                <a:spcPts val="0"/>
              </a:spcAft>
              <a:buClr>
                <a:srgbClr val="16ADBF"/>
              </a:buClr>
              <a:buSzPts val="1200"/>
            </a:pPr>
            <a:r>
              <a:rPr lang="en-GB" sz="1200" dirty="0">
                <a:solidFill>
                  <a:srgbClr val="002060"/>
                </a:solidFill>
                <a:latin typeface="Arial Rounded MT Bold" panose="020F0704030504030204" pitchFamily="34" charset="0"/>
                <a:ea typeface="Arial Rounded"/>
                <a:cs typeface="Arial Rounded"/>
                <a:sym typeface="Arial Rounded"/>
              </a:rPr>
              <a:t>1. Choose your worm – Say the name of the worm you would like to “eat”. Move that worm card and its leaf cards into your hand.</a:t>
            </a:r>
            <a:endParaRPr lang="en-GB" sz="1200" dirty="0">
              <a:solidFill>
                <a:srgbClr val="002060"/>
              </a:solidFill>
              <a:latin typeface="Arial Rounded MT Bold" panose="020F0704030504030204" pitchFamily="34" charset="0"/>
            </a:endParaRPr>
          </a:p>
          <a:p>
            <a:pPr marR="0" lvl="0" algn="l" rtl="0">
              <a:spcBef>
                <a:spcPts val="0"/>
              </a:spcBef>
              <a:spcAft>
                <a:spcPts val="0"/>
              </a:spcAft>
              <a:buClr>
                <a:srgbClr val="16ADBF"/>
              </a:buClr>
              <a:buSzPts val="1200"/>
            </a:pPr>
            <a:r>
              <a:rPr lang="en-GB" sz="1200" dirty="0">
                <a:solidFill>
                  <a:srgbClr val="002060"/>
                </a:solidFill>
                <a:latin typeface="Arial Rounded MT Bold" panose="020F0704030504030204" pitchFamily="34" charset="0"/>
                <a:ea typeface="Arial Rounded"/>
                <a:cs typeface="Arial Rounded"/>
                <a:sym typeface="Arial Rounded"/>
              </a:rPr>
              <a:t>2. Flip the leaf cards – Once the cards are in your hand, you may flip over the leaf cards to see how many orange and green leaf card you have.</a:t>
            </a:r>
            <a:endParaRPr lang="en-GB" sz="1200" dirty="0">
              <a:solidFill>
                <a:srgbClr val="002060"/>
              </a:solidFill>
              <a:latin typeface="Arial Rounded MT Bold" panose="020F0704030504030204" pitchFamily="34" charset="0"/>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When all the worms have been “eaten”, any player with 5 or more orange leaf cards is eliminated from the game.</a:t>
            </a:r>
            <a:endParaRPr lang="en-GB" sz="1200" dirty="0">
              <a:solidFill>
                <a:srgbClr val="002060"/>
              </a:solidFill>
              <a:latin typeface="Arial Rounded MT Bold" panose="020F0704030504030204" pitchFamily="34" charset="0"/>
            </a:endParaRPr>
          </a:p>
          <a:p>
            <a:pPr marL="0" marR="0" lvl="0" indent="0" algn="l" rtl="0">
              <a:lnSpc>
                <a:spcPct val="100000"/>
              </a:lnSpc>
              <a:spcBef>
                <a:spcPts val="0"/>
              </a:spcBef>
              <a:spcAft>
                <a:spcPts val="0"/>
              </a:spcAft>
              <a:buClr>
                <a:schemeClr val="dk1"/>
              </a:buClr>
              <a:buSzPts val="1200"/>
              <a:buFont typeface="Calibri"/>
              <a:buNone/>
            </a:pPr>
            <a:endParaRPr lang="en-GB" sz="1200" i="0" u="none" strike="noStrike" cap="none" dirty="0">
              <a:solidFill>
                <a:srgbClr val="002060"/>
              </a:solidFill>
              <a:latin typeface="Arial Rounded MT Bold" panose="020F0704030504030204" pitchFamily="34" charset="0"/>
              <a:ea typeface="Arial Rounded"/>
              <a:cs typeface="Arial Rounded"/>
              <a:sym typeface="Arial Rounded"/>
            </a:endParaRPr>
          </a:p>
          <a:p>
            <a:pPr marL="0" marR="0" lvl="0" indent="0" algn="l" rtl="0">
              <a:lnSpc>
                <a:spcPct val="100000"/>
              </a:lnSpc>
              <a:spcBef>
                <a:spcPts val="0"/>
              </a:spcBef>
              <a:spcAft>
                <a:spcPts val="0"/>
              </a:spcAft>
              <a:buClr>
                <a:srgbClr val="16ADBF"/>
              </a:buClr>
              <a:buSzPts val="1200"/>
              <a:buFont typeface="Arial Rounded"/>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Winning</a:t>
            </a:r>
            <a:endParaRPr lang="en-GB" sz="1200" dirty="0">
              <a:solidFill>
                <a:srgbClr val="002060"/>
              </a:solidFill>
              <a:latin typeface="Arial Rounded MT Bold" panose="020F0704030504030204" pitchFamily="34" charset="0"/>
            </a:endParaRPr>
          </a:p>
          <a:p>
            <a:pPr marL="171450" marR="0" lvl="0" indent="-171450" algn="l" rtl="0">
              <a:spcBef>
                <a:spcPts val="0"/>
              </a:spcBef>
              <a:spcAft>
                <a:spcPts val="0"/>
              </a:spcAft>
              <a:buClr>
                <a:srgbClr val="002060"/>
              </a:buClr>
              <a:buSzPts val="1200"/>
              <a:buFont typeface="Arial" panose="020B0604020202020204" pitchFamily="34" charset="0"/>
              <a:buChar char="•"/>
            </a:pPr>
            <a:r>
              <a:rPr lang="en-GB" sz="1200" dirty="0">
                <a:solidFill>
                  <a:srgbClr val="002060"/>
                </a:solidFill>
                <a:latin typeface="Arial Rounded MT Bold" panose="020F0704030504030204" pitchFamily="34" charset="0"/>
                <a:ea typeface="Arial Rounded"/>
                <a:cs typeface="Arial Rounded"/>
                <a:sym typeface="Arial Rounded"/>
              </a:rPr>
              <a:t>The round ends when all worms have been collected.</a:t>
            </a:r>
            <a:endParaRPr lang="en-GB" sz="1200" dirty="0">
              <a:solidFill>
                <a:srgbClr val="002060"/>
              </a:solidFill>
              <a:latin typeface="Arial Rounded MT Bold" panose="020F0704030504030204" pitchFamily="34" charset="0"/>
            </a:endParaRPr>
          </a:p>
          <a:p>
            <a:pPr marL="171450" marR="0" lvl="0" indent="-171450" algn="l" rtl="0">
              <a:spcBef>
                <a:spcPts val="0"/>
              </a:spcBef>
              <a:spcAft>
                <a:spcPts val="0"/>
              </a:spcAft>
              <a:buClr>
                <a:srgbClr val="002060"/>
              </a:buClr>
              <a:buSzPts val="1200"/>
              <a:buFont typeface="Arial" panose="020B0604020202020204" pitchFamily="34" charset="0"/>
              <a:buChar char="•"/>
            </a:pPr>
            <a:r>
              <a:rPr lang="en-GB" sz="1200" dirty="0">
                <a:solidFill>
                  <a:srgbClr val="002060"/>
                </a:solidFill>
                <a:latin typeface="Arial Rounded MT Bold" panose="020F0704030504030204" pitchFamily="34" charset="0"/>
                <a:ea typeface="Arial Rounded"/>
                <a:cs typeface="Arial Rounded"/>
                <a:sym typeface="Arial Rounded"/>
              </a:rPr>
              <a:t>If you have 5 or more orange leaf cards in your hand you are eliminated.</a:t>
            </a:r>
            <a:endParaRPr lang="en-GB" sz="1200" i="0" u="none" strike="noStrike" cap="none" dirty="0">
              <a:solidFill>
                <a:srgbClr val="002060"/>
              </a:solidFill>
              <a:latin typeface="Arial Rounded MT Bold" panose="020F0704030504030204" pitchFamily="34" charset="0"/>
              <a:ea typeface="Arial Rounded"/>
              <a:cs typeface="Arial Rounded"/>
              <a:sym typeface="Arial Rounded"/>
            </a:endParaRPr>
          </a:p>
          <a:p>
            <a:pPr marL="171450" marR="0" lvl="0" indent="-171450" algn="l" rtl="0">
              <a:spcBef>
                <a:spcPts val="0"/>
              </a:spcBef>
              <a:spcAft>
                <a:spcPts val="0"/>
              </a:spcAft>
              <a:buClr>
                <a:srgbClr val="002060"/>
              </a:buClr>
              <a:buSzPts val="1200"/>
              <a:buFont typeface="Arial" panose="020B0604020202020204" pitchFamily="34" charset="0"/>
              <a:buChar char="•"/>
            </a:pPr>
            <a:r>
              <a:rPr lang="en-GB" sz="1200" dirty="0">
                <a:solidFill>
                  <a:srgbClr val="002060"/>
                </a:solidFill>
                <a:latin typeface="Arial Rounded MT Bold" panose="020F0704030504030204" pitchFamily="34" charset="0"/>
                <a:ea typeface="Arial Rounded"/>
                <a:cs typeface="Arial Rounded"/>
                <a:sym typeface="Arial Rounded"/>
              </a:rPr>
              <a:t>The winner is the final player remaining.</a:t>
            </a:r>
            <a:endParaRPr lang="en-GB" sz="1200" i="0" u="none" strike="noStrike" cap="none" dirty="0">
              <a:solidFill>
                <a:srgbClr val="002060"/>
              </a:solidFill>
              <a:latin typeface="Arial Rounded MT Bold" panose="020F0704030504030204" pitchFamily="34" charset="0"/>
              <a:ea typeface="Arial Rounded"/>
              <a:cs typeface="Arial Rounded"/>
              <a:sym typeface="Arial Rounded"/>
            </a:endParaRPr>
          </a:p>
          <a:p>
            <a:pPr marL="0" marR="0" lvl="0" indent="0" algn="l" rtl="0">
              <a:lnSpc>
                <a:spcPct val="100000"/>
              </a:lnSpc>
              <a:spcBef>
                <a:spcPts val="0"/>
              </a:spcBef>
              <a:spcAft>
                <a:spcPts val="0"/>
              </a:spcAft>
              <a:buClr>
                <a:schemeClr val="dk1"/>
              </a:buClr>
              <a:buSzPts val="1200"/>
              <a:buFont typeface="Calibri"/>
              <a:buNone/>
            </a:pPr>
            <a:endParaRPr lang="en-GB"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lnSpc>
                <a:spcPct val="100000"/>
              </a:lnSpc>
              <a:spcBef>
                <a:spcPts val="0"/>
              </a:spcBef>
              <a:spcAft>
                <a:spcPts val="0"/>
              </a:spcAft>
              <a:buClr>
                <a:srgbClr val="16ADBF"/>
              </a:buClr>
              <a:buSzPts val="1200"/>
              <a:buFont typeface="Arial Rounded"/>
              <a:buNone/>
            </a:pPr>
            <a:r>
              <a:rPr lang="en-GB" sz="1200" i="0" u="none" strike="noStrike" cap="none" dirty="0">
                <a:solidFill>
                  <a:srgbClr val="002060"/>
                </a:solidFill>
                <a:latin typeface="Arial Rounded MT Bold" panose="020F0704030504030204" pitchFamily="34" charset="0"/>
                <a:ea typeface="Arial Rounded"/>
                <a:cs typeface="Arial Rounded"/>
                <a:sym typeface="Arial Rounded"/>
              </a:rPr>
              <a:t>Rules</a:t>
            </a:r>
            <a:endParaRPr lang="en-GB" sz="1200" dirty="0">
              <a:solidFill>
                <a:srgbClr val="002060"/>
              </a:solidFill>
              <a:latin typeface="Arial Rounded MT Bold" panose="020F0704030504030204" pitchFamily="34" charset="0"/>
              <a:ea typeface="Arial Rounded"/>
              <a:cs typeface="Arial Rounded"/>
              <a:sym typeface="Arial Rounded"/>
            </a:endParaRPr>
          </a:p>
          <a:p>
            <a:pPr marL="171450" marR="0" lvl="0" indent="-171450" algn="l" rtl="0">
              <a:spcBef>
                <a:spcPts val="0"/>
              </a:spcBef>
              <a:spcAft>
                <a:spcPts val="0"/>
              </a:spcAft>
              <a:buClr>
                <a:srgbClr val="002060"/>
              </a:buClr>
              <a:buSzPts val="1200"/>
              <a:buFont typeface="Arial"/>
              <a:buChar char="•"/>
            </a:pPr>
            <a:r>
              <a:rPr lang="en-GB" sz="1200" dirty="0">
                <a:solidFill>
                  <a:srgbClr val="002060"/>
                </a:solidFill>
                <a:latin typeface="Arial Rounded MT Bold" panose="020F0704030504030204" pitchFamily="34" charset="0"/>
                <a:ea typeface="Arial Rounded"/>
                <a:cs typeface="Arial Rounded"/>
                <a:sym typeface="Arial Rounded"/>
              </a:rPr>
              <a:t>The maximum number of leaf cards any worm can have is 4.</a:t>
            </a:r>
            <a:endParaRPr lang="en-GB" sz="1200" dirty="0">
              <a:solidFill>
                <a:srgbClr val="002060"/>
              </a:solidFill>
              <a:latin typeface="Arial Rounded MT Bold" panose="020F0704030504030204" pitchFamily="34" charset="0"/>
            </a:endParaRPr>
          </a:p>
          <a:p>
            <a:pPr marL="171450" marR="0" lvl="0" indent="-171450" algn="l" rtl="0">
              <a:spcBef>
                <a:spcPts val="0"/>
              </a:spcBef>
              <a:spcAft>
                <a:spcPts val="0"/>
              </a:spcAft>
              <a:buClr>
                <a:srgbClr val="002060"/>
              </a:buClr>
              <a:buSzPts val="1200"/>
              <a:buFont typeface="Arial"/>
              <a:buChar char="•"/>
            </a:pPr>
            <a:r>
              <a:rPr lang="en-GB" sz="1200" dirty="0">
                <a:solidFill>
                  <a:srgbClr val="002060"/>
                </a:solidFill>
                <a:latin typeface="Arial Rounded MT Bold" panose="020F0704030504030204" pitchFamily="34" charset="0"/>
                <a:ea typeface="Arial Rounded"/>
                <a:cs typeface="Arial Rounded"/>
                <a:sym typeface="Arial Rounded"/>
              </a:rPr>
              <a:t>Each player must choose 2 worms.</a:t>
            </a:r>
            <a:endParaRPr lang="en-GB" sz="1200" dirty="0">
              <a:solidFill>
                <a:srgbClr val="002060"/>
              </a:solidFill>
              <a:latin typeface="Arial Rounded MT Bold" panose="020F0704030504030204" pitchFamily="34" charset="0"/>
            </a:endParaRPr>
          </a:p>
          <a:p>
            <a:pPr marL="171450" marR="0" lvl="0" indent="-171450" algn="l" rtl="0">
              <a:spcBef>
                <a:spcPts val="0"/>
              </a:spcBef>
              <a:spcAft>
                <a:spcPts val="0"/>
              </a:spcAft>
              <a:buClr>
                <a:srgbClr val="002060"/>
              </a:buClr>
              <a:buSzPts val="1200"/>
              <a:buFont typeface="Arial"/>
              <a:buChar char="•"/>
            </a:pPr>
            <a:r>
              <a:rPr lang="en-GB" sz="1200" dirty="0">
                <a:solidFill>
                  <a:srgbClr val="002060"/>
                </a:solidFill>
                <a:latin typeface="Arial Rounded MT Bold" panose="020F0704030504030204" pitchFamily="34" charset="0"/>
                <a:ea typeface="Arial Rounded"/>
                <a:cs typeface="Arial Rounded"/>
                <a:sym typeface="Arial Rounded"/>
              </a:rPr>
              <a:t>An orange leaf card represents 1 dose of DDT.</a:t>
            </a:r>
            <a:endParaRPr lang="en-GB" sz="1200" dirty="0">
              <a:solidFill>
                <a:srgbClr val="002060"/>
              </a:solidFill>
              <a:latin typeface="Arial Rounded MT Bold" panose="020F0704030504030204" pitchFamily="34" charset="0"/>
            </a:endParaRPr>
          </a:p>
          <a:p>
            <a:pPr marL="171450" marR="0" lvl="0" indent="-171450" algn="l" rtl="0">
              <a:spcBef>
                <a:spcPts val="0"/>
              </a:spcBef>
              <a:spcAft>
                <a:spcPts val="0"/>
              </a:spcAft>
              <a:buClr>
                <a:srgbClr val="002060"/>
              </a:buClr>
              <a:buSzPts val="1200"/>
              <a:buFont typeface="Arial"/>
              <a:buChar char="•"/>
            </a:pPr>
            <a:r>
              <a:rPr lang="en-GB" sz="1200" dirty="0">
                <a:solidFill>
                  <a:srgbClr val="002060"/>
                </a:solidFill>
                <a:latin typeface="Arial Rounded MT Bold" panose="020F0704030504030204" pitchFamily="34" charset="0"/>
                <a:ea typeface="Arial Rounded"/>
                <a:cs typeface="Arial Rounded"/>
                <a:sym typeface="Arial Rounded"/>
              </a:rPr>
              <a:t>More than one player can be eliminated at the end of a round.</a:t>
            </a:r>
            <a:endParaRPr lang="en-GB" sz="1200" dirty="0">
              <a:solidFill>
                <a:srgbClr val="002060"/>
              </a:solidFill>
              <a:latin typeface="Arial Rounded MT Bold" panose="020F0704030504030204" pitchFamily="34" charset="0"/>
            </a:endParaRPr>
          </a:p>
        </p:txBody>
      </p:sp>
      <p:sp>
        <p:nvSpPr>
          <p:cNvPr id="55" name="TextBox 54">
            <a:extLst>
              <a:ext uri="{FF2B5EF4-FFF2-40B4-BE49-F238E27FC236}">
                <a16:creationId xmlns:a16="http://schemas.microsoft.com/office/drawing/2014/main" id="{01A3F015-2DA3-ACCB-7EB3-FBEAF978BECC}"/>
              </a:ext>
            </a:extLst>
          </p:cNvPr>
          <p:cNvSpPr txBox="1"/>
          <p:nvPr/>
        </p:nvSpPr>
        <p:spPr>
          <a:xfrm>
            <a:off x="4440396" y="649734"/>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KS3-20-04</a:t>
            </a:r>
          </a:p>
        </p:txBody>
      </p:sp>
      <p:sp>
        <p:nvSpPr>
          <p:cNvPr id="56" name="TextBox 55">
            <a:extLst>
              <a:ext uri="{FF2B5EF4-FFF2-40B4-BE49-F238E27FC236}">
                <a16:creationId xmlns:a16="http://schemas.microsoft.com/office/drawing/2014/main" id="{89985319-9A54-5C23-F64A-61FAACDE98BF}"/>
              </a:ext>
            </a:extLst>
          </p:cNvPr>
          <p:cNvSpPr txBox="1"/>
          <p:nvPr/>
        </p:nvSpPr>
        <p:spPr>
          <a:xfrm>
            <a:off x="1047133" y="-14717"/>
            <a:ext cx="5637589" cy="461665"/>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77"/>
              </a:rPr>
              <a:t>Mission Assignment: Explain how toxic material accumulates in ecosystems     </a:t>
            </a:r>
          </a:p>
        </p:txBody>
      </p:sp>
    </p:spTree>
    <p:extLst>
      <p:ext uri="{BB962C8B-B14F-4D97-AF65-F5344CB8AC3E}">
        <p14:creationId xmlns:p14="http://schemas.microsoft.com/office/powerpoint/2010/main" val="2776149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4B7FD25-BC0E-AD32-1561-482F1383D2C8}"/>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2DD4E350-8027-B018-6466-67E617D928C1}"/>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4" name="Picture 3">
            <a:extLst>
              <a:ext uri="{FF2B5EF4-FFF2-40B4-BE49-F238E27FC236}">
                <a16:creationId xmlns:a16="http://schemas.microsoft.com/office/drawing/2014/main" id="{36A77E35-69BD-8721-89CE-B7B005C59B32}"/>
              </a:ext>
            </a:extLst>
          </p:cNvPr>
          <p:cNvPicPr>
            <a:picLocks noChangeAspect="1"/>
          </p:cNvPicPr>
          <p:nvPr/>
        </p:nvPicPr>
        <p:blipFill rotWithShape="1">
          <a:blip r:embed="rId2"/>
          <a:srcRect l="3114" t="13379" r="3460" b="3635"/>
          <a:stretch/>
        </p:blipFill>
        <p:spPr>
          <a:xfrm>
            <a:off x="0" y="-213360"/>
            <a:ext cx="6858000" cy="1332562"/>
          </a:xfrm>
          <a:prstGeom prst="rect">
            <a:avLst/>
          </a:prstGeom>
        </p:spPr>
      </p:pic>
      <p:sp>
        <p:nvSpPr>
          <p:cNvPr id="5" name="Rounded Rectangle 87">
            <a:extLst>
              <a:ext uri="{FF2B5EF4-FFF2-40B4-BE49-F238E27FC236}">
                <a16:creationId xmlns:a16="http://schemas.microsoft.com/office/drawing/2014/main" id="{CD8DC03C-51ED-CA13-19C0-0D1CA42DAE98}"/>
              </a:ext>
            </a:extLst>
          </p:cNvPr>
          <p:cNvSpPr/>
          <p:nvPr/>
        </p:nvSpPr>
        <p:spPr>
          <a:xfrm>
            <a:off x="193961" y="1272368"/>
            <a:ext cx="6490761" cy="8222152"/>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sp>
        <p:nvSpPr>
          <p:cNvPr id="9" name="Google Shape;132;p3">
            <a:extLst>
              <a:ext uri="{FF2B5EF4-FFF2-40B4-BE49-F238E27FC236}">
                <a16:creationId xmlns:a16="http://schemas.microsoft.com/office/drawing/2014/main" id="{503CCCF4-D2C0-3BC3-7CC7-528F3504B6F6}"/>
              </a:ext>
            </a:extLst>
          </p:cNvPr>
          <p:cNvSpPr/>
          <p:nvPr/>
        </p:nvSpPr>
        <p:spPr>
          <a:xfrm>
            <a:off x="193961" y="1379986"/>
            <a:ext cx="6516000" cy="803292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Define bioaccumulation.</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Explain why the amount of toxins in an individual animal increases further up the food chain.</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Explain why farmers need to think carefully before using a pesticide.</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In the game, it is possible for more than one player to be eliminated at the same time. Explain how this is similar to what happens in nature.</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In the game, which leaves are toxic is kept secret. Explain how this is similar to what happens in nature.</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Describe what happened when you played the game. Include any strategy you tried.</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marR="0" lvl="0" indent="0" algn="l" rtl="0">
              <a:spcBef>
                <a:spcPts val="0"/>
              </a:spcBef>
              <a:spcAft>
                <a:spcPts val="0"/>
              </a:spcAft>
              <a:buNone/>
            </a:pPr>
            <a:endParaRPr lang="en-GB"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lang="en-GB"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Challenge question: </a:t>
            </a:r>
          </a:p>
          <a:p>
            <a:pPr marL="0" marR="0" lvl="0" indent="0" algn="l" rtl="0">
              <a:spcBef>
                <a:spcPts val="0"/>
              </a:spcBef>
              <a:spcAft>
                <a:spcPts val="0"/>
              </a:spcAft>
              <a:buNone/>
            </a:pPr>
            <a:endParaRPr lang="en-GB"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rPr>
              <a:t>W</a:t>
            </a:r>
            <a:r>
              <a:rPr lang="en-GB" sz="1200" b="0" i="0" u="none" strike="noStrike" dirty="0">
                <a:solidFill>
                  <a:srgbClr val="002060"/>
                </a:solidFill>
                <a:effectLst/>
                <a:latin typeface="Arial Rounded MT Bold" panose="020F0704030504030204" pitchFamily="34" charset="0"/>
              </a:rPr>
              <a:t>hy are pregnant mothers advised not to eat certain types of fish? Which fish are included and why? What damage could those toxins do?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a typeface="Arial Rounded"/>
              <a:cs typeface="Arial Rounded"/>
              <a:sym typeface="Arial Rounded"/>
            </a:endParaRPr>
          </a:p>
        </p:txBody>
      </p:sp>
      <p:sp>
        <p:nvSpPr>
          <p:cNvPr id="10" name="TextBox 9">
            <a:extLst>
              <a:ext uri="{FF2B5EF4-FFF2-40B4-BE49-F238E27FC236}">
                <a16:creationId xmlns:a16="http://schemas.microsoft.com/office/drawing/2014/main" id="{B357E02F-0264-9D83-06C8-8D71A5C3C2E9}"/>
              </a:ext>
            </a:extLst>
          </p:cNvPr>
          <p:cNvSpPr txBox="1"/>
          <p:nvPr/>
        </p:nvSpPr>
        <p:spPr>
          <a:xfrm>
            <a:off x="4440396" y="649734"/>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KS3-20-04</a:t>
            </a:r>
          </a:p>
        </p:txBody>
      </p:sp>
      <p:sp>
        <p:nvSpPr>
          <p:cNvPr id="11" name="TextBox 10">
            <a:extLst>
              <a:ext uri="{FF2B5EF4-FFF2-40B4-BE49-F238E27FC236}">
                <a16:creationId xmlns:a16="http://schemas.microsoft.com/office/drawing/2014/main" id="{97387DA8-7062-4E06-36C2-83C245628270}"/>
              </a:ext>
            </a:extLst>
          </p:cNvPr>
          <p:cNvSpPr txBox="1"/>
          <p:nvPr/>
        </p:nvSpPr>
        <p:spPr>
          <a:xfrm>
            <a:off x="1047133" y="-14717"/>
            <a:ext cx="5637589" cy="461665"/>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77"/>
              </a:rPr>
              <a:t>Mission Assignment: Explain how toxic material accumulates in ecosystems     </a:t>
            </a:r>
          </a:p>
        </p:txBody>
      </p:sp>
    </p:spTree>
    <p:extLst>
      <p:ext uri="{BB962C8B-B14F-4D97-AF65-F5344CB8AC3E}">
        <p14:creationId xmlns:p14="http://schemas.microsoft.com/office/powerpoint/2010/main" val="3167338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9D8CD07-F0B5-3FC3-2B3E-B5609CA50101}"/>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BFAFCF6B-7FBD-01D0-11BE-2627448E5BB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4" name="Picture 3">
            <a:extLst>
              <a:ext uri="{FF2B5EF4-FFF2-40B4-BE49-F238E27FC236}">
                <a16:creationId xmlns:a16="http://schemas.microsoft.com/office/drawing/2014/main" id="{1CA2BD62-1B8C-80D0-5BEB-48046C2D3832}"/>
              </a:ext>
            </a:extLst>
          </p:cNvPr>
          <p:cNvPicPr>
            <a:picLocks noChangeAspect="1"/>
          </p:cNvPicPr>
          <p:nvPr/>
        </p:nvPicPr>
        <p:blipFill rotWithShape="1">
          <a:blip r:embed="rId2"/>
          <a:srcRect l="3114" t="13379" r="3460" b="3635"/>
          <a:stretch/>
        </p:blipFill>
        <p:spPr>
          <a:xfrm>
            <a:off x="0" y="-213360"/>
            <a:ext cx="6858000" cy="1332562"/>
          </a:xfrm>
          <a:prstGeom prst="rect">
            <a:avLst/>
          </a:prstGeom>
        </p:spPr>
      </p:pic>
      <p:sp>
        <p:nvSpPr>
          <p:cNvPr id="5" name="Rounded Rectangle 87">
            <a:extLst>
              <a:ext uri="{FF2B5EF4-FFF2-40B4-BE49-F238E27FC236}">
                <a16:creationId xmlns:a16="http://schemas.microsoft.com/office/drawing/2014/main" id="{EDB166F6-97C8-64B9-2E30-11C2F407B1A4}"/>
              </a:ext>
            </a:extLst>
          </p:cNvPr>
          <p:cNvSpPr/>
          <p:nvPr/>
        </p:nvSpPr>
        <p:spPr>
          <a:xfrm>
            <a:off x="193961" y="1272368"/>
            <a:ext cx="6490761" cy="8222152"/>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sp>
        <p:nvSpPr>
          <p:cNvPr id="8" name="Google Shape;132;p3">
            <a:extLst>
              <a:ext uri="{FF2B5EF4-FFF2-40B4-BE49-F238E27FC236}">
                <a16:creationId xmlns:a16="http://schemas.microsoft.com/office/drawing/2014/main" id="{B4782BEA-580A-EA77-279A-7F77417C1499}"/>
              </a:ext>
            </a:extLst>
          </p:cNvPr>
          <p:cNvSpPr/>
          <p:nvPr/>
        </p:nvSpPr>
        <p:spPr>
          <a:xfrm>
            <a:off x="193961" y="1379986"/>
            <a:ext cx="6516000" cy="803292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Define bioaccumulation.</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Explain why the amount of toxins in an individual animal increases further up the food chain.</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Explain why farmers need to think carefully before using a pesticide.</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In the game, it is possible for more than one player to be eliminated at the same time. Explain how this is similar to what happens in nature.</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In the game, which leaves are toxic is kept secret. Explain how this is similar to what happens in nature.</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Describe what happened when you played the game. Include any strategy you tried.</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marR="0" lvl="0" indent="0" algn="l" rtl="0">
              <a:spcBef>
                <a:spcPts val="0"/>
              </a:spcBef>
              <a:spcAft>
                <a:spcPts val="0"/>
              </a:spcAft>
              <a:buNone/>
            </a:pPr>
            <a:endParaRPr lang="en-GB"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lang="en-GB"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Challenge question: </a:t>
            </a:r>
          </a:p>
          <a:p>
            <a:pPr marL="0" marR="0" lvl="0" indent="0" algn="l" rtl="0">
              <a:spcBef>
                <a:spcPts val="0"/>
              </a:spcBef>
              <a:spcAft>
                <a:spcPts val="0"/>
              </a:spcAft>
              <a:buNone/>
            </a:pPr>
            <a:endParaRPr lang="en-GB"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rPr>
              <a:t>W</a:t>
            </a:r>
            <a:r>
              <a:rPr lang="en-GB" sz="1200" b="0" i="0" u="none" strike="noStrike" dirty="0">
                <a:solidFill>
                  <a:srgbClr val="002060"/>
                </a:solidFill>
                <a:effectLst/>
                <a:latin typeface="Arial Rounded MT Bold" panose="020F0704030504030204" pitchFamily="34" charset="0"/>
              </a:rPr>
              <a:t>hy are pregnant mothers advised not to eat certain types of fish? Which fish are included and why? What damage could those toxins do?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a typeface="Arial Rounded"/>
              <a:cs typeface="Arial Rounded"/>
              <a:sym typeface="Arial Rounded"/>
            </a:endParaRPr>
          </a:p>
        </p:txBody>
      </p:sp>
      <p:sp>
        <p:nvSpPr>
          <p:cNvPr id="10" name="TextBox 9">
            <a:extLst>
              <a:ext uri="{FF2B5EF4-FFF2-40B4-BE49-F238E27FC236}">
                <a16:creationId xmlns:a16="http://schemas.microsoft.com/office/drawing/2014/main" id="{01B410EA-9770-597F-4F83-9C902ACD62E1}"/>
              </a:ext>
            </a:extLst>
          </p:cNvPr>
          <p:cNvSpPr txBox="1"/>
          <p:nvPr/>
        </p:nvSpPr>
        <p:spPr>
          <a:xfrm>
            <a:off x="193961" y="1717907"/>
            <a:ext cx="3880758" cy="276999"/>
          </a:xfrm>
          <a:prstGeom prst="rect">
            <a:avLst/>
          </a:prstGeom>
          <a:noFill/>
        </p:spPr>
        <p:txBody>
          <a:bodyPr wrap="square">
            <a:spAutoFit/>
          </a:bodyPr>
          <a:lstStyle/>
          <a:p>
            <a:pPr marL="0" marR="0" lvl="0" indent="0" algn="l" rtl="0">
              <a:spcBef>
                <a:spcPts val="0"/>
              </a:spcBef>
              <a:spcAft>
                <a:spcPts val="0"/>
              </a:spcAft>
              <a:buNone/>
            </a:pPr>
            <a:r>
              <a:rPr lang="en-GB" sz="1200" dirty="0">
                <a:solidFill>
                  <a:srgbClr val="FF0000"/>
                </a:solidFill>
                <a:latin typeface="Arial Rounded MT Bold" panose="020F0704030504030204" pitchFamily="34" charset="0"/>
                <a:ea typeface="Arial Rounded"/>
                <a:cs typeface="Arial Rounded"/>
                <a:sym typeface="Arial Rounded"/>
              </a:rPr>
              <a:t>The build-up of toxic substances in food chains.</a:t>
            </a:r>
            <a:endParaRPr lang="en-GB" sz="1200" dirty="0">
              <a:solidFill>
                <a:srgbClr val="FF0000"/>
              </a:solidFill>
              <a:latin typeface="Arial Rounded MT Bold" panose="020F0704030504030204" pitchFamily="34" charset="0"/>
            </a:endParaRPr>
          </a:p>
        </p:txBody>
      </p:sp>
      <p:sp>
        <p:nvSpPr>
          <p:cNvPr id="12" name="TextBox 11">
            <a:extLst>
              <a:ext uri="{FF2B5EF4-FFF2-40B4-BE49-F238E27FC236}">
                <a16:creationId xmlns:a16="http://schemas.microsoft.com/office/drawing/2014/main" id="{E079C773-4E64-AE47-9D3A-EF8109F4474D}"/>
              </a:ext>
            </a:extLst>
          </p:cNvPr>
          <p:cNvSpPr txBox="1"/>
          <p:nvPr/>
        </p:nvSpPr>
        <p:spPr>
          <a:xfrm>
            <a:off x="168722" y="2457737"/>
            <a:ext cx="6470077" cy="646331"/>
          </a:xfrm>
          <a:prstGeom prst="rect">
            <a:avLst/>
          </a:prstGeom>
          <a:noFill/>
        </p:spPr>
        <p:txBody>
          <a:bodyPr wrap="square">
            <a:spAutoFit/>
          </a:bodyPr>
          <a:lstStyle/>
          <a:p>
            <a:pPr marL="0" marR="0" lvl="0" indent="0" algn="l" rtl="0">
              <a:spcBef>
                <a:spcPts val="0"/>
              </a:spcBef>
              <a:spcAft>
                <a:spcPts val="0"/>
              </a:spcAft>
              <a:buNone/>
            </a:pPr>
            <a:r>
              <a:rPr lang="en-GB" sz="1200" dirty="0">
                <a:solidFill>
                  <a:srgbClr val="FF0000"/>
                </a:solidFill>
                <a:latin typeface="Arial Rounded MT Bold" panose="020F0704030504030204" pitchFamily="34" charset="0"/>
                <a:ea typeface="Arial Rounded"/>
                <a:cs typeface="Arial Rounded"/>
                <a:sym typeface="Arial Rounded"/>
              </a:rPr>
              <a:t>Animals in higher trophic levels eat many animals from lower trophic levels. If each animal that is consumed has a small amount of toxin, and the consumer eats 5 animals, it will get 5 times the amount of toxin.</a:t>
            </a:r>
          </a:p>
        </p:txBody>
      </p:sp>
      <p:sp>
        <p:nvSpPr>
          <p:cNvPr id="14" name="TextBox 13">
            <a:extLst>
              <a:ext uri="{FF2B5EF4-FFF2-40B4-BE49-F238E27FC236}">
                <a16:creationId xmlns:a16="http://schemas.microsoft.com/office/drawing/2014/main" id="{301C64CE-CB93-DDE0-E5BA-EC0C0AD4F156}"/>
              </a:ext>
            </a:extLst>
          </p:cNvPr>
          <p:cNvSpPr txBox="1"/>
          <p:nvPr/>
        </p:nvSpPr>
        <p:spPr>
          <a:xfrm>
            <a:off x="193961" y="3367906"/>
            <a:ext cx="6470076" cy="461665"/>
          </a:xfrm>
          <a:prstGeom prst="rect">
            <a:avLst/>
          </a:prstGeom>
          <a:noFill/>
        </p:spPr>
        <p:txBody>
          <a:bodyPr wrap="square">
            <a:spAutoFit/>
          </a:bodyPr>
          <a:lstStyle/>
          <a:p>
            <a:pPr marL="0" marR="0" lvl="0" indent="0" algn="l" rtl="0">
              <a:spcBef>
                <a:spcPts val="0"/>
              </a:spcBef>
              <a:spcAft>
                <a:spcPts val="0"/>
              </a:spcAft>
              <a:buNone/>
            </a:pPr>
            <a:r>
              <a:rPr lang="en-GB" sz="1200" dirty="0">
                <a:solidFill>
                  <a:srgbClr val="FF0000"/>
                </a:solidFill>
                <a:latin typeface="Arial Rounded MT Bold" panose="020F0704030504030204" pitchFamily="34" charset="0"/>
                <a:ea typeface="Arial Rounded"/>
                <a:cs typeface="Arial Rounded"/>
                <a:sym typeface="Arial Rounded"/>
              </a:rPr>
              <a:t>Pesticides kill pests. Other animals can ingest pesticides, which will build up in the food chain and could contaminate animals that people eat </a:t>
            </a:r>
          </a:p>
        </p:txBody>
      </p:sp>
      <p:sp>
        <p:nvSpPr>
          <p:cNvPr id="16" name="TextBox 15">
            <a:extLst>
              <a:ext uri="{FF2B5EF4-FFF2-40B4-BE49-F238E27FC236}">
                <a16:creationId xmlns:a16="http://schemas.microsoft.com/office/drawing/2014/main" id="{033A4AC6-B143-BE78-8DCE-F594E759674D}"/>
              </a:ext>
            </a:extLst>
          </p:cNvPr>
          <p:cNvSpPr txBox="1"/>
          <p:nvPr/>
        </p:nvSpPr>
        <p:spPr>
          <a:xfrm>
            <a:off x="193961" y="4479443"/>
            <a:ext cx="6510509" cy="461665"/>
          </a:xfrm>
          <a:prstGeom prst="rect">
            <a:avLst/>
          </a:prstGeom>
          <a:noFill/>
        </p:spPr>
        <p:txBody>
          <a:bodyPr wrap="square">
            <a:spAutoFit/>
          </a:bodyPr>
          <a:lstStyle/>
          <a:p>
            <a:pPr marL="0" marR="0" lvl="0" indent="0" algn="l" rtl="0">
              <a:spcBef>
                <a:spcPts val="0"/>
              </a:spcBef>
              <a:spcAft>
                <a:spcPts val="0"/>
              </a:spcAft>
              <a:buNone/>
            </a:pPr>
            <a:r>
              <a:rPr lang="en-GB" sz="1200" dirty="0">
                <a:solidFill>
                  <a:srgbClr val="FF0000"/>
                </a:solidFill>
                <a:latin typeface="Arial Rounded MT Bold" panose="020F0704030504030204" pitchFamily="34" charset="0"/>
                <a:ea typeface="Arial Rounded"/>
                <a:cs typeface="Arial Rounded"/>
                <a:sym typeface="Arial Rounded"/>
              </a:rPr>
              <a:t>Players are eliminated when they have eaten too much of the toxin, so the animal dies. In nature, toxins can build up and kill many animals. </a:t>
            </a:r>
          </a:p>
        </p:txBody>
      </p:sp>
      <p:sp>
        <p:nvSpPr>
          <p:cNvPr id="18" name="TextBox 17">
            <a:extLst>
              <a:ext uri="{FF2B5EF4-FFF2-40B4-BE49-F238E27FC236}">
                <a16:creationId xmlns:a16="http://schemas.microsoft.com/office/drawing/2014/main" id="{C917615B-4E91-4F1C-472F-5ECE57632F7A}"/>
              </a:ext>
            </a:extLst>
          </p:cNvPr>
          <p:cNvSpPr txBox="1"/>
          <p:nvPr/>
        </p:nvSpPr>
        <p:spPr>
          <a:xfrm>
            <a:off x="184087" y="5734409"/>
            <a:ext cx="6510508" cy="276999"/>
          </a:xfrm>
          <a:prstGeom prst="rect">
            <a:avLst/>
          </a:prstGeom>
          <a:noFill/>
        </p:spPr>
        <p:txBody>
          <a:bodyPr wrap="square">
            <a:spAutoFit/>
          </a:bodyPr>
          <a:lstStyle/>
          <a:p>
            <a:pPr marL="0" marR="0" lvl="0" indent="0" algn="l" rtl="0">
              <a:spcBef>
                <a:spcPts val="0"/>
              </a:spcBef>
              <a:spcAft>
                <a:spcPts val="0"/>
              </a:spcAft>
              <a:buNone/>
            </a:pPr>
            <a:r>
              <a:rPr lang="en-GB" sz="1200" dirty="0">
                <a:solidFill>
                  <a:srgbClr val="FF0000"/>
                </a:solidFill>
                <a:latin typeface="Arial Rounded MT Bold" panose="020F0704030504030204" pitchFamily="34" charset="0"/>
                <a:ea typeface="Arial Rounded"/>
                <a:cs typeface="Arial Rounded"/>
                <a:sym typeface="Arial Rounded"/>
              </a:rPr>
              <a:t>Predators eat prey without knowing if they have been exposed to toxins.</a:t>
            </a:r>
            <a:endParaRPr lang="en-GB" sz="1200" dirty="0">
              <a:solidFill>
                <a:srgbClr val="FF0000"/>
              </a:solidFill>
              <a:latin typeface="Arial Rounded MT Bold" panose="020F0704030504030204" pitchFamily="34" charset="0"/>
            </a:endParaRPr>
          </a:p>
        </p:txBody>
      </p:sp>
      <p:sp>
        <p:nvSpPr>
          <p:cNvPr id="20" name="TextBox 19">
            <a:extLst>
              <a:ext uri="{FF2B5EF4-FFF2-40B4-BE49-F238E27FC236}">
                <a16:creationId xmlns:a16="http://schemas.microsoft.com/office/drawing/2014/main" id="{27256864-4C7B-9F94-3595-0A1E5C712247}"/>
              </a:ext>
            </a:extLst>
          </p:cNvPr>
          <p:cNvSpPr txBox="1"/>
          <p:nvPr/>
        </p:nvSpPr>
        <p:spPr>
          <a:xfrm>
            <a:off x="193961" y="6665004"/>
            <a:ext cx="3429000" cy="276999"/>
          </a:xfrm>
          <a:prstGeom prst="rect">
            <a:avLst/>
          </a:prstGeom>
          <a:noFill/>
        </p:spPr>
        <p:txBody>
          <a:bodyPr wrap="square">
            <a:spAutoFit/>
          </a:bodyPr>
          <a:lstStyle/>
          <a:p>
            <a:pPr marL="0" marR="0" lvl="0" indent="0" algn="l" rtl="0">
              <a:spcBef>
                <a:spcPts val="0"/>
              </a:spcBef>
              <a:spcAft>
                <a:spcPts val="0"/>
              </a:spcAft>
              <a:buNone/>
            </a:pPr>
            <a:r>
              <a:rPr lang="en-GB" sz="1200" dirty="0">
                <a:solidFill>
                  <a:srgbClr val="FF0000"/>
                </a:solidFill>
                <a:latin typeface="Arial Rounded MT Bold" panose="020F0704030504030204" pitchFamily="34" charset="0"/>
                <a:ea typeface="Arial Rounded"/>
                <a:cs typeface="Arial Rounded"/>
                <a:sym typeface="Arial Rounded"/>
              </a:rPr>
              <a:t>Any personal experience.</a:t>
            </a:r>
          </a:p>
        </p:txBody>
      </p:sp>
      <p:sp>
        <p:nvSpPr>
          <p:cNvPr id="21" name="TextBox 20">
            <a:extLst>
              <a:ext uri="{FF2B5EF4-FFF2-40B4-BE49-F238E27FC236}">
                <a16:creationId xmlns:a16="http://schemas.microsoft.com/office/drawing/2014/main" id="{AB16CA98-7C98-185B-327F-17528D66E793}"/>
              </a:ext>
            </a:extLst>
          </p:cNvPr>
          <p:cNvSpPr txBox="1"/>
          <p:nvPr/>
        </p:nvSpPr>
        <p:spPr>
          <a:xfrm>
            <a:off x="184087" y="8508361"/>
            <a:ext cx="6664417" cy="646331"/>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Oily fish and tuna should be limited because they can contain pollutants and mercury, which are harmful to an unborn baby. Raw shellfish should be avoided as it can contain bacteria which causes food poisoning.  </a:t>
            </a:r>
          </a:p>
        </p:txBody>
      </p:sp>
      <p:sp>
        <p:nvSpPr>
          <p:cNvPr id="22" name="TextBox 21">
            <a:extLst>
              <a:ext uri="{FF2B5EF4-FFF2-40B4-BE49-F238E27FC236}">
                <a16:creationId xmlns:a16="http://schemas.microsoft.com/office/drawing/2014/main" id="{404E3A9E-46E1-E1F7-4E8A-C94D12ED10A6}"/>
              </a:ext>
            </a:extLst>
          </p:cNvPr>
          <p:cNvSpPr txBox="1"/>
          <p:nvPr/>
        </p:nvSpPr>
        <p:spPr>
          <a:xfrm>
            <a:off x="4440396" y="649734"/>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KS3-20-04</a:t>
            </a:r>
          </a:p>
        </p:txBody>
      </p:sp>
      <p:sp>
        <p:nvSpPr>
          <p:cNvPr id="23" name="TextBox 22">
            <a:extLst>
              <a:ext uri="{FF2B5EF4-FFF2-40B4-BE49-F238E27FC236}">
                <a16:creationId xmlns:a16="http://schemas.microsoft.com/office/drawing/2014/main" id="{F4C82328-521A-F02C-0AE7-9B4DA7821026}"/>
              </a:ext>
            </a:extLst>
          </p:cNvPr>
          <p:cNvSpPr txBox="1"/>
          <p:nvPr/>
        </p:nvSpPr>
        <p:spPr>
          <a:xfrm>
            <a:off x="1047133" y="-14717"/>
            <a:ext cx="5637589" cy="461665"/>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77"/>
              </a:rPr>
              <a:t>Mission Assignment: Explain how toxic material accumulates in ecosystems                                                                              ANSWERS   </a:t>
            </a:r>
          </a:p>
        </p:txBody>
      </p:sp>
    </p:spTree>
    <p:extLst>
      <p:ext uri="{BB962C8B-B14F-4D97-AF65-F5344CB8AC3E}">
        <p14:creationId xmlns:p14="http://schemas.microsoft.com/office/powerpoint/2010/main" val="20053662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93</TotalTime>
  <Words>940</Words>
  <Application>Microsoft Office PowerPoint</Application>
  <PresentationFormat>A4 Paper (210x297 mm)</PresentationFormat>
  <Paragraphs>106</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Arial Rounded</vt:lpstr>
      <vt:lpstr>Arial Rounded MT Bold</vt:lpstr>
      <vt:lpstr>Calibri</vt:lpstr>
      <vt:lpstr>Calibri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Developing Experts</dc:creator>
  <cp:lastModifiedBy>Developing Experts</cp:lastModifiedBy>
  <cp:revision>1</cp:revision>
  <dcterms:created xsi:type="dcterms:W3CDTF">2023-05-31T11:33:05Z</dcterms:created>
  <dcterms:modified xsi:type="dcterms:W3CDTF">2023-05-31T13:06:58Z</dcterms:modified>
</cp:coreProperties>
</file>