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9" r:id="rId3"/>
    <p:sldId id="258"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2B4"/>
    <a:srgbClr val="3BA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95890"/>
  </p:normalViewPr>
  <p:slideViewPr>
    <p:cSldViewPr snapToGrid="0" snapToObjects="1">
      <p:cViewPr>
        <p:scale>
          <a:sx n="200" d="100"/>
          <a:sy n="200" d="100"/>
        </p:scale>
        <p:origin x="-632" y="-7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06AE-DE1A-1541-84A6-749C272C0DDB}" type="datetimeFigureOut">
              <a:rPr lang="en-US" smtClean="0"/>
              <a:t>12/6/21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2706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2</a:t>
            </a:fld>
            <a:endParaRPr lang="en-US"/>
          </a:p>
        </p:txBody>
      </p:sp>
    </p:spTree>
    <p:extLst>
      <p:ext uri="{BB962C8B-B14F-4D97-AF65-F5344CB8AC3E}">
        <p14:creationId xmlns:p14="http://schemas.microsoft.com/office/powerpoint/2010/main" val="183063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3</a:t>
            </a:fld>
            <a:endParaRPr lang="en-US"/>
          </a:p>
        </p:txBody>
      </p:sp>
    </p:spTree>
    <p:extLst>
      <p:ext uri="{BB962C8B-B14F-4D97-AF65-F5344CB8AC3E}">
        <p14:creationId xmlns:p14="http://schemas.microsoft.com/office/powerpoint/2010/main" val="55863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5D316-DA6D-284E-A458-A44DD1407708}"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5D316-DA6D-284E-A458-A44DD1407708}"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5D316-DA6D-284E-A458-A44DD1407708}"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5D316-DA6D-284E-A458-A44DD1407708}"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D316-DA6D-284E-A458-A44DD1407708}"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15D316-DA6D-284E-A458-A44DD1407708}" type="datetimeFigureOut">
              <a:rPr lang="en-US" smtClean="0"/>
              <a:t>12/6/21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B178AF0-1013-D841-8B3B-C6B2497E9E94}" type="slidenum">
              <a:rPr lang="en-US" smtClean="0"/>
              <a:t>‹#›</a:t>
            </a:fld>
            <a:endParaRPr lang="en-US"/>
          </a:p>
        </p:txBody>
      </p:sp>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518098" y="3964803"/>
            <a:ext cx="1120212" cy="1694648"/>
          </a:xfrm>
          <a:prstGeom prst="roundRect">
            <a:avLst/>
          </a:prstGeom>
          <a:solidFill>
            <a:srgbClr val="2FA2B4"/>
          </a:solid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5" name="Rectangle 4"/>
          <p:cNvSpPr/>
          <p:nvPr/>
        </p:nvSpPr>
        <p:spPr>
          <a:xfrm>
            <a:off x="1339906" y="9555021"/>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50" dirty="0">
                <a:solidFill>
                  <a:srgbClr val="2FA2B4"/>
                </a:solidFill>
                <a:latin typeface="Arial Rounded MT Bold" charset="0"/>
                <a:ea typeface="Arial Rounded MT Bold" charset="0"/>
                <a:cs typeface="Arial Rounded MT Bold" charset="0"/>
              </a:rPr>
              <a:t>Developing Experts Ltd. © 2022</a:t>
            </a:r>
          </a:p>
          <a:p>
            <a:pPr algn="ctr">
              <a:tabLst>
                <a:tab pos="2541404" algn="ctr"/>
                <a:tab pos="5082810" algn="r"/>
                <a:tab pos="2305502" algn="l"/>
                <a:tab pos="2541404" algn="ctr"/>
                <a:tab pos="5082810" algn="r"/>
              </a:tabLst>
            </a:pPr>
            <a:endParaRPr lang="en-US" sz="1020" dirty="0">
              <a:solidFill>
                <a:srgbClr val="2FA2B4"/>
              </a:solidFill>
              <a:latin typeface="Cambria" charset="0"/>
              <a:ea typeface="ＭＳ 明朝" charset="-128"/>
              <a:cs typeface="Times New Roman" charset="0"/>
            </a:endParaRPr>
          </a:p>
        </p:txBody>
      </p:sp>
      <p:sp>
        <p:nvSpPr>
          <p:cNvPr id="17" name="Rounded Rectangle 16"/>
          <p:cNvSpPr/>
          <p:nvPr/>
        </p:nvSpPr>
        <p:spPr>
          <a:xfrm>
            <a:off x="178661" y="1183839"/>
            <a:ext cx="6459648" cy="732789"/>
          </a:xfrm>
          <a:prstGeom prst="roundRect">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6" name="Rounded Rectangle 15"/>
          <p:cNvSpPr/>
          <p:nvPr/>
        </p:nvSpPr>
        <p:spPr>
          <a:xfrm>
            <a:off x="5521908" y="2094743"/>
            <a:ext cx="1116401" cy="1754167"/>
          </a:xfrm>
          <a:prstGeom prst="roundRect">
            <a:avLst/>
          </a:prstGeom>
          <a:solidFill>
            <a:srgbClr val="2FA2B4"/>
          </a:solid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9" name="Rectangle 3"/>
          <p:cNvSpPr>
            <a:spLocks noChangeArrowheads="1"/>
          </p:cNvSpPr>
          <p:nvPr/>
        </p:nvSpPr>
        <p:spPr bwMode="auto">
          <a:xfrm>
            <a:off x="5518097" y="2067280"/>
            <a:ext cx="1120212" cy="180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400" dirty="0">
                <a:solidFill>
                  <a:schemeClr val="bg1"/>
                </a:solidFill>
                <a:latin typeface="Arial Rounded MT Bold" charset="0"/>
                <a:ea typeface="Arial Rounded MT Bold" charset="0"/>
                <a:cs typeface="Arial Rounded MT Bold" charset="0"/>
              </a:rPr>
              <a:t>Accurately take and record your resting and active pulse rate.</a:t>
            </a:r>
          </a:p>
        </p:txBody>
      </p:sp>
      <p:sp>
        <p:nvSpPr>
          <p:cNvPr id="21" name="Rectangle 3"/>
          <p:cNvSpPr>
            <a:spLocks noChangeArrowheads="1"/>
          </p:cNvSpPr>
          <p:nvPr/>
        </p:nvSpPr>
        <p:spPr bwMode="auto">
          <a:xfrm>
            <a:off x="5503463" y="3997126"/>
            <a:ext cx="1155466" cy="159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00" b="1" dirty="0">
                <a:solidFill>
                  <a:schemeClr val="bg1"/>
                </a:solidFill>
                <a:latin typeface="Arial Rounded MT Bold" charset="0"/>
                <a:ea typeface="Arial Rounded MT Bold" charset="0"/>
                <a:cs typeface="Arial Rounded MT Bold" charset="0"/>
              </a:rPr>
              <a:t>Take and record your resting and active pulse rate.</a:t>
            </a:r>
          </a:p>
        </p:txBody>
      </p:sp>
      <p:sp>
        <p:nvSpPr>
          <p:cNvPr id="55" name="Rounded Rectangle 54"/>
          <p:cNvSpPr/>
          <p:nvPr/>
        </p:nvSpPr>
        <p:spPr>
          <a:xfrm>
            <a:off x="199280" y="4065384"/>
            <a:ext cx="5096620" cy="1594068"/>
          </a:xfrm>
          <a:prstGeom prst="roundRect">
            <a:avLst>
              <a:gd name="adj" fmla="val 7882"/>
            </a:avLst>
          </a:prstGeom>
          <a:solidFill>
            <a:schemeClr val="bg1"/>
          </a:solid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3BA3B3"/>
              </a:solidFill>
              <a:latin typeface="Arial Rounded MT Bold" panose="020F0704030504030204" pitchFamily="34" charset="77"/>
            </a:endParaRPr>
          </a:p>
          <a:p>
            <a:pPr algn="ctr"/>
            <a:r>
              <a:rPr lang="en-US" sz="1600" dirty="0">
                <a:solidFill>
                  <a:srgbClr val="3BA3B3"/>
                </a:solidFill>
                <a:latin typeface="Arial Rounded MT Bold" panose="020F0704030504030204" pitchFamily="34" charset="77"/>
              </a:rPr>
              <a:t>How to check your pulse</a:t>
            </a:r>
            <a:br>
              <a:rPr lang="en-US" sz="1400" dirty="0">
                <a:solidFill>
                  <a:srgbClr val="3BA3B3"/>
                </a:solidFill>
                <a:latin typeface="Arial Rounded MT Bold" panose="020F0704030504030204" pitchFamily="34" charset="77"/>
              </a:rPr>
            </a:br>
            <a:r>
              <a:rPr lang="en-US" sz="1400" dirty="0">
                <a:solidFill>
                  <a:srgbClr val="3BA3B3"/>
                </a:solidFill>
                <a:latin typeface="Arial Rounded MT Bold" panose="020F0704030504030204" pitchFamily="34" charset="77"/>
              </a:rPr>
              <a:t>You can check your pulse on your wrist or neck amongst other places.  The easiest is usually on your wrist.  Place two fingers between the bone and artery on the side of your wrist nearest the thumb.  Once you can feel the pulse throbbing, count the amount of beats in 30 seconds, and multiply by 2.</a:t>
            </a:r>
          </a:p>
          <a:p>
            <a:pPr algn="ctr"/>
            <a:endParaRPr lang="en-US" sz="1400" dirty="0">
              <a:solidFill>
                <a:srgbClr val="3BA3B3"/>
              </a:solidFill>
              <a:latin typeface="Arial Rounded MT Bold" panose="020F0704030504030204" pitchFamily="34" charset="77"/>
            </a:endParaRPr>
          </a:p>
        </p:txBody>
      </p:sp>
      <p:graphicFrame>
        <p:nvGraphicFramePr>
          <p:cNvPr id="3" name="Table 2">
            <a:extLst>
              <a:ext uri="{FF2B5EF4-FFF2-40B4-BE49-F238E27FC236}">
                <a16:creationId xmlns:a16="http://schemas.microsoft.com/office/drawing/2014/main" id="{50717D4E-9B03-415D-872A-F8A8D7506934}"/>
              </a:ext>
            </a:extLst>
          </p:cNvPr>
          <p:cNvGraphicFramePr>
            <a:graphicFrameLocks noGrp="1"/>
          </p:cNvGraphicFramePr>
          <p:nvPr>
            <p:extLst>
              <p:ext uri="{D42A27DB-BD31-4B8C-83A1-F6EECF244321}">
                <p14:modId xmlns:p14="http://schemas.microsoft.com/office/powerpoint/2010/main" val="1229880063"/>
              </p:ext>
            </p:extLst>
          </p:nvPr>
        </p:nvGraphicFramePr>
        <p:xfrm>
          <a:off x="218945" y="6181983"/>
          <a:ext cx="6465549" cy="2484455"/>
        </p:xfrm>
        <a:graphic>
          <a:graphicData uri="http://schemas.openxmlformats.org/drawingml/2006/table">
            <a:tbl>
              <a:tblPr firstRow="1" bandRow="1">
                <a:tableStyleId>{5C22544A-7EE6-4342-B048-85BDC9FD1C3A}</a:tableStyleId>
              </a:tblPr>
              <a:tblGrid>
                <a:gridCol w="2155183">
                  <a:extLst>
                    <a:ext uri="{9D8B030D-6E8A-4147-A177-3AD203B41FA5}">
                      <a16:colId xmlns:a16="http://schemas.microsoft.com/office/drawing/2014/main" val="3154480563"/>
                    </a:ext>
                  </a:extLst>
                </a:gridCol>
                <a:gridCol w="2155183">
                  <a:extLst>
                    <a:ext uri="{9D8B030D-6E8A-4147-A177-3AD203B41FA5}">
                      <a16:colId xmlns:a16="http://schemas.microsoft.com/office/drawing/2014/main" val="745273046"/>
                    </a:ext>
                  </a:extLst>
                </a:gridCol>
                <a:gridCol w="2155183">
                  <a:extLst>
                    <a:ext uri="{9D8B030D-6E8A-4147-A177-3AD203B41FA5}">
                      <a16:colId xmlns:a16="http://schemas.microsoft.com/office/drawing/2014/main" val="799788934"/>
                    </a:ext>
                  </a:extLst>
                </a:gridCol>
              </a:tblGrid>
              <a:tr h="496891">
                <a:tc>
                  <a:txBody>
                    <a:bodyPr/>
                    <a:lstStyle/>
                    <a:p>
                      <a:pPr algn="ctr"/>
                      <a:r>
                        <a:rPr lang="en-GB" dirty="0">
                          <a:solidFill>
                            <a:schemeClr val="bg1"/>
                          </a:solidFill>
                          <a:latin typeface="Arial Rounded MT Bold" panose="020F0704030504030204" pitchFamily="34" charset="0"/>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3B3"/>
                    </a:solidFill>
                  </a:tcPr>
                </a:tc>
                <a:tc>
                  <a:txBody>
                    <a:bodyPr/>
                    <a:lstStyle/>
                    <a:p>
                      <a:pPr algn="ctr"/>
                      <a:r>
                        <a:rPr lang="en-GB" dirty="0">
                          <a:solidFill>
                            <a:schemeClr val="bg1"/>
                          </a:solidFill>
                          <a:latin typeface="Arial Rounded MT Bold" panose="020F0704030504030204" pitchFamily="34" charset="0"/>
                        </a:rPr>
                        <a:t>heartbeats in 30s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3B3"/>
                    </a:solidFill>
                  </a:tcPr>
                </a:tc>
                <a:tc>
                  <a:txBody>
                    <a:bodyPr/>
                    <a:lstStyle/>
                    <a:p>
                      <a:pPr algn="ctr"/>
                      <a:r>
                        <a:rPr lang="en-GB" dirty="0">
                          <a:solidFill>
                            <a:schemeClr val="bg1"/>
                          </a:solidFill>
                          <a:latin typeface="Arial Rounded MT Bold" panose="020F0704030504030204" pitchFamily="34" charset="0"/>
                        </a:rPr>
                        <a:t>beats per minute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3B3"/>
                    </a:solidFill>
                  </a:tcPr>
                </a:tc>
                <a:extLst>
                  <a:ext uri="{0D108BD9-81ED-4DB2-BD59-A6C34878D82A}">
                    <a16:rowId xmlns:a16="http://schemas.microsoft.com/office/drawing/2014/main" val="2703264687"/>
                  </a:ext>
                </a:extLst>
              </a:tr>
              <a:tr h="496891">
                <a:tc>
                  <a:txBody>
                    <a:bodyPr/>
                    <a:lstStyle/>
                    <a:p>
                      <a:pPr algn="ctr"/>
                      <a:r>
                        <a:rPr lang="en-GB" dirty="0">
                          <a:solidFill>
                            <a:srgbClr val="3BA3B3"/>
                          </a:solidFill>
                          <a:latin typeface="Arial Rounded MT Bold" panose="020F0704030504030204" pitchFamily="34" charset="0"/>
                        </a:rPr>
                        <a:t>resting for 1 minute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0936354"/>
                  </a:ext>
                </a:extLst>
              </a:tr>
              <a:tr h="496891">
                <a:tc>
                  <a:txBody>
                    <a:bodyPr/>
                    <a:lstStyle/>
                    <a:p>
                      <a:pPr algn="ctr"/>
                      <a:r>
                        <a:rPr lang="en-GB" dirty="0">
                          <a:solidFill>
                            <a:srgbClr val="3BA3B3"/>
                          </a:solidFill>
                          <a:latin typeface="Arial Rounded MT Bold" panose="020F0704030504030204" pitchFamily="34" charset="0"/>
                        </a:rPr>
                        <a:t>walking for 1 minute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8429346"/>
                  </a:ext>
                </a:extLst>
              </a:tr>
              <a:tr h="496891">
                <a:tc>
                  <a:txBody>
                    <a:bodyPr/>
                    <a:lstStyle/>
                    <a:p>
                      <a:pPr algn="ctr"/>
                      <a:r>
                        <a:rPr lang="en-GB" dirty="0">
                          <a:solidFill>
                            <a:srgbClr val="3BA3B3"/>
                          </a:solidFill>
                          <a:latin typeface="Arial Rounded MT Bold" panose="020F0704030504030204" pitchFamily="34" charset="0"/>
                        </a:rPr>
                        <a:t>jogging for 1 minute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781513"/>
                  </a:ext>
                </a:extLst>
              </a:tr>
              <a:tr h="496891">
                <a:tc>
                  <a:txBody>
                    <a:bodyPr/>
                    <a:lstStyle/>
                    <a:p>
                      <a:pPr algn="ctr"/>
                      <a:r>
                        <a:rPr lang="en-GB" dirty="0">
                          <a:solidFill>
                            <a:srgbClr val="3BA3B3"/>
                          </a:solidFill>
                          <a:latin typeface="Arial Rounded MT Bold" panose="020F0704030504030204" pitchFamily="34" charset="0"/>
                        </a:rPr>
                        <a:t>running for 1 minute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solidFill>
                          <a:srgbClr val="3BA3B3"/>
                        </a:solidFill>
                        <a:latin typeface="Arial Rounded MT Bold" panose="020F07040305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94264"/>
                  </a:ext>
                </a:extLst>
              </a:tr>
            </a:tbl>
          </a:graphicData>
        </a:graphic>
      </p:graphicFrame>
      <p:sp>
        <p:nvSpPr>
          <p:cNvPr id="18" name="Rounded Rectangle 17"/>
          <p:cNvSpPr/>
          <p:nvPr/>
        </p:nvSpPr>
        <p:spPr>
          <a:xfrm>
            <a:off x="199281" y="290925"/>
            <a:ext cx="6459648" cy="167972"/>
          </a:xfrm>
          <a:prstGeom prst="roundRect">
            <a:avLst/>
          </a:prstGeom>
          <a:solidFill>
            <a:srgbClr val="2FA2B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 S06.04.05 Handout </a:t>
            </a:r>
          </a:p>
        </p:txBody>
      </p:sp>
      <p:sp>
        <p:nvSpPr>
          <p:cNvPr id="20" name="Rounded Rectangular Callout 19"/>
          <p:cNvSpPr/>
          <p:nvPr/>
        </p:nvSpPr>
        <p:spPr>
          <a:xfrm flipV="1">
            <a:off x="1002890" y="570164"/>
            <a:ext cx="5656041" cy="479937"/>
          </a:xfrm>
          <a:prstGeom prst="wedgeRoundRectCallout">
            <a:avLst>
              <a:gd name="adj1" fmla="val -53441"/>
              <a:gd name="adj2" fmla="val 16968"/>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22" name="TextBox 21"/>
          <p:cNvSpPr txBox="1"/>
          <p:nvPr/>
        </p:nvSpPr>
        <p:spPr>
          <a:xfrm>
            <a:off x="1002890" y="605612"/>
            <a:ext cx="5656040" cy="400110"/>
          </a:xfrm>
          <a:prstGeom prst="rect">
            <a:avLst/>
          </a:prstGeom>
          <a:noFill/>
        </p:spPr>
        <p:txBody>
          <a:bodyPr wrap="square" rtlCol="0">
            <a:spAutoFit/>
          </a:bodyPr>
          <a:lstStyle/>
          <a:p>
            <a:pPr algn="ctr"/>
            <a:r>
              <a:rPr lang="en-US" sz="2000" dirty="0">
                <a:solidFill>
                  <a:srgbClr val="2FA2B4"/>
                </a:solidFill>
                <a:latin typeface="Arial Rounded MT Bold" charset="0"/>
                <a:ea typeface="Arial Rounded MT Bold" charset="0"/>
                <a:cs typeface="Arial Rounded MT Bold" charset="0"/>
              </a:rPr>
              <a:t>Learn about blood pressure and pulse.</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45" y="552003"/>
            <a:ext cx="505588" cy="505588"/>
          </a:xfrm>
          <a:prstGeom prst="rect">
            <a:avLst/>
          </a:prstGeom>
        </p:spPr>
      </p:pic>
      <p:sp>
        <p:nvSpPr>
          <p:cNvPr id="2" name="Rectangle 1"/>
          <p:cNvSpPr/>
          <p:nvPr/>
        </p:nvSpPr>
        <p:spPr>
          <a:xfrm>
            <a:off x="251257" y="1202742"/>
            <a:ext cx="6387052" cy="646331"/>
          </a:xfrm>
          <a:prstGeom prst="rect">
            <a:avLst/>
          </a:prstGeom>
        </p:spPr>
        <p:txBody>
          <a:bodyPr wrap="square">
            <a:spAutoFit/>
          </a:bodyPr>
          <a:lstStyle/>
          <a:p>
            <a:pPr algn="ctr" defTabSz="847135" eaLnBrk="0" fontAlgn="base" hangingPunct="0">
              <a:spcBef>
                <a:spcPct val="0"/>
              </a:spcBef>
              <a:spcAft>
                <a:spcPct val="0"/>
              </a:spcAft>
            </a:pPr>
            <a:r>
              <a:rPr lang="en-US" altLang="en-US" sz="1200" b="1" dirty="0">
                <a:solidFill>
                  <a:srgbClr val="2FA2B4"/>
                </a:solidFill>
                <a:latin typeface="Arial Rounded MT Bold" charset="0"/>
                <a:ea typeface="Arial Rounded MT Bold" charset="0"/>
                <a:cs typeface="Arial Rounded MT Bold" charset="0"/>
              </a:rPr>
              <a:t>Measure your resting pulse then complete three types of exercise. After each type of exercise measure and record your pulse rate, add the information to the bar chart,  then answer the questions.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70" y="2105635"/>
            <a:ext cx="2602640" cy="1732382"/>
          </a:xfrm>
          <a:prstGeom prst="roundRect">
            <a:avLst/>
          </a:prstGeom>
          <a:ln w="15875">
            <a:solidFill>
              <a:srgbClr val="2FA2B4"/>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1719" y="2085676"/>
            <a:ext cx="1432560" cy="1790700"/>
          </a:xfrm>
          <a:prstGeom prst="roundRect">
            <a:avLst/>
          </a:prstGeom>
          <a:ln w="15875">
            <a:solidFill>
              <a:srgbClr val="2FA2B4"/>
            </a:solidFill>
          </a:ln>
        </p:spPr>
      </p:pic>
    </p:spTree>
    <p:extLst>
      <p:ext uri="{BB962C8B-B14F-4D97-AF65-F5344CB8AC3E}">
        <p14:creationId xmlns:p14="http://schemas.microsoft.com/office/powerpoint/2010/main" val="15544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9906" y="9555021"/>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50" dirty="0">
                <a:solidFill>
                  <a:srgbClr val="2FA2B4"/>
                </a:solidFill>
                <a:latin typeface="Arial Rounded MT Bold" charset="0"/>
                <a:ea typeface="Arial Rounded MT Bold" charset="0"/>
                <a:cs typeface="Arial Rounded MT Bold" charset="0"/>
              </a:rPr>
              <a:t>Developing Experts Ltd. © 2022</a:t>
            </a:r>
          </a:p>
          <a:p>
            <a:pPr algn="ctr">
              <a:tabLst>
                <a:tab pos="2541404" algn="ctr"/>
                <a:tab pos="5082810" algn="r"/>
                <a:tab pos="2305502" algn="l"/>
                <a:tab pos="2541404" algn="ctr"/>
                <a:tab pos="5082810" algn="r"/>
              </a:tabLst>
            </a:pPr>
            <a:endParaRPr lang="en-US" sz="1020" dirty="0">
              <a:solidFill>
                <a:srgbClr val="2FA2B4"/>
              </a:solidFill>
              <a:latin typeface="Cambria" charset="0"/>
              <a:ea typeface="ＭＳ 明朝" charset="-128"/>
              <a:cs typeface="Times New Roman" charset="0"/>
            </a:endParaRPr>
          </a:p>
        </p:txBody>
      </p:sp>
      <p:sp>
        <p:nvSpPr>
          <p:cNvPr id="15" name="Rectangle 3"/>
          <p:cNvSpPr>
            <a:spLocks noChangeArrowheads="1"/>
          </p:cNvSpPr>
          <p:nvPr/>
        </p:nvSpPr>
        <p:spPr bwMode="auto">
          <a:xfrm>
            <a:off x="218945" y="1193025"/>
            <a:ext cx="6379080" cy="63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b="1">
                <a:solidFill>
                  <a:srgbClr val="2FA2B4"/>
                </a:solidFill>
                <a:latin typeface="Arial Rounded MT Bold" charset="0"/>
                <a:ea typeface="Arial Rounded MT Bold" charset="0"/>
                <a:cs typeface="Arial Rounded MT Bold" charset="0"/>
              </a:rPr>
              <a:t>Complete </a:t>
            </a:r>
            <a:r>
              <a:rPr lang="en-US" altLang="en-US" b="1" dirty="0">
                <a:solidFill>
                  <a:srgbClr val="2FA2B4"/>
                </a:solidFill>
                <a:latin typeface="Arial Rounded MT Bold" charset="0"/>
                <a:ea typeface="Arial Rounded MT Bold" charset="0"/>
                <a:cs typeface="Arial Rounded MT Bold" charset="0"/>
              </a:rPr>
              <a:t>the bar chart to show your heart rate for the different activities.</a:t>
            </a:r>
          </a:p>
        </p:txBody>
      </p:sp>
      <p:sp>
        <p:nvSpPr>
          <p:cNvPr id="17" name="Rounded Rectangle 16"/>
          <p:cNvSpPr/>
          <p:nvPr/>
        </p:nvSpPr>
        <p:spPr>
          <a:xfrm>
            <a:off x="199281" y="1161368"/>
            <a:ext cx="6459648" cy="732789"/>
          </a:xfrm>
          <a:prstGeom prst="roundRect">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graphicFrame>
        <p:nvGraphicFramePr>
          <p:cNvPr id="4" name="Table 3">
            <a:extLst>
              <a:ext uri="{FF2B5EF4-FFF2-40B4-BE49-F238E27FC236}">
                <a16:creationId xmlns:a16="http://schemas.microsoft.com/office/drawing/2014/main" id="{C67FBD92-D703-43AC-BD4D-712539F1D327}"/>
              </a:ext>
            </a:extLst>
          </p:cNvPr>
          <p:cNvGraphicFramePr>
            <a:graphicFrameLocks noGrp="1"/>
          </p:cNvGraphicFramePr>
          <p:nvPr>
            <p:extLst>
              <p:ext uri="{D42A27DB-BD31-4B8C-83A1-F6EECF244321}">
                <p14:modId xmlns:p14="http://schemas.microsoft.com/office/powerpoint/2010/main" val="62501855"/>
              </p:ext>
            </p:extLst>
          </p:nvPr>
        </p:nvGraphicFramePr>
        <p:xfrm>
          <a:off x="1330704" y="2246770"/>
          <a:ext cx="4556464" cy="6835140"/>
        </p:xfrm>
        <a:graphic>
          <a:graphicData uri="http://schemas.openxmlformats.org/drawingml/2006/table">
            <a:tbl>
              <a:tblPr firstRow="1" bandRow="1">
                <a:tableStyleId>{5C22544A-7EE6-4342-B048-85BDC9FD1C3A}</a:tableStyleId>
              </a:tblPr>
              <a:tblGrid>
                <a:gridCol w="1139116">
                  <a:extLst>
                    <a:ext uri="{9D8B030D-6E8A-4147-A177-3AD203B41FA5}">
                      <a16:colId xmlns:a16="http://schemas.microsoft.com/office/drawing/2014/main" val="869872496"/>
                    </a:ext>
                  </a:extLst>
                </a:gridCol>
                <a:gridCol w="1139116">
                  <a:extLst>
                    <a:ext uri="{9D8B030D-6E8A-4147-A177-3AD203B41FA5}">
                      <a16:colId xmlns:a16="http://schemas.microsoft.com/office/drawing/2014/main" val="3096746266"/>
                    </a:ext>
                  </a:extLst>
                </a:gridCol>
                <a:gridCol w="1139116">
                  <a:extLst>
                    <a:ext uri="{9D8B030D-6E8A-4147-A177-3AD203B41FA5}">
                      <a16:colId xmlns:a16="http://schemas.microsoft.com/office/drawing/2014/main" val="2786608741"/>
                    </a:ext>
                  </a:extLst>
                </a:gridCol>
                <a:gridCol w="1139116">
                  <a:extLst>
                    <a:ext uri="{9D8B030D-6E8A-4147-A177-3AD203B41FA5}">
                      <a16:colId xmlns:a16="http://schemas.microsoft.com/office/drawing/2014/main" val="2089723443"/>
                    </a:ext>
                  </a:extLst>
                </a:gridCol>
              </a:tblGrid>
              <a:tr h="212395">
                <a:tc gridSpan="4">
                  <a:txBody>
                    <a:bodyPr/>
                    <a:lstStyle/>
                    <a:p>
                      <a:pPr algn="ctr"/>
                      <a:endParaRPr lang="en-GB" dirty="0">
                        <a:solidFill>
                          <a:srgbClr val="3BA3B3"/>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6101375"/>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353923"/>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2806629"/>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112216"/>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227089"/>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5454946"/>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923817"/>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5818686"/>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210629"/>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057785"/>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212209"/>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674091"/>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419278"/>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2448857"/>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950148"/>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84676"/>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4733979"/>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592490"/>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428740"/>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407700"/>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116366"/>
                  </a:ext>
                </a:extLst>
              </a:tr>
              <a:tr h="212395">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356621"/>
                  </a:ext>
                </a:extLst>
              </a:tr>
              <a:tr h="212395">
                <a:tc>
                  <a:txBody>
                    <a:bodyPr/>
                    <a:lstStyle/>
                    <a:p>
                      <a:pPr algn="ctr"/>
                      <a:r>
                        <a:rPr lang="en-GB" dirty="0">
                          <a:solidFill>
                            <a:schemeClr val="bg1"/>
                          </a:solidFill>
                          <a:latin typeface="Arial Rounded MT Bold" panose="020F0704030504030204" pitchFamily="34" charset="0"/>
                        </a:rPr>
                        <a:t>at 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A2B4"/>
                    </a:solidFill>
                  </a:tcPr>
                </a:tc>
                <a:tc>
                  <a:txBody>
                    <a:bodyPr/>
                    <a:lstStyle/>
                    <a:p>
                      <a:pPr algn="ctr"/>
                      <a:r>
                        <a:rPr lang="en-GB" dirty="0">
                          <a:solidFill>
                            <a:schemeClr val="bg1"/>
                          </a:solidFill>
                          <a:latin typeface="Arial Rounded MT Bold" panose="020F0704030504030204" pitchFamily="34" charset="0"/>
                        </a:rPr>
                        <a:t>walking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A2B4"/>
                    </a:solidFill>
                  </a:tcPr>
                </a:tc>
                <a:tc>
                  <a:txBody>
                    <a:bodyPr/>
                    <a:lstStyle/>
                    <a:p>
                      <a:pPr algn="ctr"/>
                      <a:r>
                        <a:rPr lang="en-GB" dirty="0">
                          <a:solidFill>
                            <a:schemeClr val="bg1"/>
                          </a:solidFill>
                          <a:latin typeface="Arial Rounded MT Bold" panose="020F0704030504030204" pitchFamily="34" charset="0"/>
                        </a:rPr>
                        <a:t>jogging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A2B4"/>
                    </a:solidFill>
                  </a:tcPr>
                </a:tc>
                <a:tc>
                  <a:txBody>
                    <a:bodyPr/>
                    <a:lstStyle/>
                    <a:p>
                      <a:pPr algn="ctr"/>
                      <a:r>
                        <a:rPr lang="en-GB" dirty="0">
                          <a:solidFill>
                            <a:schemeClr val="bg1"/>
                          </a:solidFill>
                          <a:latin typeface="Arial Rounded MT Bold" panose="020F0704030504030204" pitchFamily="34" charset="0"/>
                        </a:rPr>
                        <a:t>running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A2B4"/>
                    </a:solidFill>
                  </a:tcPr>
                </a:tc>
                <a:extLst>
                  <a:ext uri="{0D108BD9-81ED-4DB2-BD59-A6C34878D82A}">
                    <a16:rowId xmlns:a16="http://schemas.microsoft.com/office/drawing/2014/main" val="1262988970"/>
                  </a:ext>
                </a:extLst>
              </a:tr>
            </a:tbl>
          </a:graphicData>
        </a:graphic>
      </p:graphicFrame>
      <p:graphicFrame>
        <p:nvGraphicFramePr>
          <p:cNvPr id="10" name="Table 9">
            <a:extLst>
              <a:ext uri="{FF2B5EF4-FFF2-40B4-BE49-F238E27FC236}">
                <a16:creationId xmlns:a16="http://schemas.microsoft.com/office/drawing/2014/main" id="{E00AB873-BCF4-4E38-B93F-A9227199C1DD}"/>
              </a:ext>
            </a:extLst>
          </p:cNvPr>
          <p:cNvGraphicFramePr>
            <a:graphicFrameLocks noGrp="1"/>
          </p:cNvGraphicFramePr>
          <p:nvPr>
            <p:extLst>
              <p:ext uri="{D42A27DB-BD31-4B8C-83A1-F6EECF244321}">
                <p14:modId xmlns:p14="http://schemas.microsoft.com/office/powerpoint/2010/main" val="349173602"/>
              </p:ext>
            </p:extLst>
          </p:nvPr>
        </p:nvGraphicFramePr>
        <p:xfrm>
          <a:off x="711479" y="2091124"/>
          <a:ext cx="635418" cy="6835140"/>
        </p:xfrm>
        <a:graphic>
          <a:graphicData uri="http://schemas.openxmlformats.org/drawingml/2006/table">
            <a:tbl>
              <a:tblPr firstRow="1" bandRow="1">
                <a:tableStyleId>{5C22544A-7EE6-4342-B048-85BDC9FD1C3A}</a:tableStyleId>
              </a:tblPr>
              <a:tblGrid>
                <a:gridCol w="635418">
                  <a:extLst>
                    <a:ext uri="{9D8B030D-6E8A-4147-A177-3AD203B41FA5}">
                      <a16:colId xmlns:a16="http://schemas.microsoft.com/office/drawing/2014/main" val="2256930139"/>
                    </a:ext>
                  </a:extLst>
                </a:gridCol>
              </a:tblGrid>
              <a:tr h="212395">
                <a:tc>
                  <a:txBody>
                    <a:bodyPr/>
                    <a:lstStyle/>
                    <a:p>
                      <a:pPr algn="r"/>
                      <a:r>
                        <a:rPr lang="en-GB" b="0" dirty="0">
                          <a:solidFill>
                            <a:srgbClr val="3BA3B3"/>
                          </a:solidFill>
                          <a:latin typeface="Arial Rounded MT Bold" panose="020F0704030504030204" pitchFamily="34" charset="0"/>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4839286"/>
                  </a:ext>
                </a:extLst>
              </a:tr>
              <a:tr h="212395">
                <a:tc>
                  <a:txBody>
                    <a:bodyPr/>
                    <a:lstStyle/>
                    <a:p>
                      <a:pPr algn="r"/>
                      <a:r>
                        <a:rPr lang="en-GB" b="0" dirty="0">
                          <a:solidFill>
                            <a:srgbClr val="3BA3B3"/>
                          </a:solidFill>
                          <a:latin typeface="Arial Rounded MT Bold" panose="020F0704030504030204" pitchFamily="34" charset="0"/>
                        </a:rPr>
                        <a:t>210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960673"/>
                  </a:ext>
                </a:extLst>
              </a:tr>
              <a:tr h="212395">
                <a:tc>
                  <a:txBody>
                    <a:bodyPr/>
                    <a:lstStyle/>
                    <a:p>
                      <a:pPr algn="r"/>
                      <a:r>
                        <a:rPr lang="en-GB" b="0" dirty="0">
                          <a:solidFill>
                            <a:srgbClr val="3BA3B3"/>
                          </a:solidFill>
                          <a:latin typeface="Arial Rounded MT Bold" panose="020F0704030504030204" pitchFamily="34"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1080971"/>
                  </a:ext>
                </a:extLst>
              </a:tr>
              <a:tr h="212395">
                <a:tc>
                  <a:txBody>
                    <a:bodyPr/>
                    <a:lstStyle/>
                    <a:p>
                      <a:pPr algn="r"/>
                      <a:r>
                        <a:rPr lang="en-GB" b="0" dirty="0">
                          <a:solidFill>
                            <a:srgbClr val="3BA3B3"/>
                          </a:solidFill>
                          <a:latin typeface="Arial Rounded MT Bold" panose="020F0704030504030204" pitchFamily="34" charset="0"/>
                        </a:rPr>
                        <a:t>190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3795835"/>
                  </a:ext>
                </a:extLst>
              </a:tr>
              <a:tr h="212395">
                <a:tc>
                  <a:txBody>
                    <a:bodyPr/>
                    <a:lstStyle/>
                    <a:p>
                      <a:pPr algn="r"/>
                      <a:r>
                        <a:rPr lang="en-GB" b="0" dirty="0">
                          <a:solidFill>
                            <a:srgbClr val="3BA3B3"/>
                          </a:solidFill>
                          <a:latin typeface="Arial Rounded MT Bold" panose="020F0704030504030204" pitchFamily="34" charset="0"/>
                        </a:rPr>
                        <a:t>180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596187"/>
                  </a:ext>
                </a:extLst>
              </a:tr>
              <a:tr h="212395">
                <a:tc>
                  <a:txBody>
                    <a:bodyPr/>
                    <a:lstStyle/>
                    <a:p>
                      <a:pPr algn="r"/>
                      <a:r>
                        <a:rPr lang="en-GB" b="0" dirty="0">
                          <a:solidFill>
                            <a:srgbClr val="3BA3B3"/>
                          </a:solidFill>
                          <a:latin typeface="Arial Rounded MT Bold" panose="020F0704030504030204" pitchFamily="34" charset="0"/>
                        </a:rPr>
                        <a:t>170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9199359"/>
                  </a:ext>
                </a:extLst>
              </a:tr>
              <a:tr h="212395">
                <a:tc>
                  <a:txBody>
                    <a:bodyPr/>
                    <a:lstStyle/>
                    <a:p>
                      <a:pPr algn="r"/>
                      <a:r>
                        <a:rPr lang="en-GB" b="0" dirty="0">
                          <a:solidFill>
                            <a:srgbClr val="3BA3B3"/>
                          </a:solidFill>
                          <a:latin typeface="Arial Rounded MT Bold" panose="020F0704030504030204" pitchFamily="34" charset="0"/>
                        </a:rPr>
                        <a:t>160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617804"/>
                  </a:ext>
                </a:extLst>
              </a:tr>
              <a:tr h="212395">
                <a:tc>
                  <a:txBody>
                    <a:bodyPr/>
                    <a:lstStyle/>
                    <a:p>
                      <a:pPr algn="r"/>
                      <a:r>
                        <a:rPr lang="en-GB" b="0" dirty="0">
                          <a:solidFill>
                            <a:srgbClr val="3BA3B3"/>
                          </a:solidFill>
                          <a:latin typeface="Arial Rounded MT Bold" panose="020F070403050403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315113"/>
                  </a:ext>
                </a:extLst>
              </a:tr>
              <a:tr h="212395">
                <a:tc>
                  <a:txBody>
                    <a:bodyPr/>
                    <a:lstStyle/>
                    <a:p>
                      <a:pPr algn="r"/>
                      <a:r>
                        <a:rPr lang="en-GB" b="0" dirty="0">
                          <a:solidFill>
                            <a:srgbClr val="3BA3B3"/>
                          </a:solidFill>
                          <a:latin typeface="Arial Rounded MT Bold" panose="020F0704030504030204" pitchFamily="34" charset="0"/>
                        </a:rPr>
                        <a:t>140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19023"/>
                  </a:ext>
                </a:extLst>
              </a:tr>
              <a:tr h="212395">
                <a:tc>
                  <a:txBody>
                    <a:bodyPr/>
                    <a:lstStyle/>
                    <a:p>
                      <a:pPr algn="r"/>
                      <a:r>
                        <a:rPr lang="en-GB" b="0" dirty="0">
                          <a:solidFill>
                            <a:srgbClr val="3BA3B3"/>
                          </a:solidFill>
                          <a:latin typeface="Arial Rounded MT Bold" panose="020F0704030504030204" pitchFamily="34" charset="0"/>
                        </a:rPr>
                        <a:t>130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185988"/>
                  </a:ext>
                </a:extLst>
              </a:tr>
              <a:tr h="212395">
                <a:tc>
                  <a:txBody>
                    <a:bodyPr/>
                    <a:lstStyle/>
                    <a:p>
                      <a:pPr algn="r"/>
                      <a:r>
                        <a:rPr lang="en-GB" b="0" dirty="0">
                          <a:solidFill>
                            <a:srgbClr val="3BA3B3"/>
                          </a:solidFill>
                          <a:latin typeface="Arial Rounded MT Bold" panose="020F0704030504030204" pitchFamily="34" charset="0"/>
                        </a:rPr>
                        <a:t>120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272155"/>
                  </a:ext>
                </a:extLst>
              </a:tr>
              <a:tr h="212395">
                <a:tc>
                  <a:txBody>
                    <a:bodyPr/>
                    <a:lstStyle/>
                    <a:p>
                      <a:pPr algn="r"/>
                      <a:r>
                        <a:rPr lang="en-GB" b="0" dirty="0">
                          <a:solidFill>
                            <a:srgbClr val="3BA3B3"/>
                          </a:solidFill>
                          <a:latin typeface="Arial Rounded MT Bold" panose="020F0704030504030204" pitchFamily="34" charset="0"/>
                        </a:rPr>
                        <a:t>110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3179535"/>
                  </a:ext>
                </a:extLst>
              </a:tr>
              <a:tr h="212395">
                <a:tc>
                  <a:txBody>
                    <a:bodyPr/>
                    <a:lstStyle/>
                    <a:p>
                      <a:pPr algn="r"/>
                      <a:r>
                        <a:rPr lang="en-GB" b="0" dirty="0">
                          <a:solidFill>
                            <a:srgbClr val="3BA3B3"/>
                          </a:solidFill>
                          <a:latin typeface="Arial Rounded MT Bold" panose="020F0704030504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8801986"/>
                  </a:ext>
                </a:extLst>
              </a:tr>
              <a:tr h="212395">
                <a:tc>
                  <a:txBody>
                    <a:bodyPr/>
                    <a:lstStyle/>
                    <a:p>
                      <a:pPr algn="r"/>
                      <a:r>
                        <a:rPr lang="en-GB" b="0" dirty="0">
                          <a:solidFill>
                            <a:srgbClr val="3BA3B3"/>
                          </a:solidFill>
                          <a:latin typeface="Arial Rounded MT Bold" panose="020F0704030504030204" pitchFamily="34" charset="0"/>
                        </a:rPr>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5776616"/>
                  </a:ext>
                </a:extLst>
              </a:tr>
              <a:tr h="212395">
                <a:tc>
                  <a:txBody>
                    <a:bodyPr/>
                    <a:lstStyle/>
                    <a:p>
                      <a:pPr algn="r"/>
                      <a:r>
                        <a:rPr lang="en-GB" b="0" dirty="0">
                          <a:solidFill>
                            <a:srgbClr val="3BA3B3"/>
                          </a:solidFill>
                          <a:latin typeface="Arial Rounded MT Bold" panose="020F0704030504030204" pitchFamily="34" charset="0"/>
                        </a:rPr>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004472"/>
                  </a:ext>
                </a:extLst>
              </a:tr>
              <a:tr h="212395">
                <a:tc>
                  <a:txBody>
                    <a:bodyPr/>
                    <a:lstStyle/>
                    <a:p>
                      <a:pPr algn="r"/>
                      <a:r>
                        <a:rPr lang="en-GB" b="0" dirty="0">
                          <a:solidFill>
                            <a:srgbClr val="3BA3B3"/>
                          </a:solidFill>
                          <a:latin typeface="Arial Rounded MT Bold" panose="020F0704030504030204" pitchFamily="34" charset="0"/>
                        </a:rPr>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410072"/>
                  </a:ext>
                </a:extLst>
              </a:tr>
              <a:tr h="212395">
                <a:tc>
                  <a:txBody>
                    <a:bodyPr/>
                    <a:lstStyle/>
                    <a:p>
                      <a:pPr algn="r"/>
                      <a:r>
                        <a:rPr lang="en-GB" b="0" dirty="0">
                          <a:solidFill>
                            <a:srgbClr val="3BA3B3"/>
                          </a:solidFill>
                          <a:latin typeface="Arial Rounded MT Bold" panose="020F0704030504030204" pitchFamily="34" charset="0"/>
                        </a:rPr>
                        <a:t>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5924062"/>
                  </a:ext>
                </a:extLst>
              </a:tr>
              <a:tr h="212395">
                <a:tc>
                  <a:txBody>
                    <a:bodyPr/>
                    <a:lstStyle/>
                    <a:p>
                      <a:pPr algn="r"/>
                      <a:r>
                        <a:rPr lang="en-GB" b="0" dirty="0">
                          <a:solidFill>
                            <a:srgbClr val="3BA3B3"/>
                          </a:solidFill>
                          <a:latin typeface="Arial Rounded MT Bold" panose="020F0704030504030204" pitchFamily="34" charset="0"/>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975006"/>
                  </a:ext>
                </a:extLst>
              </a:tr>
              <a:tr h="212395">
                <a:tc>
                  <a:txBody>
                    <a:bodyPr/>
                    <a:lstStyle/>
                    <a:p>
                      <a:pPr algn="r"/>
                      <a:r>
                        <a:rPr lang="en-GB" b="0" dirty="0">
                          <a:solidFill>
                            <a:srgbClr val="3BA3B3"/>
                          </a:solidFill>
                          <a:latin typeface="Arial Rounded MT Bold" panose="020F0704030504030204" pitchFamily="34"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1031657"/>
                  </a:ext>
                </a:extLst>
              </a:tr>
              <a:tr h="212395">
                <a:tc>
                  <a:txBody>
                    <a:bodyPr/>
                    <a:lstStyle/>
                    <a:p>
                      <a:pPr algn="r"/>
                      <a:r>
                        <a:rPr lang="en-GB" b="0" dirty="0">
                          <a:solidFill>
                            <a:srgbClr val="3BA3B3"/>
                          </a:solidFill>
                          <a:latin typeface="Arial Rounded MT Bold" panose="020F0704030504030204" pitchFamily="34" charset="0"/>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417170"/>
                  </a:ext>
                </a:extLst>
              </a:tr>
              <a:tr h="212395">
                <a:tc>
                  <a:txBody>
                    <a:bodyPr/>
                    <a:lstStyle/>
                    <a:p>
                      <a:pPr algn="r"/>
                      <a:r>
                        <a:rPr lang="en-GB" b="0" dirty="0">
                          <a:solidFill>
                            <a:srgbClr val="3BA3B3"/>
                          </a:solidFill>
                          <a:latin typeface="Arial Rounded MT Bold" panose="020F0704030504030204" pitchFamily="34"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446104"/>
                  </a:ext>
                </a:extLst>
              </a:tr>
              <a:tr h="212395">
                <a:tc>
                  <a:txBody>
                    <a:bodyPr/>
                    <a:lstStyle/>
                    <a:p>
                      <a:pPr algn="r"/>
                      <a:r>
                        <a:rPr lang="en-GB" b="0" dirty="0">
                          <a:solidFill>
                            <a:srgbClr val="3BA3B3"/>
                          </a:solidFill>
                          <a:latin typeface="Arial Rounded MT Bold" panose="020F070403050403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088504"/>
                  </a:ext>
                </a:extLst>
              </a:tr>
              <a:tr h="212395">
                <a:tc>
                  <a:txBody>
                    <a:bodyPr/>
                    <a:lstStyle/>
                    <a:p>
                      <a:pPr algn="r"/>
                      <a:r>
                        <a:rPr lang="en-GB" b="0" dirty="0">
                          <a:solidFill>
                            <a:srgbClr val="3BA3B3"/>
                          </a:solidFill>
                          <a:latin typeface="Arial Rounded MT Bold" panose="020F070403050403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189384"/>
                  </a:ext>
                </a:extLst>
              </a:tr>
            </a:tbl>
          </a:graphicData>
        </a:graphic>
      </p:graphicFrame>
      <p:sp>
        <p:nvSpPr>
          <p:cNvPr id="22" name="Rectangle 3">
            <a:extLst>
              <a:ext uri="{FF2B5EF4-FFF2-40B4-BE49-F238E27FC236}">
                <a16:creationId xmlns:a16="http://schemas.microsoft.com/office/drawing/2014/main" id="{03414B4D-7EFC-4025-9DA4-EF89D143A78D}"/>
              </a:ext>
            </a:extLst>
          </p:cNvPr>
          <p:cNvSpPr>
            <a:spLocks noChangeArrowheads="1"/>
          </p:cNvSpPr>
          <p:nvPr/>
        </p:nvSpPr>
        <p:spPr bwMode="auto">
          <a:xfrm>
            <a:off x="2950531" y="9118006"/>
            <a:ext cx="1316809" cy="3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2FA2B4"/>
                </a:solidFill>
                <a:latin typeface="Arial Rounded MT Bold" charset="0"/>
                <a:ea typeface="Arial Rounded MT Bold" charset="0"/>
                <a:cs typeface="Arial Rounded MT Bold" charset="0"/>
              </a:rPr>
              <a:t>Activity </a:t>
            </a:r>
          </a:p>
        </p:txBody>
      </p:sp>
      <p:sp>
        <p:nvSpPr>
          <p:cNvPr id="23" name="Rectangle 3">
            <a:extLst>
              <a:ext uri="{FF2B5EF4-FFF2-40B4-BE49-F238E27FC236}">
                <a16:creationId xmlns:a16="http://schemas.microsoft.com/office/drawing/2014/main" id="{A01298DC-DEB7-418E-B210-3E2AF26CBF47}"/>
              </a:ext>
            </a:extLst>
          </p:cNvPr>
          <p:cNvSpPr>
            <a:spLocks noChangeArrowheads="1"/>
          </p:cNvSpPr>
          <p:nvPr/>
        </p:nvSpPr>
        <p:spPr bwMode="auto">
          <a:xfrm rot="16200000">
            <a:off x="-2478062" y="5128357"/>
            <a:ext cx="6379080" cy="3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2FA2B4"/>
                </a:solidFill>
                <a:latin typeface="Arial Rounded MT Bold" charset="0"/>
                <a:ea typeface="Arial Rounded MT Bold" charset="0"/>
                <a:cs typeface="Arial Rounded MT Bold" charset="0"/>
              </a:rPr>
              <a:t>heart rate (beats per minute)</a:t>
            </a:r>
          </a:p>
        </p:txBody>
      </p:sp>
      <p:sp>
        <p:nvSpPr>
          <p:cNvPr id="13" name="Rounded Rectangle 12"/>
          <p:cNvSpPr/>
          <p:nvPr/>
        </p:nvSpPr>
        <p:spPr>
          <a:xfrm>
            <a:off x="199281" y="290925"/>
            <a:ext cx="6459648" cy="167972"/>
          </a:xfrm>
          <a:prstGeom prst="roundRect">
            <a:avLst/>
          </a:prstGeom>
          <a:solidFill>
            <a:srgbClr val="2FA2B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S06.04.05 Handout</a:t>
            </a:r>
          </a:p>
        </p:txBody>
      </p:sp>
      <p:sp>
        <p:nvSpPr>
          <p:cNvPr id="14" name="Rounded Rectangular Callout 13"/>
          <p:cNvSpPr/>
          <p:nvPr/>
        </p:nvSpPr>
        <p:spPr>
          <a:xfrm flipV="1">
            <a:off x="1002890" y="570164"/>
            <a:ext cx="5656041" cy="479937"/>
          </a:xfrm>
          <a:prstGeom prst="wedgeRoundRectCallout">
            <a:avLst>
              <a:gd name="adj1" fmla="val -53441"/>
              <a:gd name="adj2" fmla="val 16968"/>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6" name="TextBox 15"/>
          <p:cNvSpPr txBox="1"/>
          <p:nvPr/>
        </p:nvSpPr>
        <p:spPr>
          <a:xfrm>
            <a:off x="1002890" y="605612"/>
            <a:ext cx="5656040" cy="400110"/>
          </a:xfrm>
          <a:prstGeom prst="rect">
            <a:avLst/>
          </a:prstGeom>
          <a:noFill/>
        </p:spPr>
        <p:txBody>
          <a:bodyPr wrap="square" rtlCol="0">
            <a:spAutoFit/>
          </a:bodyPr>
          <a:lstStyle/>
          <a:p>
            <a:pPr algn="ctr"/>
            <a:r>
              <a:rPr lang="en-US" sz="2000" dirty="0">
                <a:solidFill>
                  <a:srgbClr val="2FA2B4"/>
                </a:solidFill>
                <a:latin typeface="Arial Rounded MT Bold" charset="0"/>
                <a:ea typeface="Arial Rounded MT Bold" charset="0"/>
                <a:cs typeface="Arial Rounded MT Bold" charset="0"/>
              </a:rPr>
              <a:t>Learn about blood pressure and pulse.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45" y="552003"/>
            <a:ext cx="505588" cy="505588"/>
          </a:xfrm>
          <a:prstGeom prst="rect">
            <a:avLst/>
          </a:prstGeom>
        </p:spPr>
      </p:pic>
      <p:cxnSp>
        <p:nvCxnSpPr>
          <p:cNvPr id="3" name="Straight Connector 2"/>
          <p:cNvCxnSpPr/>
          <p:nvPr/>
        </p:nvCxnSpPr>
        <p:spPr>
          <a:xfrm>
            <a:off x="2463800" y="2230814"/>
            <a:ext cx="0" cy="685109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2200" y="2230814"/>
            <a:ext cx="0" cy="685109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49800" y="2246770"/>
            <a:ext cx="0" cy="685109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47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0F26BB-3128-1E40-952B-CAD5A4A06D3D}"/>
              </a:ext>
            </a:extLst>
          </p:cNvPr>
          <p:cNvPicPr>
            <a:picLocks noChangeAspect="1"/>
          </p:cNvPicPr>
          <p:nvPr/>
        </p:nvPicPr>
        <p:blipFill>
          <a:blip r:embed="rId3">
            <a:alphaModFix amt="20000"/>
          </a:blip>
          <a:stretch>
            <a:fillRect/>
          </a:stretch>
        </p:blipFill>
        <p:spPr>
          <a:xfrm>
            <a:off x="0" y="6273209"/>
            <a:ext cx="6858000" cy="3551967"/>
          </a:xfrm>
          <a:prstGeom prst="rect">
            <a:avLst/>
          </a:prstGeom>
        </p:spPr>
      </p:pic>
      <p:sp>
        <p:nvSpPr>
          <p:cNvPr id="5" name="Rectangle 4"/>
          <p:cNvSpPr/>
          <p:nvPr/>
        </p:nvSpPr>
        <p:spPr>
          <a:xfrm>
            <a:off x="1340009" y="9551795"/>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50">
                <a:solidFill>
                  <a:srgbClr val="2FA2B4"/>
                </a:solidFill>
                <a:latin typeface="Arial Rounded MT Bold" charset="0"/>
                <a:ea typeface="Arial Rounded MT Bold" charset="0"/>
                <a:cs typeface="Arial Rounded MT Bold" charset="0"/>
              </a:rPr>
              <a:t>Developing </a:t>
            </a:r>
            <a:r>
              <a:rPr lang="en-US" sz="1050" dirty="0">
                <a:solidFill>
                  <a:srgbClr val="2FA2B4"/>
                </a:solidFill>
                <a:latin typeface="Arial Rounded MT Bold" charset="0"/>
                <a:ea typeface="Arial Rounded MT Bold" charset="0"/>
                <a:cs typeface="Arial Rounded MT Bold" charset="0"/>
              </a:rPr>
              <a:t>Experts Ltd. © 2022</a:t>
            </a:r>
          </a:p>
          <a:p>
            <a:pPr algn="ctr">
              <a:tabLst>
                <a:tab pos="2541404" algn="ctr"/>
                <a:tab pos="5082810" algn="r"/>
                <a:tab pos="2305502" algn="l"/>
                <a:tab pos="2541404" algn="ctr"/>
                <a:tab pos="5082810" algn="r"/>
              </a:tabLst>
            </a:pPr>
            <a:endParaRPr lang="en-US" sz="1020" dirty="0">
              <a:solidFill>
                <a:srgbClr val="2FA2B4"/>
              </a:solidFill>
              <a:latin typeface="Cambria" charset="0"/>
              <a:ea typeface="ＭＳ 明朝" charset="-128"/>
              <a:cs typeface="Times New Roman" charset="0"/>
            </a:endParaRPr>
          </a:p>
        </p:txBody>
      </p:sp>
      <p:sp>
        <p:nvSpPr>
          <p:cNvPr id="2" name="Rectangle 1"/>
          <p:cNvSpPr/>
          <p:nvPr/>
        </p:nvSpPr>
        <p:spPr>
          <a:xfrm>
            <a:off x="112196" y="2541378"/>
            <a:ext cx="5194910" cy="7201972"/>
          </a:xfrm>
          <a:prstGeom prst="rect">
            <a:avLst/>
          </a:prstGeom>
        </p:spPr>
        <p:txBody>
          <a:bodyPr wrap="square">
            <a:spAutoFit/>
          </a:bodyPr>
          <a:lstStyle/>
          <a:p>
            <a:r>
              <a:rPr lang="en-US" sz="1400" b="1" dirty="0">
                <a:solidFill>
                  <a:srgbClr val="2FA2B4"/>
                </a:solidFill>
                <a:latin typeface="Arial Rounded MT Bold" charset="0"/>
                <a:ea typeface="Arial Rounded MT Bold" charset="0"/>
                <a:cs typeface="Arial Rounded MT Bold" charset="0"/>
              </a:rPr>
              <a:t>Explain what high blood pressure is and how it can be caused?</a:t>
            </a:r>
          </a:p>
          <a:p>
            <a:r>
              <a:rPr lang="en-US" sz="1400" b="1" dirty="0">
                <a:solidFill>
                  <a:srgbClr val="2FA2B4"/>
                </a:solidFill>
                <a:latin typeface="Arial Rounded MT Bold" charset="0"/>
                <a:ea typeface="Arial Rounded MT Bold" charset="0"/>
                <a:cs typeface="Arial Rounded MT Bold"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1400" b="1" dirty="0">
                <a:solidFill>
                  <a:srgbClr val="2FA2B4"/>
                </a:solidFill>
                <a:latin typeface="Arial Rounded MT Bold" charset="0"/>
                <a:ea typeface="Arial Rounded MT Bold" charset="0"/>
                <a:cs typeface="Arial Rounded MT Bold" charset="0"/>
              </a:rPr>
              <a:t>________________________________________________________</a:t>
            </a:r>
          </a:p>
          <a:p>
            <a:endParaRPr lang="en-US" sz="1400" b="1" dirty="0">
              <a:solidFill>
                <a:srgbClr val="2FA2B4"/>
              </a:solidFill>
              <a:latin typeface="Arial Rounded MT Bold" charset="0"/>
              <a:ea typeface="Arial Rounded MT Bold" charset="0"/>
              <a:cs typeface="Arial Rounded MT Bold" charset="0"/>
            </a:endParaRPr>
          </a:p>
          <a:p>
            <a:r>
              <a:rPr lang="en-US" sz="1400" b="1" dirty="0">
                <a:solidFill>
                  <a:srgbClr val="2FA2B4"/>
                </a:solidFill>
                <a:latin typeface="Arial Rounded MT Bold" charset="0"/>
                <a:ea typeface="Arial Rounded MT Bold" charset="0"/>
                <a:cs typeface="Arial Rounded MT Bold" charset="0"/>
              </a:rPr>
              <a:t>What kind of habits or lifestyle choices might cause high blood pressure?</a:t>
            </a:r>
          </a:p>
          <a:p>
            <a:r>
              <a:rPr lang="en-US" sz="1400" b="1" dirty="0">
                <a:solidFill>
                  <a:srgbClr val="2FA2B4"/>
                </a:solidFill>
                <a:latin typeface="Arial Rounded MT Bold" charset="0"/>
                <a:ea typeface="Arial Rounded MT Bold" charset="0"/>
                <a:cs typeface="Arial Rounded MT Bold"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1400" b="1" dirty="0">
                <a:solidFill>
                  <a:srgbClr val="2FA2B4"/>
                </a:solidFill>
                <a:latin typeface="Arial Rounded MT Bold" charset="0"/>
                <a:ea typeface="Arial Rounded MT Bold" charset="0"/>
                <a:cs typeface="Arial Rounded MT Bold" charset="0"/>
              </a:rPr>
              <a:t>________________________________________________________</a:t>
            </a:r>
          </a:p>
          <a:p>
            <a:endParaRPr lang="en-US" sz="1400" b="1" dirty="0">
              <a:solidFill>
                <a:srgbClr val="2FA2B4"/>
              </a:solidFill>
              <a:latin typeface="Arial Rounded MT Bold" charset="0"/>
              <a:ea typeface="Arial Rounded MT Bold" charset="0"/>
              <a:cs typeface="Arial Rounded MT Bold" charset="0"/>
            </a:endParaRPr>
          </a:p>
          <a:p>
            <a:r>
              <a:rPr lang="en-US" sz="1400" b="1" dirty="0">
                <a:solidFill>
                  <a:srgbClr val="2FA2B4"/>
                </a:solidFill>
                <a:latin typeface="Arial Rounded MT Bold" charset="0"/>
                <a:ea typeface="Arial Rounded MT Bold" charset="0"/>
                <a:cs typeface="Arial Rounded MT Bold" charset="0"/>
              </a:rPr>
              <a:t>How can you calculate or measure your blood pressure?</a:t>
            </a:r>
          </a:p>
          <a:p>
            <a:r>
              <a:rPr lang="en-US" sz="1400" b="1" dirty="0">
                <a:solidFill>
                  <a:srgbClr val="2FA2B4"/>
                </a:solidFill>
                <a:latin typeface="Arial Rounded MT Bold" charset="0"/>
                <a:ea typeface="Arial Rounded MT Bold" charset="0"/>
                <a:cs typeface="Arial Rounded MT Bold"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1400" b="1" dirty="0">
                <a:solidFill>
                  <a:srgbClr val="2FA2B4"/>
                </a:solidFill>
                <a:latin typeface="Arial Rounded MT Bold" charset="0"/>
                <a:ea typeface="Arial Rounded MT Bold" charset="0"/>
                <a:cs typeface="Arial Rounded MT Bold" charset="0"/>
              </a:rPr>
              <a:t>________________________________________________________</a:t>
            </a:r>
          </a:p>
          <a:p>
            <a:r>
              <a:rPr lang="en-US" sz="1400" b="1" dirty="0">
                <a:solidFill>
                  <a:srgbClr val="2FA2B4"/>
                </a:solidFill>
                <a:latin typeface="Arial Rounded MT Bold" charset="0"/>
                <a:ea typeface="Arial Rounded MT Bold" charset="0"/>
                <a:cs typeface="Arial Rounded MT Bold" charset="0"/>
              </a:rPr>
              <a:t> </a:t>
            </a:r>
            <a:endParaRPr lang="en-US" sz="1400" dirty="0">
              <a:solidFill>
                <a:srgbClr val="2FA2B4"/>
              </a:solidFill>
              <a:latin typeface="Arial Rounded MT Bold" charset="0"/>
              <a:ea typeface="Arial Rounded MT Bold" charset="0"/>
              <a:cs typeface="Arial Rounded MT Bold" charset="0"/>
            </a:endParaRPr>
          </a:p>
          <a:p>
            <a:r>
              <a:rPr lang="en-US" sz="1400" b="1" dirty="0">
                <a:solidFill>
                  <a:srgbClr val="2FA2B4"/>
                </a:solidFill>
                <a:latin typeface="Arial Rounded MT Bold" charset="0"/>
                <a:ea typeface="Arial Rounded MT Bold" charset="0"/>
                <a:cs typeface="Arial Rounded MT Bold" charset="0"/>
              </a:rPr>
              <a:t>In what ways can people control their blood pressure?</a:t>
            </a:r>
          </a:p>
          <a:p>
            <a:r>
              <a:rPr lang="en-US" sz="1400" b="1" dirty="0">
                <a:solidFill>
                  <a:srgbClr val="2FA2B4"/>
                </a:solidFill>
                <a:latin typeface="Arial Rounded MT Bold" charset="0"/>
                <a:ea typeface="Arial Rounded MT Bold" charset="0"/>
                <a:cs typeface="Arial Rounded MT Bold"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8" name="Rounded Rectangle 17"/>
          <p:cNvSpPr/>
          <p:nvPr/>
        </p:nvSpPr>
        <p:spPr>
          <a:xfrm>
            <a:off x="199281" y="290925"/>
            <a:ext cx="6459648" cy="167972"/>
          </a:xfrm>
          <a:prstGeom prst="roundRect">
            <a:avLst/>
          </a:prstGeom>
          <a:solidFill>
            <a:srgbClr val="2FA2B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S06.04.05 Handout</a:t>
            </a:r>
          </a:p>
        </p:txBody>
      </p:sp>
      <p:sp>
        <p:nvSpPr>
          <p:cNvPr id="20" name="Rounded Rectangular Callout 19"/>
          <p:cNvSpPr/>
          <p:nvPr/>
        </p:nvSpPr>
        <p:spPr>
          <a:xfrm flipV="1">
            <a:off x="1002890" y="570164"/>
            <a:ext cx="5656041" cy="479937"/>
          </a:xfrm>
          <a:prstGeom prst="wedgeRoundRectCallout">
            <a:avLst>
              <a:gd name="adj1" fmla="val -53441"/>
              <a:gd name="adj2" fmla="val 16968"/>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22" name="TextBox 21"/>
          <p:cNvSpPr txBox="1"/>
          <p:nvPr/>
        </p:nvSpPr>
        <p:spPr>
          <a:xfrm>
            <a:off x="1002890" y="645532"/>
            <a:ext cx="5656040" cy="400110"/>
          </a:xfrm>
          <a:prstGeom prst="rect">
            <a:avLst/>
          </a:prstGeom>
          <a:noFill/>
        </p:spPr>
        <p:txBody>
          <a:bodyPr wrap="square" rtlCol="0">
            <a:spAutoFit/>
          </a:bodyPr>
          <a:lstStyle/>
          <a:p>
            <a:pPr algn="ctr"/>
            <a:r>
              <a:rPr lang="en-US" sz="2000" dirty="0">
                <a:solidFill>
                  <a:srgbClr val="2FA2B4"/>
                </a:solidFill>
                <a:latin typeface="Arial Rounded MT Bold" charset="0"/>
                <a:ea typeface="Arial Rounded MT Bold" charset="0"/>
                <a:cs typeface="Arial Rounded MT Bold" charset="0"/>
              </a:rPr>
              <a:t>Learn about blood pressure and pulse.</a:t>
            </a:r>
          </a:p>
        </p:txBody>
      </p:sp>
      <p:sp>
        <p:nvSpPr>
          <p:cNvPr id="23" name="Rectangle 3"/>
          <p:cNvSpPr>
            <a:spLocks noChangeArrowheads="1"/>
          </p:cNvSpPr>
          <p:nvPr/>
        </p:nvSpPr>
        <p:spPr bwMode="auto">
          <a:xfrm>
            <a:off x="218945" y="1122806"/>
            <a:ext cx="6379080" cy="82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600" b="1" dirty="0">
                <a:solidFill>
                  <a:srgbClr val="2FA2B4"/>
                </a:solidFill>
                <a:latin typeface="Arial Rounded MT Bold" charset="0"/>
                <a:ea typeface="Arial Rounded MT Bold" charset="0"/>
                <a:cs typeface="Arial Rounded MT Bold" charset="0"/>
              </a:rPr>
              <a:t>Measure your resting pulse then complete three types of exercise. After each type of exercise measure and record your pulse rate then answer the questions.</a:t>
            </a:r>
          </a:p>
        </p:txBody>
      </p:sp>
      <p:sp>
        <p:nvSpPr>
          <p:cNvPr id="24" name="Rounded Rectangle 23"/>
          <p:cNvSpPr/>
          <p:nvPr/>
        </p:nvSpPr>
        <p:spPr>
          <a:xfrm>
            <a:off x="199281" y="1183482"/>
            <a:ext cx="6459648" cy="732789"/>
          </a:xfrm>
          <a:prstGeom prst="roundRect">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45" y="552003"/>
            <a:ext cx="505588" cy="505588"/>
          </a:xfrm>
          <a:prstGeom prst="rect">
            <a:avLst/>
          </a:prstGeom>
        </p:spPr>
      </p:pic>
      <p:sp>
        <p:nvSpPr>
          <p:cNvPr id="26" name="Rounded Rectangle 25"/>
          <p:cNvSpPr/>
          <p:nvPr/>
        </p:nvSpPr>
        <p:spPr>
          <a:xfrm>
            <a:off x="5425451" y="4460905"/>
            <a:ext cx="1248729" cy="1575704"/>
          </a:xfrm>
          <a:prstGeom prst="roundRect">
            <a:avLst/>
          </a:prstGeom>
          <a:solidFill>
            <a:srgbClr val="2FA2B4"/>
          </a:solid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27" name="Rounded Rectangle 26"/>
          <p:cNvSpPr/>
          <p:nvPr/>
        </p:nvSpPr>
        <p:spPr>
          <a:xfrm>
            <a:off x="5410200" y="2591250"/>
            <a:ext cx="1248729" cy="1754167"/>
          </a:xfrm>
          <a:prstGeom prst="roundRect">
            <a:avLst/>
          </a:prstGeom>
          <a:solidFill>
            <a:srgbClr val="2FA2B4"/>
          </a:solid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28" name="Rectangle 27"/>
          <p:cNvSpPr>
            <a:spLocks noChangeArrowheads="1"/>
          </p:cNvSpPr>
          <p:nvPr/>
        </p:nvSpPr>
        <p:spPr bwMode="auto">
          <a:xfrm>
            <a:off x="5415135" y="2619961"/>
            <a:ext cx="1269360" cy="168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Accurately take and record your resting and active pulse rate.</a:t>
            </a:r>
          </a:p>
        </p:txBody>
      </p:sp>
      <p:sp>
        <p:nvSpPr>
          <p:cNvPr id="29" name="Rectangle 3"/>
          <p:cNvSpPr>
            <a:spLocks noChangeArrowheads="1"/>
          </p:cNvSpPr>
          <p:nvPr/>
        </p:nvSpPr>
        <p:spPr bwMode="auto">
          <a:xfrm>
            <a:off x="5432198" y="4500540"/>
            <a:ext cx="1241982" cy="145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Take and record your resting and active pulse rate.</a:t>
            </a:r>
          </a:p>
        </p:txBody>
      </p:sp>
    </p:spTree>
    <p:extLst>
      <p:ext uri="{BB962C8B-B14F-4D97-AF65-F5344CB8AC3E}">
        <p14:creationId xmlns:p14="http://schemas.microsoft.com/office/powerpoint/2010/main" val="721568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TotalTime>
  <Words>357</Words>
  <Application>Microsoft Macintosh PowerPoint</Application>
  <PresentationFormat>A4 Paper (210x297 mm)</PresentationFormat>
  <Paragraphs>75</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Rounded MT Bold</vt:lpstr>
      <vt:lpstr>Calibri</vt:lpstr>
      <vt:lpstr>Calibri Light</vt:lpstr>
      <vt:lpstr>Cambria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 Debney</cp:lastModifiedBy>
  <cp:revision>42</cp:revision>
  <cp:lastPrinted>2016-07-25T06:30:05Z</cp:lastPrinted>
  <dcterms:created xsi:type="dcterms:W3CDTF">2016-06-12T08:53:59Z</dcterms:created>
  <dcterms:modified xsi:type="dcterms:W3CDTF">2021-12-06T10:36:52Z</dcterms:modified>
</cp:coreProperties>
</file>