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81" r:id="rId3"/>
    <p:sldId id="280" r:id="rId4"/>
    <p:sldId id="268" r:id="rId5"/>
    <p:sldId id="269" r:id="rId6"/>
    <p:sldId id="270" r:id="rId7"/>
    <p:sldId id="271" r:id="rId8"/>
    <p:sldId id="272" r:id="rId9"/>
    <p:sldId id="274" r:id="rId10"/>
    <p:sldId id="273" r:id="rId11"/>
    <p:sldId id="275" r:id="rId12"/>
    <p:sldId id="276" r:id="rId13"/>
    <p:sldId id="277" r:id="rId14"/>
    <p:sldId id="278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A2B4"/>
    <a:srgbClr val="A96CB4"/>
    <a:srgbClr val="4BAFA9"/>
    <a:srgbClr val="54C0B9"/>
    <a:srgbClr val="63E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296"/>
  </p:normalViewPr>
  <p:slideViewPr>
    <p:cSldViewPr snapToGrid="0" snapToObjects="1">
      <p:cViewPr>
        <p:scale>
          <a:sx n="100" d="100"/>
          <a:sy n="100" d="100"/>
        </p:scale>
        <p:origin x="144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0DCF7-1421-7940-B25E-DB79F09E07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DF4EA0-4832-7D48-8C7A-57D1B06ED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C17ED-828B-A64E-A47A-1AEBD413A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35AB1-1AB8-A846-80C9-EF7AF8989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10A23-0355-3548-98D8-83E6064A8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07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A4A22-6CCD-2246-950C-D7911F8CA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98395A-7F7C-4C4E-9016-6C72415797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42F09-5DF9-2D43-A1E9-D5E0341AB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3BE8A-A0D1-0C43-9293-623CCC6C4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06FB1-96AC-CE43-AD35-8B76CA4BD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49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DBDA41-E902-F44B-9BD1-B7C569DC2C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B07595-9C05-FE43-AEE9-E388B415E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C86B2-184F-0646-8BBE-72A547651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A3B05-E2A8-2C42-9551-C091418FB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7F361-5955-6640-B69D-9246C8376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570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4D927-54E8-A642-9CB2-82F1D90A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98F56-D676-D848-9F8C-CFEC2FE8D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89C09-6F21-0A48-80FC-CC2719DC2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606B7-BD90-3A4E-B335-D5890DBA2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18D86-AD89-9147-9344-841F541F3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88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63466-A6FA-B54D-8E0A-6C2DC40A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3D6A09-3B6B-7D47-B1BA-5E3914839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21D03-86D6-E741-B079-A4FAE3CE6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BDB8B-3C25-7348-882E-85604F301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C0279-324B-6E48-A8AF-A0D2DD3D9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56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6B301-47BB-2F45-B173-BB66DB274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21E22-0571-7149-AC70-095FAB2FCC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21F0B8-E6FA-F84E-A516-EDA3C027D6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3A979-273A-1B40-9F60-26E011854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F0EC30-FF1F-6F41-A20E-249D983E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B209-F512-E247-B41C-51DA43ED4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91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0B4D3-A5CD-DB49-BCEA-0D2DF2ACB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832E8-6C0B-C04A-9816-07E05BFCF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8C7BCA-3EF9-C04B-A189-565C092F0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9B738C-C5F8-6446-9401-6D51BE17DB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67A38F-8224-1747-A3DE-679E2D10CA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78C487-E059-D740-955B-A783FA4FF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E91429-5E59-5B46-AE7A-547F83CEE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4FE7E8-7F59-9340-A77C-2DB08EE92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85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FBB20-EE40-494B-8D96-7A21B4877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AF60C8-2725-6A43-A02C-A8E1FEC5B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A7BE79-FDA2-264E-850F-62FA4CBDA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800041-99AF-3940-93C4-BC9A7B297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13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907A66-9A79-3A40-9CDF-E59EA49A1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AF0C94-9B7C-F64F-8201-6C23AEE5F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61817F-0A6F-6B43-A9D3-2C2E2E244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02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7CD1C-B047-6642-9119-C1554C8CE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537DD-90ED-6945-99BD-1F51BC4AF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D38959-1926-0D4C-A592-3F013A26A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E9417-67FA-D443-BE02-C6457B49E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F9DAB5-8E4A-5944-99A8-AE014E0B0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C1521-19C0-0244-8804-384DAC419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996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C1DAF-7F45-8441-8D97-96E52A6CC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838321-44E5-C943-9628-E4A6054512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1BB628-5645-7143-A585-A00B069B66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F3C204-E50A-AE49-A44B-71D4BF3DC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399276-58C6-0D4E-90FF-BCE16217C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54A888-6947-864F-A1DC-9A36C8A16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56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EB494B-10DD-0B41-9E83-3CFCC8365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8F9F4-810B-C643-A84F-718F87AE0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F9609-709E-B04B-A5AB-C5C87DF2A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62F1A-483F-D04E-A697-A1B51999B0B3}" type="datetimeFigureOut">
              <a:rPr lang="en-US" smtClean="0"/>
              <a:t>8/8/21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9485-FA33-2143-91D7-951C542C44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2929E-EB1E-F844-8AF1-CBA9DE6622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5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AFFB4B11-183F-CD49-8825-FE5C25BF36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04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rock, ground, rocky, close&#10;&#10;Description automatically generated">
            <a:extLst>
              <a:ext uri="{FF2B5EF4-FFF2-40B4-BE49-F238E27FC236}">
                <a16:creationId xmlns:a16="http://schemas.microsoft.com/office/drawing/2014/main" id="{79040EC6-9480-9B46-9BE6-5270873BEF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11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ooden bench in a park&#10;&#10;Description automatically generated with medium confidence">
            <a:extLst>
              <a:ext uri="{FF2B5EF4-FFF2-40B4-BE49-F238E27FC236}">
                <a16:creationId xmlns:a16="http://schemas.microsoft.com/office/drawing/2014/main" id="{5AFBCDE2-9B1E-CE48-9FE6-CB7A343C96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7" b="1425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43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grass, outdoor, house, forest&#10;&#10;Description automatically generated">
            <a:extLst>
              <a:ext uri="{FF2B5EF4-FFF2-40B4-BE49-F238E27FC236}">
                <a16:creationId xmlns:a16="http://schemas.microsoft.com/office/drawing/2014/main" id="{36D25B3F-9651-F344-835F-E40A6BB509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04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grass, outdoor, fruit&#10;&#10;Description automatically generated">
            <a:extLst>
              <a:ext uri="{FF2B5EF4-FFF2-40B4-BE49-F238E27FC236}">
                <a16:creationId xmlns:a16="http://schemas.microsoft.com/office/drawing/2014/main" id="{F1507168-9C9F-C84E-AEBB-A5F59F6845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54" b="2550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91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outdoor object, manhole cover, grate&#10;&#10;Description automatically generated">
            <a:extLst>
              <a:ext uri="{FF2B5EF4-FFF2-40B4-BE49-F238E27FC236}">
                <a16:creationId xmlns:a16="http://schemas.microsoft.com/office/drawing/2014/main" id="{44E27D66-2908-8B44-AF4D-75EDC7E612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48" b="1806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67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417328-F0EE-8542-AF96-0170F51D6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028" y="643466"/>
            <a:ext cx="747794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53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n 10">
            <a:extLst>
              <a:ext uri="{FF2B5EF4-FFF2-40B4-BE49-F238E27FC236}">
                <a16:creationId xmlns:a16="http://schemas.microsoft.com/office/drawing/2014/main" id="{984FC732-564B-0247-8EDD-1B0F2D482963}"/>
              </a:ext>
            </a:extLst>
          </p:cNvPr>
          <p:cNvSpPr/>
          <p:nvPr/>
        </p:nvSpPr>
        <p:spPr>
          <a:xfrm>
            <a:off x="316809" y="5449827"/>
            <a:ext cx="1454842" cy="1408173"/>
          </a:xfrm>
          <a:prstGeom prst="sun">
            <a:avLst/>
          </a:prstGeom>
          <a:solidFill>
            <a:srgbClr val="A96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DA4E2F3A-C599-5B40-9977-94EB8CF6A78F}"/>
              </a:ext>
            </a:extLst>
          </p:cNvPr>
          <p:cNvSpPr/>
          <p:nvPr/>
        </p:nvSpPr>
        <p:spPr>
          <a:xfrm>
            <a:off x="3841761" y="107944"/>
            <a:ext cx="5051414" cy="1758950"/>
          </a:xfrm>
          <a:prstGeom prst="cloud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>
            <a:solidFill>
              <a:srgbClr val="2FA2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71361F-F983-394F-9EE0-C1509DF55ED6}"/>
              </a:ext>
            </a:extLst>
          </p:cNvPr>
          <p:cNvSpPr txBox="1"/>
          <p:nvPr/>
        </p:nvSpPr>
        <p:spPr>
          <a:xfrm>
            <a:off x="5517306" y="461097"/>
            <a:ext cx="248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Rounded MT Bold" panose="020F0704030504030204" pitchFamily="34" charset="77"/>
              </a:rPr>
              <a:t>Carbon dioxide in the atmosphere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9F2796-1D16-A945-B74B-4374064E6A96}"/>
              </a:ext>
            </a:extLst>
          </p:cNvPr>
          <p:cNvCxnSpPr>
            <a:cxnSpLocks/>
          </p:cNvCxnSpPr>
          <p:nvPr/>
        </p:nvCxnSpPr>
        <p:spPr>
          <a:xfrm flipH="1">
            <a:off x="1003300" y="1026279"/>
            <a:ext cx="2698750" cy="0"/>
          </a:xfrm>
          <a:prstGeom prst="line">
            <a:avLst/>
          </a:prstGeom>
          <a:ln w="41275">
            <a:solidFill>
              <a:srgbClr val="2FA2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D0B6BEE-7F33-104D-95B3-D06B27023620}"/>
              </a:ext>
            </a:extLst>
          </p:cNvPr>
          <p:cNvCxnSpPr>
            <a:cxnSpLocks/>
          </p:cNvCxnSpPr>
          <p:nvPr/>
        </p:nvCxnSpPr>
        <p:spPr>
          <a:xfrm>
            <a:off x="990600" y="1026279"/>
            <a:ext cx="0" cy="1758950"/>
          </a:xfrm>
          <a:prstGeom prst="straightConnector1">
            <a:avLst/>
          </a:prstGeom>
          <a:ln w="41275">
            <a:solidFill>
              <a:srgbClr val="2FA2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1F631023-2CF4-7C4B-A6CB-A53D58DE0266}"/>
              </a:ext>
            </a:extLst>
          </p:cNvPr>
          <p:cNvSpPr/>
          <p:nvPr/>
        </p:nvSpPr>
        <p:spPr>
          <a:xfrm>
            <a:off x="254000" y="2938313"/>
            <a:ext cx="1473200" cy="14351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>
            <a:solidFill>
              <a:srgbClr val="2FA2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D0D27B-AF15-EA4B-9470-72BDEB0C8403}"/>
              </a:ext>
            </a:extLst>
          </p:cNvPr>
          <p:cNvSpPr txBox="1"/>
          <p:nvPr/>
        </p:nvSpPr>
        <p:spPr>
          <a:xfrm>
            <a:off x="196850" y="4526497"/>
            <a:ext cx="1612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FA2B4"/>
                </a:solidFill>
                <a:latin typeface="Arial Rounded MT Bold" panose="020F0704030504030204" pitchFamily="34" charset="77"/>
              </a:rPr>
              <a:t>Carbon in Plants + Algae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DFDA3E-F016-1644-B2F1-CC7978041C97}"/>
              </a:ext>
            </a:extLst>
          </p:cNvPr>
          <p:cNvSpPr txBox="1"/>
          <p:nvPr/>
        </p:nvSpPr>
        <p:spPr>
          <a:xfrm>
            <a:off x="1336675" y="655317"/>
            <a:ext cx="2178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2FA2B4"/>
                </a:solidFill>
                <a:latin typeface="Arial Rounded MT Bold" panose="020F0704030504030204" pitchFamily="34" charset="77"/>
              </a:rPr>
              <a:t>Photosynthesis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464672A-65CD-014C-A3B8-C71167A27ECD}"/>
              </a:ext>
            </a:extLst>
          </p:cNvPr>
          <p:cNvCxnSpPr>
            <a:cxnSpLocks/>
          </p:cNvCxnSpPr>
          <p:nvPr/>
        </p:nvCxnSpPr>
        <p:spPr>
          <a:xfrm flipV="1">
            <a:off x="1155700" y="1178679"/>
            <a:ext cx="0" cy="1606550"/>
          </a:xfrm>
          <a:prstGeom prst="line">
            <a:avLst/>
          </a:prstGeom>
          <a:ln w="41275">
            <a:solidFill>
              <a:srgbClr val="A96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9B545A0-AFB1-654B-B3DB-81011054D68D}"/>
              </a:ext>
            </a:extLst>
          </p:cNvPr>
          <p:cNvCxnSpPr>
            <a:cxnSpLocks/>
          </p:cNvCxnSpPr>
          <p:nvPr/>
        </p:nvCxnSpPr>
        <p:spPr>
          <a:xfrm>
            <a:off x="1155700" y="1178679"/>
            <a:ext cx="2546350" cy="29690"/>
          </a:xfrm>
          <a:prstGeom prst="straightConnector1">
            <a:avLst/>
          </a:prstGeom>
          <a:ln w="41275">
            <a:solidFill>
              <a:srgbClr val="A96C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D14D5C9-7FD2-3143-8906-283527AAC32D}"/>
              </a:ext>
            </a:extLst>
          </p:cNvPr>
          <p:cNvSpPr txBox="1"/>
          <p:nvPr/>
        </p:nvSpPr>
        <p:spPr>
          <a:xfrm>
            <a:off x="1336675" y="1193524"/>
            <a:ext cx="2178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A96CB4"/>
                </a:solidFill>
                <a:latin typeface="Arial Rounded MT Bold" panose="020F0704030504030204" pitchFamily="34" charset="77"/>
              </a:rPr>
              <a:t>Respiration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9BD4CF0-9110-794F-A3A3-4CB416C564C6}"/>
              </a:ext>
            </a:extLst>
          </p:cNvPr>
          <p:cNvCxnSpPr>
            <a:cxnSpLocks/>
          </p:cNvCxnSpPr>
          <p:nvPr/>
        </p:nvCxnSpPr>
        <p:spPr>
          <a:xfrm>
            <a:off x="1947862" y="3782179"/>
            <a:ext cx="1582738" cy="0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E9368BB-4143-5F41-BE97-DD09D58916D2}"/>
              </a:ext>
            </a:extLst>
          </p:cNvPr>
          <p:cNvSpPr txBox="1"/>
          <p:nvPr/>
        </p:nvSpPr>
        <p:spPr>
          <a:xfrm>
            <a:off x="2047875" y="3413976"/>
            <a:ext cx="147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 Rounded MT Bold" panose="020F0704030504030204" pitchFamily="34" charset="77"/>
              </a:rPr>
              <a:t>Feeding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D3F255F-9758-0743-AE7D-3D5558416A46}"/>
              </a:ext>
            </a:extLst>
          </p:cNvPr>
          <p:cNvSpPr/>
          <p:nvPr/>
        </p:nvSpPr>
        <p:spPr>
          <a:xfrm>
            <a:off x="3841750" y="2938313"/>
            <a:ext cx="1473200" cy="143510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>
            <a:solidFill>
              <a:srgbClr val="2FA2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071299-11FF-BC47-92CF-8B415B416A0B}"/>
              </a:ext>
            </a:extLst>
          </p:cNvPr>
          <p:cNvSpPr txBox="1"/>
          <p:nvPr/>
        </p:nvSpPr>
        <p:spPr>
          <a:xfrm>
            <a:off x="3702050" y="4526497"/>
            <a:ext cx="161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FA2B4"/>
                </a:solidFill>
                <a:latin typeface="Arial Rounded MT Bold" panose="020F0704030504030204" pitchFamily="34" charset="77"/>
              </a:rPr>
              <a:t>Carbon in Animals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34A9144-A725-8047-8A9D-25B35F18CA6C}"/>
              </a:ext>
            </a:extLst>
          </p:cNvPr>
          <p:cNvCxnSpPr>
            <a:cxnSpLocks/>
          </p:cNvCxnSpPr>
          <p:nvPr/>
        </p:nvCxnSpPr>
        <p:spPr>
          <a:xfrm>
            <a:off x="5526087" y="3782179"/>
            <a:ext cx="1582738" cy="0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F205DF8-34E9-2B4F-B687-CFFB159DA33B}"/>
              </a:ext>
            </a:extLst>
          </p:cNvPr>
          <p:cNvSpPr txBox="1"/>
          <p:nvPr/>
        </p:nvSpPr>
        <p:spPr>
          <a:xfrm>
            <a:off x="5626100" y="3413976"/>
            <a:ext cx="147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 Rounded MT Bold" panose="020F0704030504030204" pitchFamily="34" charset="77"/>
              </a:rPr>
              <a:t>Feeding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36090FB-101B-5F47-9F90-8660A2B705E2}"/>
              </a:ext>
            </a:extLst>
          </p:cNvPr>
          <p:cNvSpPr/>
          <p:nvPr/>
        </p:nvSpPr>
        <p:spPr>
          <a:xfrm>
            <a:off x="7419975" y="2938313"/>
            <a:ext cx="1473200" cy="1435100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>
            <a:solidFill>
              <a:srgbClr val="2FA2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0CB9F7-3116-E047-985F-EFAE6E073D55}"/>
              </a:ext>
            </a:extLst>
          </p:cNvPr>
          <p:cNvSpPr txBox="1"/>
          <p:nvPr/>
        </p:nvSpPr>
        <p:spPr>
          <a:xfrm>
            <a:off x="7280275" y="4526497"/>
            <a:ext cx="161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FA2B4"/>
                </a:solidFill>
                <a:latin typeface="Arial Rounded MT Bold" panose="020F0704030504030204" pitchFamily="34" charset="77"/>
              </a:rPr>
              <a:t>Carbon in Animals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1EB06AE-1661-2946-B35E-E3757439F285}"/>
              </a:ext>
            </a:extLst>
          </p:cNvPr>
          <p:cNvCxnSpPr>
            <a:cxnSpLocks/>
          </p:cNvCxnSpPr>
          <p:nvPr/>
        </p:nvCxnSpPr>
        <p:spPr>
          <a:xfrm flipV="1">
            <a:off x="4572000" y="1743829"/>
            <a:ext cx="6350" cy="1047750"/>
          </a:xfrm>
          <a:prstGeom prst="straightConnector1">
            <a:avLst/>
          </a:prstGeom>
          <a:ln w="41275">
            <a:solidFill>
              <a:srgbClr val="A96C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8579763-F779-EB4D-83E7-9B237390CD56}"/>
              </a:ext>
            </a:extLst>
          </p:cNvPr>
          <p:cNvCxnSpPr>
            <a:cxnSpLocks/>
          </p:cNvCxnSpPr>
          <p:nvPr/>
        </p:nvCxnSpPr>
        <p:spPr>
          <a:xfrm flipH="1" flipV="1">
            <a:off x="8156575" y="1501301"/>
            <a:ext cx="6350" cy="1376003"/>
          </a:xfrm>
          <a:prstGeom prst="straightConnector1">
            <a:avLst/>
          </a:prstGeom>
          <a:ln w="41275">
            <a:solidFill>
              <a:srgbClr val="A96C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266624C4-DA54-4045-98C9-5512BE8E98A1}"/>
              </a:ext>
            </a:extLst>
          </p:cNvPr>
          <p:cNvSpPr txBox="1"/>
          <p:nvPr/>
        </p:nvSpPr>
        <p:spPr>
          <a:xfrm rot="16200000">
            <a:off x="3700561" y="2171063"/>
            <a:ext cx="2178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A96CB4"/>
                </a:solidFill>
                <a:latin typeface="Arial Rounded MT Bold" panose="020F0704030504030204" pitchFamily="34" charset="77"/>
              </a:rPr>
              <a:t>Respiration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D28D62F-A93C-BD42-9C20-CCFA2B89EEA7}"/>
              </a:ext>
            </a:extLst>
          </p:cNvPr>
          <p:cNvSpPr txBox="1"/>
          <p:nvPr/>
        </p:nvSpPr>
        <p:spPr>
          <a:xfrm rot="16200000">
            <a:off x="7240687" y="2107857"/>
            <a:ext cx="2178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A96CB4"/>
                </a:solidFill>
                <a:latin typeface="Arial Rounded MT Bold" panose="020F0704030504030204" pitchFamily="34" charset="77"/>
              </a:rPr>
              <a:t>Respiration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D3CB2F3-7E99-B548-9D96-3188041ADBD7}"/>
              </a:ext>
            </a:extLst>
          </p:cNvPr>
          <p:cNvSpPr txBox="1"/>
          <p:nvPr/>
        </p:nvSpPr>
        <p:spPr>
          <a:xfrm>
            <a:off x="3211511" y="6050682"/>
            <a:ext cx="2838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Carbon in waste and dead remains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3C2ACDF-89C8-9248-8FCD-7D8B8CCAF16F}"/>
              </a:ext>
            </a:extLst>
          </p:cNvPr>
          <p:cNvCxnSpPr>
            <a:cxnSpLocks/>
          </p:cNvCxnSpPr>
          <p:nvPr/>
        </p:nvCxnSpPr>
        <p:spPr>
          <a:xfrm>
            <a:off x="1727200" y="5172828"/>
            <a:ext cx="1612900" cy="859996"/>
          </a:xfrm>
          <a:prstGeom prst="straightConnector1">
            <a:avLst/>
          </a:prstGeom>
          <a:ln w="603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A38CE32-A43B-9A4A-96EB-3DA6302D52FF}"/>
              </a:ext>
            </a:extLst>
          </p:cNvPr>
          <p:cNvCxnSpPr>
            <a:cxnSpLocks/>
          </p:cNvCxnSpPr>
          <p:nvPr/>
        </p:nvCxnSpPr>
        <p:spPr>
          <a:xfrm>
            <a:off x="4605237" y="5190686"/>
            <a:ext cx="0" cy="859996"/>
          </a:xfrm>
          <a:prstGeom prst="straightConnector1">
            <a:avLst/>
          </a:prstGeom>
          <a:ln w="603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FA4D0C4-9DA1-B14E-AA90-11164A38191B}"/>
              </a:ext>
            </a:extLst>
          </p:cNvPr>
          <p:cNvCxnSpPr>
            <a:cxnSpLocks/>
          </p:cNvCxnSpPr>
          <p:nvPr/>
        </p:nvCxnSpPr>
        <p:spPr>
          <a:xfrm flipH="1">
            <a:off x="5903813" y="5172828"/>
            <a:ext cx="1716187" cy="1024772"/>
          </a:xfrm>
          <a:prstGeom prst="straightConnector1">
            <a:avLst/>
          </a:prstGeom>
          <a:ln w="603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033CC0F-E20F-FA4D-B80D-C5546DABE9A1}"/>
              </a:ext>
            </a:extLst>
          </p:cNvPr>
          <p:cNvCxnSpPr>
            <a:cxnSpLocks/>
          </p:cNvCxnSpPr>
          <p:nvPr/>
        </p:nvCxnSpPr>
        <p:spPr>
          <a:xfrm>
            <a:off x="6362700" y="6246847"/>
            <a:ext cx="2933700" cy="0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>
            <a:extLst>
              <a:ext uri="{FF2B5EF4-FFF2-40B4-BE49-F238E27FC236}">
                <a16:creationId xmlns:a16="http://schemas.microsoft.com/office/drawing/2014/main" id="{5A72C2EB-6FFA-8341-8C22-7B80CDE320DD}"/>
              </a:ext>
            </a:extLst>
          </p:cNvPr>
          <p:cNvSpPr/>
          <p:nvPr/>
        </p:nvSpPr>
        <p:spPr>
          <a:xfrm>
            <a:off x="9585326" y="5261913"/>
            <a:ext cx="1473200" cy="143510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>
            <a:solidFill>
              <a:srgbClr val="2FA2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EF9A863-CA9E-3441-BDAB-DD2170D40417}"/>
              </a:ext>
            </a:extLst>
          </p:cNvPr>
          <p:cNvSpPr txBox="1"/>
          <p:nvPr/>
        </p:nvSpPr>
        <p:spPr>
          <a:xfrm>
            <a:off x="9275764" y="4608179"/>
            <a:ext cx="2092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FA2B4"/>
                </a:solidFill>
                <a:latin typeface="Arial Rounded MT Bold" panose="020F0704030504030204" pitchFamily="34" charset="77"/>
              </a:rPr>
              <a:t>Decomposing microorganisms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12EC2BD8-A2F5-C74D-8A81-580805995F9F}"/>
              </a:ext>
            </a:extLst>
          </p:cNvPr>
          <p:cNvCxnSpPr>
            <a:cxnSpLocks/>
          </p:cNvCxnSpPr>
          <p:nvPr/>
        </p:nvCxnSpPr>
        <p:spPr>
          <a:xfrm flipH="1">
            <a:off x="9064625" y="987419"/>
            <a:ext cx="1247775" cy="1"/>
          </a:xfrm>
          <a:prstGeom prst="straightConnector1">
            <a:avLst/>
          </a:prstGeom>
          <a:ln w="41275">
            <a:solidFill>
              <a:srgbClr val="A96C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21B1B7C-0D65-434C-A7DF-1E8C91FB75F3}"/>
              </a:ext>
            </a:extLst>
          </p:cNvPr>
          <p:cNvCxnSpPr>
            <a:cxnSpLocks/>
          </p:cNvCxnSpPr>
          <p:nvPr/>
        </p:nvCxnSpPr>
        <p:spPr>
          <a:xfrm flipV="1">
            <a:off x="10321926" y="963094"/>
            <a:ext cx="0" cy="3645085"/>
          </a:xfrm>
          <a:prstGeom prst="line">
            <a:avLst/>
          </a:prstGeom>
          <a:ln w="41275">
            <a:solidFill>
              <a:srgbClr val="A96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C0FCDE70-9BEA-9C49-AC5C-D2D9C1C3920C}"/>
              </a:ext>
            </a:extLst>
          </p:cNvPr>
          <p:cNvSpPr txBox="1"/>
          <p:nvPr/>
        </p:nvSpPr>
        <p:spPr>
          <a:xfrm rot="16200000">
            <a:off x="9396317" y="2539265"/>
            <a:ext cx="2178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A96CB4"/>
                </a:solidFill>
                <a:latin typeface="Arial Rounded MT Bold" panose="020F0704030504030204" pitchFamily="34" charset="77"/>
              </a:rPr>
              <a:t>Respiration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DEC502B-FEF4-894D-AEE2-76C7768F54B7}"/>
              </a:ext>
            </a:extLst>
          </p:cNvPr>
          <p:cNvCxnSpPr>
            <a:cxnSpLocks/>
          </p:cNvCxnSpPr>
          <p:nvPr/>
        </p:nvCxnSpPr>
        <p:spPr>
          <a:xfrm flipH="1">
            <a:off x="1809750" y="6246847"/>
            <a:ext cx="1325562" cy="0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6D3C689B-9563-674C-A7A0-CAE8492AE0F6}"/>
              </a:ext>
            </a:extLst>
          </p:cNvPr>
          <p:cNvSpPr txBox="1"/>
          <p:nvPr/>
        </p:nvSpPr>
        <p:spPr>
          <a:xfrm>
            <a:off x="427041" y="5874434"/>
            <a:ext cx="1214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 Rounded MT Bold" panose="020F0704030504030204" pitchFamily="34" charset="77"/>
              </a:rPr>
              <a:t>Fossil fuels</a:t>
            </a:r>
          </a:p>
        </p:txBody>
      </p:sp>
    </p:spTree>
    <p:extLst>
      <p:ext uri="{BB962C8B-B14F-4D97-AF65-F5344CB8AC3E}">
        <p14:creationId xmlns:p14="http://schemas.microsoft.com/office/powerpoint/2010/main" val="2018221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grass, outdoor, field, green&#10;&#10;Description automatically generated">
            <a:extLst>
              <a:ext uri="{FF2B5EF4-FFF2-40B4-BE49-F238E27FC236}">
                <a16:creationId xmlns:a16="http://schemas.microsoft.com/office/drawing/2014/main" id="{C1BDD9CF-EFF3-9B44-BC3D-90A00AE56A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77" b="375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42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outdoor, fungus, bolete&#10;&#10;Description automatically generated">
            <a:extLst>
              <a:ext uri="{FF2B5EF4-FFF2-40B4-BE49-F238E27FC236}">
                <a16:creationId xmlns:a16="http://schemas.microsoft.com/office/drawing/2014/main" id="{CD3BDFE2-E2A0-1F45-B072-B8F3BB1F8E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06" r="-2" b="17667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Picture 8" descr="A close-up of some leaves&#10;&#10;Description automatically generated with low confidence">
            <a:extLst>
              <a:ext uri="{FF2B5EF4-FFF2-40B4-BE49-F238E27FC236}">
                <a16:creationId xmlns:a16="http://schemas.microsoft.com/office/drawing/2014/main" id="{8BBDC175-4920-4545-8F0A-E8BEA1B5BC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33" r="-3" b="8080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Picture 2" descr="A picture containing handwear&#10;&#10;Description automatically generated">
            <a:extLst>
              <a:ext uri="{FF2B5EF4-FFF2-40B4-BE49-F238E27FC236}">
                <a16:creationId xmlns:a16="http://schemas.microsoft.com/office/drawing/2014/main" id="{EBF966FB-17D6-C54B-A778-23078EDC6F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19" r="2" b="13091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Picture 6" descr="A picture containing building, paving&#10;&#10;Description automatically generated">
            <a:extLst>
              <a:ext uri="{FF2B5EF4-FFF2-40B4-BE49-F238E27FC236}">
                <a16:creationId xmlns:a16="http://schemas.microsoft.com/office/drawing/2014/main" id="{660949CD-5BCE-5F44-92A8-90854B30C2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987" r="8552" b="-1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78312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plant&#10;&#10;Description automatically generated">
            <a:extLst>
              <a:ext uri="{FF2B5EF4-FFF2-40B4-BE49-F238E27FC236}">
                <a16:creationId xmlns:a16="http://schemas.microsoft.com/office/drawing/2014/main" id="{1F1AF000-BA81-1F4F-A54F-F8B6DBCC0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5" b="252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84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grass, sky, outdoor, mountain&#10;&#10;Description automatically generated">
            <a:extLst>
              <a:ext uri="{FF2B5EF4-FFF2-40B4-BE49-F238E27FC236}">
                <a16:creationId xmlns:a16="http://schemas.microsoft.com/office/drawing/2014/main" id="{9B28049E-B76F-AC4B-8B0F-98C34134E5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16" b="1233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64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walking in the rain&#10;&#10;Description automatically generated with low confidence">
            <a:extLst>
              <a:ext uri="{FF2B5EF4-FFF2-40B4-BE49-F238E27FC236}">
                <a16:creationId xmlns:a16="http://schemas.microsoft.com/office/drawing/2014/main" id="{3E2FC921-6665-3D4B-90D1-B15878016A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39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smoke, outdoor, steam, coming&#10;&#10;Description automatically generated">
            <a:extLst>
              <a:ext uri="{FF2B5EF4-FFF2-40B4-BE49-F238E27FC236}">
                <a16:creationId xmlns:a16="http://schemas.microsoft.com/office/drawing/2014/main" id="{4380397F-6471-5A47-AF65-3B09EC7127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68" b="103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81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and holding a pile of vegetables&#10;&#10;Description automatically generated with low confidence">
            <a:extLst>
              <a:ext uri="{FF2B5EF4-FFF2-40B4-BE49-F238E27FC236}">
                <a16:creationId xmlns:a16="http://schemas.microsoft.com/office/drawing/2014/main" id="{3F438E75-0D97-994C-8956-532EA505FA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423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10111</TotalTime>
  <Words>33</Words>
  <Application>Microsoft Macintosh PowerPoint</Application>
  <PresentationFormat>Widescreen</PresentationFormat>
  <Paragraphs>14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Shannon Weldon (BIO - Postgraduate Researcher)</dc:creator>
  <cp:lastModifiedBy>Shannon Weldon (BIO - Postgraduate Researcher)</cp:lastModifiedBy>
  <cp:revision>64</cp:revision>
  <dcterms:created xsi:type="dcterms:W3CDTF">2021-08-08T13:16:24Z</dcterms:created>
  <dcterms:modified xsi:type="dcterms:W3CDTF">2021-08-15T13:47:52Z</dcterms:modified>
</cp:coreProperties>
</file>