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7" r:id="rId2"/>
    <p:sldId id="258" r:id="rId3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A2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24" autoAdjust="0"/>
    <p:restoredTop sz="95840"/>
  </p:normalViewPr>
  <p:slideViewPr>
    <p:cSldViewPr snapToGrid="0" snapToObjects="1">
      <p:cViewPr varScale="1">
        <p:scale>
          <a:sx n="74" d="100"/>
          <a:sy n="74" d="100"/>
        </p:scale>
        <p:origin x="33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706AE-DE1A-1541-84A6-749C272C0DDB}" type="datetimeFigureOut">
              <a:rPr lang="en-US" smtClean="0"/>
              <a:t>12/17/21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B1595-6957-3C44-8D0B-2BDFC33EF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16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29907-7E8F-4848-9F13-545BE661B0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1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29907-7E8F-4848-9F13-545BE661B04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0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9B15D316-DA6D-284E-A458-A44DD1407708}" type="datetimeFigureOut">
              <a:rPr lang="en-US" smtClean="0"/>
              <a:t>12/17/21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72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9B15D316-DA6D-284E-A458-A44DD1407708}" type="datetimeFigureOut">
              <a:rPr lang="en-US" smtClean="0"/>
              <a:t>12/17/21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93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9B15D316-DA6D-284E-A458-A44DD1407708}" type="datetimeFigureOut">
              <a:rPr lang="en-US" smtClean="0"/>
              <a:t>12/17/21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97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9B15D316-DA6D-284E-A458-A44DD1407708}" type="datetimeFigureOut">
              <a:rPr lang="en-US" smtClean="0"/>
              <a:t>12/17/21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43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9B15D316-DA6D-284E-A458-A44DD1407708}" type="datetimeFigureOut">
              <a:rPr lang="en-US" smtClean="0"/>
              <a:t>12/17/21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472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9B15D316-DA6D-284E-A458-A44DD1407708}" type="datetimeFigureOut">
              <a:rPr lang="en-US" smtClean="0"/>
              <a:t>12/17/21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35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9B15D316-DA6D-284E-A458-A44DD1407708}" type="datetimeFigureOut">
              <a:rPr lang="en-US" smtClean="0"/>
              <a:t>12/17/21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894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9B15D316-DA6D-284E-A458-A44DD1407708}" type="datetimeFigureOut">
              <a:rPr lang="en-US" smtClean="0"/>
              <a:t>12/17/21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452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9B15D316-DA6D-284E-A458-A44DD1407708}" type="datetimeFigureOut">
              <a:rPr lang="en-US" smtClean="0"/>
              <a:t>12/17/21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89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9B15D316-DA6D-284E-A458-A44DD1407708}" type="datetimeFigureOut">
              <a:rPr lang="en-US" smtClean="0"/>
              <a:t>12/17/21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230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9B15D316-DA6D-284E-A458-A44DD1407708}" type="datetimeFigureOut">
              <a:rPr lang="en-US" smtClean="0"/>
              <a:t>12/17/21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56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1B4587A-ACCE-4965-9820-F707B2A372AF}"/>
              </a:ext>
            </a:extLst>
          </p:cNvPr>
          <p:cNvSpPr/>
          <p:nvPr userDrawn="1"/>
        </p:nvSpPr>
        <p:spPr>
          <a:xfrm>
            <a:off x="1339906" y="9555021"/>
            <a:ext cx="4178191" cy="249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541404" algn="ctr"/>
                <a:tab pos="5082810" algn="r"/>
                <a:tab pos="2305502" algn="l"/>
                <a:tab pos="2541404" algn="ctr"/>
                <a:tab pos="5082810" algn="r"/>
              </a:tabLst>
            </a:pPr>
            <a:r>
              <a:rPr lang="en-US" sz="1020" dirty="0">
                <a:solidFill>
                  <a:srgbClr val="2FA2B4"/>
                </a:solidFill>
                <a:latin typeface="Arial Rounded MT Bold" charset="0"/>
                <a:ea typeface="ＭＳ 明朝" charset="-128"/>
                <a:cs typeface="Times New Roman" charset="0"/>
              </a:rPr>
              <a:t>Developing Experts Ltd. © 2022</a:t>
            </a:r>
            <a:endParaRPr lang="en-US" sz="1020" dirty="0">
              <a:solidFill>
                <a:srgbClr val="2FA2B4"/>
              </a:solidFill>
              <a:latin typeface="Cambria" charset="0"/>
              <a:ea typeface="ＭＳ 明朝" charset="-128"/>
              <a:cs typeface="Times New Roman" charset="0"/>
            </a:endParaRP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092ACBF5-C798-4B33-B533-598CB1650FCD}"/>
              </a:ext>
            </a:extLst>
          </p:cNvPr>
          <p:cNvSpPr/>
          <p:nvPr userDrawn="1"/>
        </p:nvSpPr>
        <p:spPr>
          <a:xfrm>
            <a:off x="199281" y="290925"/>
            <a:ext cx="6459648" cy="167972"/>
          </a:xfrm>
          <a:prstGeom prst="roundRect">
            <a:avLst/>
          </a:prstGeom>
          <a:solidFill>
            <a:srgbClr val="2FA2B4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12" dirty="0">
                <a:latin typeface="Arial Rounded MT Bold" charset="0"/>
                <a:ea typeface="Arial Rounded MT Bold" charset="0"/>
                <a:cs typeface="Arial Rounded MT Bold" charset="0"/>
              </a:rPr>
              <a:t>S04.05.10 Handout </a:t>
            </a:r>
          </a:p>
        </p:txBody>
      </p:sp>
      <p:sp>
        <p:nvSpPr>
          <p:cNvPr id="9" name="Rounded Rectangular Callout 10">
            <a:extLst>
              <a:ext uri="{FF2B5EF4-FFF2-40B4-BE49-F238E27FC236}">
                <a16:creationId xmlns:a16="http://schemas.microsoft.com/office/drawing/2014/main" id="{10B1CF47-24E6-40AC-860B-47AD36EE9199}"/>
              </a:ext>
            </a:extLst>
          </p:cNvPr>
          <p:cNvSpPr/>
          <p:nvPr userDrawn="1"/>
        </p:nvSpPr>
        <p:spPr>
          <a:xfrm rot="10800000" flipV="1">
            <a:off x="1087395" y="578945"/>
            <a:ext cx="5571324" cy="584778"/>
          </a:xfrm>
          <a:prstGeom prst="wedgeRoundRectCallout">
            <a:avLst>
              <a:gd name="adj1" fmla="val 52992"/>
              <a:gd name="adj2" fmla="val -16387"/>
              <a:gd name="adj3" fmla="val 16667"/>
            </a:avLst>
          </a:prstGeom>
          <a:noFill/>
          <a:ln w="19050"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noProof="0" dirty="0">
                <a:solidFill>
                  <a:srgbClr val="2FA2B4"/>
                </a:solidFill>
                <a:latin typeface="Arial Rounded MT Bold" panose="020F0704030504030204" pitchFamily="34" charset="0"/>
              </a:rPr>
              <a:t>Describe ecosystems and how they are affected by changes in the environment</a:t>
            </a:r>
            <a:endParaRPr lang="en-GB" sz="1600" b="0" noProof="0" dirty="0">
              <a:solidFill>
                <a:srgbClr val="2FA2B4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29BFAFF-C12D-4245-B962-DDA8D08A8FD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81" y="578944"/>
            <a:ext cx="584779" cy="58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508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372F5E5-ED89-4A13-A965-7F5FF3E23920}"/>
              </a:ext>
            </a:extLst>
          </p:cNvPr>
          <p:cNvSpPr/>
          <p:nvPr/>
        </p:nvSpPr>
        <p:spPr>
          <a:xfrm>
            <a:off x="199868" y="1275188"/>
            <a:ext cx="6458264" cy="370430"/>
          </a:xfrm>
          <a:prstGeom prst="roundRect">
            <a:avLst/>
          </a:prstGeom>
          <a:noFill/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2FA2B4"/>
                </a:solidFill>
                <a:latin typeface="Arial Rounded MT Bold" panose="020F0704030504030204" pitchFamily="34" charset="0"/>
              </a:rPr>
              <a:t>Study the food web below.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699711B-D136-4C02-A896-C2703D24C5E8}"/>
              </a:ext>
            </a:extLst>
          </p:cNvPr>
          <p:cNvCxnSpPr>
            <a:cxnSpLocks/>
            <a:stCxn id="8" idx="0"/>
            <a:endCxn id="211" idx="2"/>
          </p:cNvCxnSpPr>
          <p:nvPr/>
        </p:nvCxnSpPr>
        <p:spPr>
          <a:xfrm flipV="1">
            <a:off x="959875" y="6680196"/>
            <a:ext cx="1691815" cy="1619229"/>
          </a:xfrm>
          <a:prstGeom prst="straightConnector1">
            <a:avLst/>
          </a:prstGeom>
          <a:ln w="38100">
            <a:solidFill>
              <a:srgbClr val="2FA2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C5121EF-5A31-43A2-B69A-B7C37DDC56D9}"/>
              </a:ext>
            </a:extLst>
          </p:cNvPr>
          <p:cNvCxnSpPr>
            <a:cxnSpLocks/>
            <a:stCxn id="8" idx="0"/>
            <a:endCxn id="215" idx="2"/>
          </p:cNvCxnSpPr>
          <p:nvPr/>
        </p:nvCxnSpPr>
        <p:spPr>
          <a:xfrm flipV="1">
            <a:off x="959875" y="6674480"/>
            <a:ext cx="1" cy="1624945"/>
          </a:xfrm>
          <a:prstGeom prst="straightConnector1">
            <a:avLst/>
          </a:prstGeom>
          <a:ln w="38100">
            <a:solidFill>
              <a:srgbClr val="2FA2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4FD7EC8-F636-40AD-992F-32264CCD3F94}"/>
              </a:ext>
            </a:extLst>
          </p:cNvPr>
          <p:cNvCxnSpPr>
            <a:cxnSpLocks/>
            <a:stCxn id="10" idx="0"/>
            <a:endCxn id="235" idx="2"/>
          </p:cNvCxnSpPr>
          <p:nvPr/>
        </p:nvCxnSpPr>
        <p:spPr>
          <a:xfrm flipH="1" flipV="1">
            <a:off x="953252" y="3734402"/>
            <a:ext cx="1698438" cy="1648273"/>
          </a:xfrm>
          <a:prstGeom prst="straightConnector1">
            <a:avLst/>
          </a:prstGeom>
          <a:ln w="38100">
            <a:solidFill>
              <a:srgbClr val="2FA2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FC5447C-0026-4BB8-B829-4BDC31185ACD}"/>
              </a:ext>
            </a:extLst>
          </p:cNvPr>
          <p:cNvCxnSpPr>
            <a:cxnSpLocks/>
            <a:stCxn id="6" idx="0"/>
            <a:endCxn id="235" idx="2"/>
          </p:cNvCxnSpPr>
          <p:nvPr/>
        </p:nvCxnSpPr>
        <p:spPr>
          <a:xfrm flipH="1" flipV="1">
            <a:off x="953252" y="3734402"/>
            <a:ext cx="28962" cy="1648274"/>
          </a:xfrm>
          <a:prstGeom prst="straightConnector1">
            <a:avLst/>
          </a:prstGeom>
          <a:ln w="38100">
            <a:solidFill>
              <a:srgbClr val="2FA2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7A8BCB1-E6BD-4CD3-BC56-C3F26ABB844A}"/>
              </a:ext>
            </a:extLst>
          </p:cNvPr>
          <p:cNvCxnSpPr>
            <a:cxnSpLocks/>
            <a:stCxn id="8" idx="0"/>
            <a:endCxn id="217" idx="2"/>
          </p:cNvCxnSpPr>
          <p:nvPr/>
        </p:nvCxnSpPr>
        <p:spPr>
          <a:xfrm flipV="1">
            <a:off x="959875" y="6943616"/>
            <a:ext cx="3548303" cy="1355809"/>
          </a:xfrm>
          <a:prstGeom prst="straightConnector1">
            <a:avLst/>
          </a:prstGeom>
          <a:ln w="38100">
            <a:solidFill>
              <a:srgbClr val="2FA2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6DB8ABDB-62F2-4E1C-A48D-C9D110A9B290}"/>
              </a:ext>
            </a:extLst>
          </p:cNvPr>
          <p:cNvCxnSpPr>
            <a:cxnSpLocks/>
            <a:stCxn id="56" idx="0"/>
            <a:endCxn id="217" idx="2"/>
          </p:cNvCxnSpPr>
          <p:nvPr/>
        </p:nvCxnSpPr>
        <p:spPr>
          <a:xfrm flipV="1">
            <a:off x="3440230" y="6943616"/>
            <a:ext cx="1067948" cy="1373951"/>
          </a:xfrm>
          <a:prstGeom prst="straightConnector1">
            <a:avLst/>
          </a:prstGeom>
          <a:ln w="38100">
            <a:solidFill>
              <a:srgbClr val="2FA2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C653957E-64D2-4FCB-8025-272780569E81}"/>
              </a:ext>
            </a:extLst>
          </p:cNvPr>
          <p:cNvCxnSpPr>
            <a:cxnSpLocks/>
            <a:stCxn id="34" idx="0"/>
          </p:cNvCxnSpPr>
          <p:nvPr/>
        </p:nvCxnSpPr>
        <p:spPr>
          <a:xfrm flipH="1" flipV="1">
            <a:off x="1034177" y="3716427"/>
            <a:ext cx="3474001" cy="1901872"/>
          </a:xfrm>
          <a:prstGeom prst="straightConnector1">
            <a:avLst/>
          </a:prstGeom>
          <a:ln w="38100">
            <a:solidFill>
              <a:srgbClr val="2FA2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184355B5-42D2-4CD9-85EC-28B9148EF205}"/>
              </a:ext>
            </a:extLst>
          </p:cNvPr>
          <p:cNvCxnSpPr>
            <a:cxnSpLocks/>
            <a:stCxn id="34" idx="0"/>
            <a:endCxn id="230" idx="2"/>
          </p:cNvCxnSpPr>
          <p:nvPr/>
        </p:nvCxnSpPr>
        <p:spPr>
          <a:xfrm flipV="1">
            <a:off x="4508178" y="3464927"/>
            <a:ext cx="773014" cy="2153372"/>
          </a:xfrm>
          <a:prstGeom prst="straightConnector1">
            <a:avLst/>
          </a:prstGeom>
          <a:ln w="38100">
            <a:solidFill>
              <a:srgbClr val="2FA2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CA9C2E-8ACA-4626-955B-4EF614E2E817}"/>
              </a:ext>
            </a:extLst>
          </p:cNvPr>
          <p:cNvCxnSpPr>
            <a:cxnSpLocks/>
            <a:stCxn id="34" idx="0"/>
            <a:endCxn id="225" idx="2"/>
          </p:cNvCxnSpPr>
          <p:nvPr/>
        </p:nvCxnSpPr>
        <p:spPr>
          <a:xfrm flipH="1" flipV="1">
            <a:off x="3853344" y="5081079"/>
            <a:ext cx="654834" cy="537220"/>
          </a:xfrm>
          <a:prstGeom prst="straightConnector1">
            <a:avLst/>
          </a:prstGeom>
          <a:ln w="38100">
            <a:solidFill>
              <a:srgbClr val="2FA2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2658D273-D1A3-4122-8488-1E5C76339F3F}"/>
              </a:ext>
            </a:extLst>
          </p:cNvPr>
          <p:cNvCxnSpPr>
            <a:cxnSpLocks/>
            <a:stCxn id="40" idx="0"/>
            <a:endCxn id="230" idx="2"/>
          </p:cNvCxnSpPr>
          <p:nvPr/>
        </p:nvCxnSpPr>
        <p:spPr>
          <a:xfrm flipH="1" flipV="1">
            <a:off x="5281192" y="3464927"/>
            <a:ext cx="591222" cy="3257181"/>
          </a:xfrm>
          <a:prstGeom prst="straightConnector1">
            <a:avLst/>
          </a:prstGeom>
          <a:ln w="38100">
            <a:solidFill>
              <a:srgbClr val="2FA2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2DB21AA7-1C29-46BD-BC85-C6545AA44B6C}"/>
              </a:ext>
            </a:extLst>
          </p:cNvPr>
          <p:cNvCxnSpPr>
            <a:cxnSpLocks/>
            <a:stCxn id="8" idx="0"/>
            <a:endCxn id="221" idx="2"/>
          </p:cNvCxnSpPr>
          <p:nvPr/>
        </p:nvCxnSpPr>
        <p:spPr>
          <a:xfrm flipV="1">
            <a:off x="959875" y="8019862"/>
            <a:ext cx="4928200" cy="279563"/>
          </a:xfrm>
          <a:prstGeom prst="straightConnector1">
            <a:avLst/>
          </a:prstGeom>
          <a:ln w="38100">
            <a:solidFill>
              <a:srgbClr val="2FA2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74D42861-7BA0-4D6B-802C-589569C9147D}"/>
              </a:ext>
            </a:extLst>
          </p:cNvPr>
          <p:cNvCxnSpPr>
            <a:cxnSpLocks/>
            <a:stCxn id="36" idx="0"/>
            <a:endCxn id="230" idx="2"/>
          </p:cNvCxnSpPr>
          <p:nvPr/>
        </p:nvCxnSpPr>
        <p:spPr>
          <a:xfrm flipV="1">
            <a:off x="3884667" y="3464927"/>
            <a:ext cx="1396525" cy="272831"/>
          </a:xfrm>
          <a:prstGeom prst="straightConnector1">
            <a:avLst/>
          </a:prstGeom>
          <a:ln w="38100">
            <a:solidFill>
              <a:srgbClr val="2FA2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>
            <a:extLst>
              <a:ext uri="{FF2B5EF4-FFF2-40B4-BE49-F238E27FC236}">
                <a16:creationId xmlns:a16="http://schemas.microsoft.com/office/drawing/2014/main" id="{9404FA01-C672-4103-B1CC-3ECA17260CF5}"/>
              </a:ext>
            </a:extLst>
          </p:cNvPr>
          <p:cNvCxnSpPr>
            <a:cxnSpLocks/>
            <a:stCxn id="10" idx="0"/>
            <a:endCxn id="227" idx="2"/>
          </p:cNvCxnSpPr>
          <p:nvPr/>
        </p:nvCxnSpPr>
        <p:spPr>
          <a:xfrm flipV="1">
            <a:off x="2651690" y="3118765"/>
            <a:ext cx="483177" cy="2263910"/>
          </a:xfrm>
          <a:prstGeom prst="straightConnector1">
            <a:avLst/>
          </a:prstGeom>
          <a:ln w="38100">
            <a:solidFill>
              <a:srgbClr val="2FA2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AEF824F4-34FD-41CD-A0AA-40295122414D}"/>
              </a:ext>
            </a:extLst>
          </p:cNvPr>
          <p:cNvCxnSpPr>
            <a:cxnSpLocks/>
            <a:stCxn id="6" idx="0"/>
            <a:endCxn id="227" idx="2"/>
          </p:cNvCxnSpPr>
          <p:nvPr/>
        </p:nvCxnSpPr>
        <p:spPr>
          <a:xfrm flipV="1">
            <a:off x="982214" y="3118765"/>
            <a:ext cx="2152653" cy="2263911"/>
          </a:xfrm>
          <a:prstGeom prst="straightConnector1">
            <a:avLst/>
          </a:prstGeom>
          <a:ln w="38100">
            <a:solidFill>
              <a:srgbClr val="2FA2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>
            <a:extLst>
              <a:ext uri="{FF2B5EF4-FFF2-40B4-BE49-F238E27FC236}">
                <a16:creationId xmlns:a16="http://schemas.microsoft.com/office/drawing/2014/main" id="{DD3CBD51-615C-4B1F-9505-DA97934E53B3}"/>
              </a:ext>
            </a:extLst>
          </p:cNvPr>
          <p:cNvCxnSpPr>
            <a:cxnSpLocks/>
            <a:stCxn id="12" idx="3"/>
            <a:endCxn id="191" idx="1"/>
          </p:cNvCxnSpPr>
          <p:nvPr/>
        </p:nvCxnSpPr>
        <p:spPr>
          <a:xfrm flipV="1">
            <a:off x="1706637" y="2323789"/>
            <a:ext cx="684508" cy="637590"/>
          </a:xfrm>
          <a:prstGeom prst="straightConnector1">
            <a:avLst/>
          </a:prstGeom>
          <a:ln w="38100">
            <a:solidFill>
              <a:srgbClr val="2FA2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637688F0-5BDB-4D04-98C8-327B2A695255}"/>
              </a:ext>
            </a:extLst>
          </p:cNvPr>
          <p:cNvGrpSpPr/>
          <p:nvPr/>
        </p:nvGrpSpPr>
        <p:grpSpPr>
          <a:xfrm>
            <a:off x="1904929" y="5382675"/>
            <a:ext cx="1493522" cy="1297521"/>
            <a:chOff x="1904929" y="5382675"/>
            <a:chExt cx="1493522" cy="1297521"/>
          </a:xfrm>
        </p:grpSpPr>
        <p:pic>
          <p:nvPicPr>
            <p:cNvPr id="10" name="Picture 9" descr="A panda bear sitting and looking at the camera&#10;&#10;Description automatically generated">
              <a:extLst>
                <a:ext uri="{FF2B5EF4-FFF2-40B4-BE49-F238E27FC236}">
                  <a16:creationId xmlns:a16="http://schemas.microsoft.com/office/drawing/2014/main" id="{28E3F202-633E-4E76-B2D0-EBBCF7ED0C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04929" y="5382675"/>
              <a:ext cx="1493522" cy="1030686"/>
            </a:xfrm>
            <a:prstGeom prst="rect">
              <a:avLst/>
            </a:prstGeom>
          </p:spPr>
        </p:pic>
        <p:sp>
          <p:nvSpPr>
            <p:cNvPr id="211" name="Rectangle 3">
              <a:extLst>
                <a:ext uri="{FF2B5EF4-FFF2-40B4-BE49-F238E27FC236}">
                  <a16:creationId xmlns:a16="http://schemas.microsoft.com/office/drawing/2014/main" id="{84AF6271-8F17-4770-9AC9-EAECD74279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4929" y="6367561"/>
              <a:ext cx="1493522" cy="312635"/>
            </a:xfrm>
            <a:prstGeom prst="roundRect">
              <a:avLst>
                <a:gd name="adj" fmla="val 7543"/>
              </a:avLst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84720" tIns="42360" rIns="84720" bIns="4236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84713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rgbClr val="2FA2B4"/>
                  </a:solidFill>
                  <a:latin typeface="Arial Rounded MT Bold" charset="0"/>
                  <a:ea typeface="Arial Rounded MT Bold" charset="0"/>
                  <a:cs typeface="Arial Rounded MT Bold" charset="0"/>
                </a:rPr>
                <a:t>Giant panda</a:t>
              </a:r>
            </a:p>
          </p:txBody>
        </p:sp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0A23BFFC-EC08-4D02-A38C-548B736E33B8}"/>
              </a:ext>
            </a:extLst>
          </p:cNvPr>
          <p:cNvGrpSpPr/>
          <p:nvPr/>
        </p:nvGrpSpPr>
        <p:grpSpPr>
          <a:xfrm>
            <a:off x="204130" y="5382676"/>
            <a:ext cx="1556167" cy="1291804"/>
            <a:chOff x="204130" y="5382676"/>
            <a:chExt cx="1556167" cy="1291804"/>
          </a:xfrm>
        </p:grpSpPr>
        <p:pic>
          <p:nvPicPr>
            <p:cNvPr id="6" name="Picture 5" descr="A panda bear walking in the grass&#10;&#10;Description automatically generated">
              <a:extLst>
                <a:ext uri="{FF2B5EF4-FFF2-40B4-BE49-F238E27FC236}">
                  <a16:creationId xmlns:a16="http://schemas.microsoft.com/office/drawing/2014/main" id="{F46B3E98-6559-49F1-9852-05E493A51C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4130" y="5382676"/>
              <a:ext cx="1556167" cy="1030685"/>
            </a:xfrm>
            <a:prstGeom prst="rect">
              <a:avLst/>
            </a:prstGeom>
          </p:spPr>
        </p:pic>
        <p:sp>
          <p:nvSpPr>
            <p:cNvPr id="215" name="Rectangle 3">
              <a:extLst>
                <a:ext uri="{FF2B5EF4-FFF2-40B4-BE49-F238E27FC236}">
                  <a16:creationId xmlns:a16="http://schemas.microsoft.com/office/drawing/2014/main" id="{3FA8504F-17B2-4CD3-9FDA-5107277B44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115" y="6361845"/>
              <a:ext cx="1493522" cy="312635"/>
            </a:xfrm>
            <a:prstGeom prst="roundRect">
              <a:avLst>
                <a:gd name="adj" fmla="val 7543"/>
              </a:avLst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84720" tIns="42360" rIns="84720" bIns="4236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84713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rgbClr val="2FA2B4"/>
                  </a:solidFill>
                  <a:latin typeface="Arial Rounded MT Bold" charset="0"/>
                  <a:ea typeface="Arial Rounded MT Bold" charset="0"/>
                  <a:cs typeface="Arial Rounded MT Bold" charset="0"/>
                </a:rPr>
                <a:t>Red panda</a:t>
              </a:r>
            </a:p>
          </p:txBody>
        </p:sp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48D9C820-ECA0-42E9-BE86-3EC9C63DF025}"/>
              </a:ext>
            </a:extLst>
          </p:cNvPr>
          <p:cNvGrpSpPr/>
          <p:nvPr/>
        </p:nvGrpSpPr>
        <p:grpSpPr>
          <a:xfrm>
            <a:off x="3721483" y="5618299"/>
            <a:ext cx="1573389" cy="1325317"/>
            <a:chOff x="3721483" y="5679797"/>
            <a:chExt cx="1573389" cy="1325317"/>
          </a:xfrm>
        </p:grpSpPr>
        <p:pic>
          <p:nvPicPr>
            <p:cNvPr id="34" name="Picture 33" descr="A picture containing grass, outdoor, animal, mammal&#10;&#10;Description automatically generated">
              <a:extLst>
                <a:ext uri="{FF2B5EF4-FFF2-40B4-BE49-F238E27FC236}">
                  <a16:creationId xmlns:a16="http://schemas.microsoft.com/office/drawing/2014/main" id="{354D1930-45D8-441D-AC9D-B808F93332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21483" y="5679797"/>
              <a:ext cx="1573389" cy="1049745"/>
            </a:xfrm>
            <a:prstGeom prst="rect">
              <a:avLst/>
            </a:prstGeom>
          </p:spPr>
        </p:pic>
        <p:sp>
          <p:nvSpPr>
            <p:cNvPr id="217" name="Rectangle 3">
              <a:extLst>
                <a:ext uri="{FF2B5EF4-FFF2-40B4-BE49-F238E27FC236}">
                  <a16:creationId xmlns:a16="http://schemas.microsoft.com/office/drawing/2014/main" id="{BF67A2CD-2BA6-4ECA-AE36-5A71066909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1483" y="6692479"/>
              <a:ext cx="1573389" cy="312635"/>
            </a:xfrm>
            <a:prstGeom prst="roundRect">
              <a:avLst>
                <a:gd name="adj" fmla="val 7543"/>
              </a:avLst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84720" tIns="42360" rIns="84720" bIns="4236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84713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rgbClr val="2FA2B4"/>
                  </a:solidFill>
                  <a:latin typeface="Arial Rounded MT Bold" charset="0"/>
                  <a:ea typeface="Arial Rounded MT Bold" charset="0"/>
                  <a:cs typeface="Arial Rounded MT Bold" charset="0"/>
                </a:rPr>
                <a:t>Rat</a:t>
              </a:r>
            </a:p>
          </p:txBody>
        </p:sp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8D0E674F-B25F-4C28-9966-696AF75DCECC}"/>
              </a:ext>
            </a:extLst>
          </p:cNvPr>
          <p:cNvGrpSpPr/>
          <p:nvPr/>
        </p:nvGrpSpPr>
        <p:grpSpPr>
          <a:xfrm>
            <a:off x="5094330" y="6722108"/>
            <a:ext cx="1556168" cy="1297754"/>
            <a:chOff x="5094330" y="6808353"/>
            <a:chExt cx="1556168" cy="1297754"/>
          </a:xfrm>
        </p:grpSpPr>
        <p:pic>
          <p:nvPicPr>
            <p:cNvPr id="40" name="Picture 39" descr="A insect on the ground&#10;&#10;Description automatically generated">
              <a:extLst>
                <a:ext uri="{FF2B5EF4-FFF2-40B4-BE49-F238E27FC236}">
                  <a16:creationId xmlns:a16="http://schemas.microsoft.com/office/drawing/2014/main" id="{B01AA092-18ED-4067-906D-9EEB7499BA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94330" y="6808353"/>
              <a:ext cx="1556168" cy="1036635"/>
            </a:xfrm>
            <a:prstGeom prst="rect">
              <a:avLst/>
            </a:prstGeom>
          </p:spPr>
        </p:pic>
        <p:sp>
          <p:nvSpPr>
            <p:cNvPr id="221" name="Rectangle 3">
              <a:extLst>
                <a:ext uri="{FF2B5EF4-FFF2-40B4-BE49-F238E27FC236}">
                  <a16:creationId xmlns:a16="http://schemas.microsoft.com/office/drawing/2014/main" id="{8C2EFAD0-2337-4480-9445-9B9FE9CA48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5652" y="7793472"/>
              <a:ext cx="1524845" cy="312635"/>
            </a:xfrm>
            <a:prstGeom prst="roundRect">
              <a:avLst>
                <a:gd name="adj" fmla="val 7543"/>
              </a:avLst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84720" tIns="42360" rIns="84720" bIns="4236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84713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rgbClr val="2FA2B4"/>
                  </a:solidFill>
                  <a:latin typeface="Arial Rounded MT Bold" charset="0"/>
                  <a:ea typeface="Arial Rounded MT Bold" charset="0"/>
                  <a:cs typeface="Arial Rounded MT Bold" charset="0"/>
                </a:rPr>
                <a:t>Grasshopper</a:t>
              </a:r>
            </a:p>
          </p:txBody>
        </p:sp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DE878248-4DDD-4075-BC38-2F44F6E694FA}"/>
              </a:ext>
            </a:extLst>
          </p:cNvPr>
          <p:cNvGrpSpPr/>
          <p:nvPr/>
        </p:nvGrpSpPr>
        <p:grpSpPr>
          <a:xfrm>
            <a:off x="2693469" y="8317567"/>
            <a:ext cx="1499599" cy="1253689"/>
            <a:chOff x="2968645" y="8194467"/>
            <a:chExt cx="1499599" cy="1253689"/>
          </a:xfrm>
        </p:grpSpPr>
        <p:pic>
          <p:nvPicPr>
            <p:cNvPr id="56" name="Picture 55" descr="A close up of some grass&#10;&#10;Description automatically generated">
              <a:extLst>
                <a:ext uri="{FF2B5EF4-FFF2-40B4-BE49-F238E27FC236}">
                  <a16:creationId xmlns:a16="http://schemas.microsoft.com/office/drawing/2014/main" id="{7D51C4AD-3348-4887-9EA1-5FBA88CCE59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68645" y="8194467"/>
              <a:ext cx="1493522" cy="992570"/>
            </a:xfrm>
            <a:prstGeom prst="rect">
              <a:avLst/>
            </a:prstGeom>
          </p:spPr>
        </p:pic>
        <p:sp>
          <p:nvSpPr>
            <p:cNvPr id="223" name="Rectangle 3">
              <a:extLst>
                <a:ext uri="{FF2B5EF4-FFF2-40B4-BE49-F238E27FC236}">
                  <a16:creationId xmlns:a16="http://schemas.microsoft.com/office/drawing/2014/main" id="{47169D60-1172-40A8-83ED-08F6BCA5EA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4722" y="9135521"/>
              <a:ext cx="1493522" cy="312635"/>
            </a:xfrm>
            <a:prstGeom prst="roundRect">
              <a:avLst>
                <a:gd name="adj" fmla="val 7543"/>
              </a:avLst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84720" tIns="42360" rIns="84720" bIns="4236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84713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rgbClr val="2FA2B4"/>
                  </a:solidFill>
                  <a:latin typeface="Arial Rounded MT Bold" charset="0"/>
                  <a:ea typeface="Arial Rounded MT Bold" charset="0"/>
                  <a:cs typeface="Arial Rounded MT Bold" charset="0"/>
                </a:rPr>
                <a:t>Grass</a:t>
              </a:r>
            </a:p>
          </p:txBody>
        </p:sp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B71FD408-83EC-4C87-8AB0-048AAC90E2BF}"/>
              </a:ext>
            </a:extLst>
          </p:cNvPr>
          <p:cNvGrpSpPr/>
          <p:nvPr/>
        </p:nvGrpSpPr>
        <p:grpSpPr>
          <a:xfrm>
            <a:off x="213114" y="8299425"/>
            <a:ext cx="1493522" cy="1256352"/>
            <a:chOff x="199868" y="8150402"/>
            <a:chExt cx="1493522" cy="1256352"/>
          </a:xfrm>
        </p:grpSpPr>
        <p:pic>
          <p:nvPicPr>
            <p:cNvPr id="8" name="Picture 7" descr="A picture containing green, sitting, bird, heron&#10;&#10;Description automatically generated">
              <a:extLst>
                <a:ext uri="{FF2B5EF4-FFF2-40B4-BE49-F238E27FC236}">
                  <a16:creationId xmlns:a16="http://schemas.microsoft.com/office/drawing/2014/main" id="{65153725-DFCD-4AE9-AC4F-636B2A58904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9868" y="8150402"/>
              <a:ext cx="1493522" cy="992570"/>
            </a:xfrm>
            <a:prstGeom prst="rect">
              <a:avLst/>
            </a:prstGeom>
          </p:spPr>
        </p:pic>
        <p:sp>
          <p:nvSpPr>
            <p:cNvPr id="224" name="Rectangle 3">
              <a:extLst>
                <a:ext uri="{FF2B5EF4-FFF2-40B4-BE49-F238E27FC236}">
                  <a16:creationId xmlns:a16="http://schemas.microsoft.com/office/drawing/2014/main" id="{07BF444A-5F02-4022-80DA-431B3815A9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114" y="9094119"/>
              <a:ext cx="1467027" cy="312635"/>
            </a:xfrm>
            <a:prstGeom prst="roundRect">
              <a:avLst>
                <a:gd name="adj" fmla="val 7543"/>
              </a:avLst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84720" tIns="42360" rIns="84720" bIns="4236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84713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rgbClr val="2FA2B4"/>
                  </a:solidFill>
                  <a:latin typeface="Arial Rounded MT Bold" charset="0"/>
                  <a:ea typeface="Arial Rounded MT Bold" charset="0"/>
                  <a:cs typeface="Arial Rounded MT Bold" charset="0"/>
                </a:rPr>
                <a:t>Bamboo</a:t>
              </a:r>
            </a:p>
          </p:txBody>
        </p:sp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A974B1B4-67C7-4223-A2DE-FE8167B7CADC}"/>
              </a:ext>
            </a:extLst>
          </p:cNvPr>
          <p:cNvGrpSpPr/>
          <p:nvPr/>
        </p:nvGrpSpPr>
        <p:grpSpPr>
          <a:xfrm>
            <a:off x="3106583" y="3737758"/>
            <a:ext cx="1551098" cy="1343321"/>
            <a:chOff x="2708344" y="3623664"/>
            <a:chExt cx="1551098" cy="1343321"/>
          </a:xfrm>
        </p:grpSpPr>
        <p:pic>
          <p:nvPicPr>
            <p:cNvPr id="36" name="Picture 35" descr="A close up of a snake&#10;&#10;Description automatically generated">
              <a:extLst>
                <a:ext uri="{FF2B5EF4-FFF2-40B4-BE49-F238E27FC236}">
                  <a16:creationId xmlns:a16="http://schemas.microsoft.com/office/drawing/2014/main" id="{8B82D45C-E027-4611-9489-A4EE98C1FFF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713413" y="3623664"/>
              <a:ext cx="1546029" cy="1030686"/>
            </a:xfrm>
            <a:prstGeom prst="rect">
              <a:avLst/>
            </a:prstGeom>
          </p:spPr>
        </p:pic>
        <p:sp>
          <p:nvSpPr>
            <p:cNvPr id="225" name="Rectangle 3">
              <a:extLst>
                <a:ext uri="{FF2B5EF4-FFF2-40B4-BE49-F238E27FC236}">
                  <a16:creationId xmlns:a16="http://schemas.microsoft.com/office/drawing/2014/main" id="{283B92CB-E353-4416-97A3-DEA85238F6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8344" y="4654350"/>
              <a:ext cx="1493522" cy="312635"/>
            </a:xfrm>
            <a:prstGeom prst="roundRect">
              <a:avLst>
                <a:gd name="adj" fmla="val 7543"/>
              </a:avLst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84720" tIns="42360" rIns="84720" bIns="4236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84713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rgbClr val="2FA2B4"/>
                  </a:solidFill>
                  <a:latin typeface="Arial Rounded MT Bold" charset="0"/>
                  <a:ea typeface="Arial Rounded MT Bold" charset="0"/>
                  <a:cs typeface="Arial Rounded MT Bold" charset="0"/>
                </a:rPr>
                <a:t>Snake</a:t>
              </a:r>
            </a:p>
          </p:txBody>
        </p:sp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1835D5FE-9FA7-42D2-9559-C06B34EB9240}"/>
              </a:ext>
            </a:extLst>
          </p:cNvPr>
          <p:cNvGrpSpPr/>
          <p:nvPr/>
        </p:nvGrpSpPr>
        <p:grpSpPr>
          <a:xfrm>
            <a:off x="2391144" y="1825948"/>
            <a:ext cx="1493523" cy="1292817"/>
            <a:chOff x="2227960" y="2109665"/>
            <a:chExt cx="1493523" cy="1292817"/>
          </a:xfrm>
        </p:grpSpPr>
        <p:pic>
          <p:nvPicPr>
            <p:cNvPr id="191" name="Picture 190" descr="A cat sitting on a rock&#10;&#10;Description automatically generated">
              <a:extLst>
                <a:ext uri="{FF2B5EF4-FFF2-40B4-BE49-F238E27FC236}">
                  <a16:creationId xmlns:a16="http://schemas.microsoft.com/office/drawing/2014/main" id="{3C37C699-DF95-4A1F-86A2-A45A1D7DE7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27961" y="2109665"/>
              <a:ext cx="1493522" cy="995681"/>
            </a:xfrm>
            <a:prstGeom prst="rect">
              <a:avLst/>
            </a:prstGeom>
          </p:spPr>
        </p:pic>
        <p:sp>
          <p:nvSpPr>
            <p:cNvPr id="227" name="Rectangle 3">
              <a:extLst>
                <a:ext uri="{FF2B5EF4-FFF2-40B4-BE49-F238E27FC236}">
                  <a16:creationId xmlns:a16="http://schemas.microsoft.com/office/drawing/2014/main" id="{5BC73496-95F3-4CA9-A1E9-B76ECE8C14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7960" y="3089847"/>
              <a:ext cx="1487445" cy="312635"/>
            </a:xfrm>
            <a:prstGeom prst="roundRect">
              <a:avLst>
                <a:gd name="adj" fmla="val 7543"/>
              </a:avLst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84720" tIns="42360" rIns="84720" bIns="4236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84713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rgbClr val="2FA2B4"/>
                  </a:solidFill>
                  <a:latin typeface="Arial Rounded MT Bold" charset="0"/>
                  <a:ea typeface="Arial Rounded MT Bold" charset="0"/>
                  <a:cs typeface="Arial Rounded MT Bold" charset="0"/>
                </a:rPr>
                <a:t>Leopard</a:t>
              </a:r>
            </a:p>
          </p:txBody>
        </p:sp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E6C26C86-BCBD-433E-9505-ADA78C373569}"/>
              </a:ext>
            </a:extLst>
          </p:cNvPr>
          <p:cNvGrpSpPr/>
          <p:nvPr/>
        </p:nvGrpSpPr>
        <p:grpSpPr>
          <a:xfrm>
            <a:off x="4508177" y="2159421"/>
            <a:ext cx="1556168" cy="1305506"/>
            <a:chOff x="4373278" y="2378131"/>
            <a:chExt cx="1556168" cy="1305506"/>
          </a:xfrm>
        </p:grpSpPr>
        <p:pic>
          <p:nvPicPr>
            <p:cNvPr id="38" name="Picture 37" descr="A bird standing on top of a dirt field&#10;&#10;Description automatically generated">
              <a:extLst>
                <a:ext uri="{FF2B5EF4-FFF2-40B4-BE49-F238E27FC236}">
                  <a16:creationId xmlns:a16="http://schemas.microsoft.com/office/drawing/2014/main" id="{89BE21AE-0257-4C64-B735-2D501CCE2B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73279" y="2378131"/>
              <a:ext cx="1556167" cy="1036634"/>
            </a:xfrm>
            <a:prstGeom prst="rect">
              <a:avLst/>
            </a:prstGeom>
          </p:spPr>
        </p:pic>
        <p:sp>
          <p:nvSpPr>
            <p:cNvPr id="230" name="Rectangle 3">
              <a:extLst>
                <a:ext uri="{FF2B5EF4-FFF2-40B4-BE49-F238E27FC236}">
                  <a16:creationId xmlns:a16="http://schemas.microsoft.com/office/drawing/2014/main" id="{D302B9F1-E9EF-45F5-BA69-48530AF1C7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3278" y="3371002"/>
              <a:ext cx="1546029" cy="312635"/>
            </a:xfrm>
            <a:prstGeom prst="roundRect">
              <a:avLst>
                <a:gd name="adj" fmla="val 7543"/>
              </a:avLst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84720" tIns="42360" rIns="84720" bIns="4236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84713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rgbClr val="2FA2B4"/>
                  </a:solidFill>
                  <a:latin typeface="Arial Rounded MT Bold" charset="0"/>
                  <a:ea typeface="Arial Rounded MT Bold" charset="0"/>
                  <a:cs typeface="Arial Rounded MT Bold" charset="0"/>
                </a:rPr>
                <a:t>Vulture</a:t>
              </a:r>
            </a:p>
          </p:txBody>
        </p:sp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1CF8C86E-C185-4C55-8364-563E1AF2B1F9}"/>
              </a:ext>
            </a:extLst>
          </p:cNvPr>
          <p:cNvGrpSpPr/>
          <p:nvPr/>
        </p:nvGrpSpPr>
        <p:grpSpPr>
          <a:xfrm>
            <a:off x="199867" y="2463927"/>
            <a:ext cx="1506770" cy="1270475"/>
            <a:chOff x="199867" y="2463927"/>
            <a:chExt cx="1506770" cy="1270475"/>
          </a:xfrm>
        </p:grpSpPr>
        <p:pic>
          <p:nvPicPr>
            <p:cNvPr id="12" name="Picture 11" descr="A small brown animal standing on a dry grass field&#10;&#10;Description automatically generated">
              <a:extLst>
                <a:ext uri="{FF2B5EF4-FFF2-40B4-BE49-F238E27FC236}">
                  <a16:creationId xmlns:a16="http://schemas.microsoft.com/office/drawing/2014/main" id="{1E75435E-0A68-4A8F-B869-9AA3AED044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3115" y="2463927"/>
              <a:ext cx="1493522" cy="994903"/>
            </a:xfrm>
            <a:prstGeom prst="rect">
              <a:avLst/>
            </a:prstGeom>
          </p:spPr>
        </p:pic>
        <p:sp>
          <p:nvSpPr>
            <p:cNvPr id="235" name="Rectangle 3">
              <a:extLst>
                <a:ext uri="{FF2B5EF4-FFF2-40B4-BE49-F238E27FC236}">
                  <a16:creationId xmlns:a16="http://schemas.microsoft.com/office/drawing/2014/main" id="{BEE796D9-15F8-417B-895F-0AE7C2185E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867" y="3421767"/>
              <a:ext cx="1506770" cy="312635"/>
            </a:xfrm>
            <a:prstGeom prst="roundRect">
              <a:avLst>
                <a:gd name="adj" fmla="val 7543"/>
              </a:avLst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84720" tIns="42360" rIns="84720" bIns="4236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84713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rgbClr val="2FA2B4"/>
                  </a:solidFill>
                  <a:latin typeface="Arial Rounded MT Bold" charset="0"/>
                  <a:ea typeface="Arial Rounded MT Bold" charset="0"/>
                  <a:cs typeface="Arial Rounded MT Bold" charset="0"/>
                </a:rPr>
                <a:t>Jackal</a:t>
              </a:r>
            </a:p>
          </p:txBody>
        </p:sp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D5EE96D4-B34F-4E2A-8D38-2ADA27AA32C7}"/>
              </a:ext>
            </a:extLst>
          </p:cNvPr>
          <p:cNvGrpSpPr/>
          <p:nvPr/>
        </p:nvGrpSpPr>
        <p:grpSpPr>
          <a:xfrm>
            <a:off x="4921165" y="8367226"/>
            <a:ext cx="1323427" cy="1248945"/>
            <a:chOff x="4915089" y="8180904"/>
            <a:chExt cx="1323427" cy="1248945"/>
          </a:xfrm>
        </p:grpSpPr>
        <p:pic>
          <p:nvPicPr>
            <p:cNvPr id="250" name="Picture 249" descr="A close up of a plant&#10;&#10;Description automatically generated">
              <a:extLst>
                <a:ext uri="{FF2B5EF4-FFF2-40B4-BE49-F238E27FC236}">
                  <a16:creationId xmlns:a16="http://schemas.microsoft.com/office/drawing/2014/main" id="{A3353D1F-DD5E-4FC2-8A5F-3EA3CC7BF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15089" y="8180904"/>
              <a:ext cx="1323427" cy="992571"/>
            </a:xfrm>
            <a:prstGeom prst="rect">
              <a:avLst/>
            </a:prstGeom>
          </p:spPr>
        </p:pic>
        <p:sp>
          <p:nvSpPr>
            <p:cNvPr id="251" name="Rectangle 3">
              <a:extLst>
                <a:ext uri="{FF2B5EF4-FFF2-40B4-BE49-F238E27FC236}">
                  <a16:creationId xmlns:a16="http://schemas.microsoft.com/office/drawing/2014/main" id="{7D920A6C-A0E3-43A8-AF96-577658B526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1165" y="9117214"/>
              <a:ext cx="1317351" cy="312635"/>
            </a:xfrm>
            <a:prstGeom prst="roundRect">
              <a:avLst>
                <a:gd name="adj" fmla="val 7543"/>
              </a:avLst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84720" tIns="42360" rIns="84720" bIns="4236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84713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rgbClr val="2FA2B4"/>
                  </a:solidFill>
                  <a:latin typeface="Arial Rounded MT Bold" charset="0"/>
                  <a:ea typeface="Arial Rounded MT Bold" charset="0"/>
                  <a:cs typeface="Arial Rounded MT Bold" charset="0"/>
                </a:rPr>
                <a:t>Fern</a:t>
              </a:r>
            </a:p>
          </p:txBody>
        </p:sp>
      </p:grpSp>
      <p:cxnSp>
        <p:nvCxnSpPr>
          <p:cNvPr id="253" name="Straight Arrow Connector 252">
            <a:extLst>
              <a:ext uri="{FF2B5EF4-FFF2-40B4-BE49-F238E27FC236}">
                <a16:creationId xmlns:a16="http://schemas.microsoft.com/office/drawing/2014/main" id="{D3448A39-4D27-4CAB-AAD7-AC1C86C691B4}"/>
              </a:ext>
            </a:extLst>
          </p:cNvPr>
          <p:cNvCxnSpPr>
            <a:cxnSpLocks/>
            <a:stCxn id="250" idx="0"/>
            <a:endCxn id="221" idx="2"/>
          </p:cNvCxnSpPr>
          <p:nvPr/>
        </p:nvCxnSpPr>
        <p:spPr>
          <a:xfrm flipV="1">
            <a:off x="5582879" y="8019862"/>
            <a:ext cx="305196" cy="347364"/>
          </a:xfrm>
          <a:prstGeom prst="straightConnector1">
            <a:avLst/>
          </a:prstGeom>
          <a:ln w="38100">
            <a:solidFill>
              <a:srgbClr val="2FA2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4489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truck driving down a dirt road&#10;&#10;Description automatically generated">
            <a:extLst>
              <a:ext uri="{FF2B5EF4-FFF2-40B4-BE49-F238E27FC236}">
                <a16:creationId xmlns:a16="http://schemas.microsoft.com/office/drawing/2014/main" id="{95A6F5E4-1A9C-4E98-A38B-53F40FA5D1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5000"/>
          </a:blip>
          <a:srcRect t="4906" b="5540"/>
          <a:stretch/>
        </p:blipFill>
        <p:spPr>
          <a:xfrm>
            <a:off x="199868" y="6685917"/>
            <a:ext cx="6458263" cy="1885687"/>
          </a:xfrm>
          <a:prstGeom prst="roundRect">
            <a:avLst>
              <a:gd name="adj" fmla="val 6228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pic>
        <p:nvPicPr>
          <p:cNvPr id="20" name="Picture 19" descr="A stack of smoke&#10;&#10;Description automatically generated">
            <a:extLst>
              <a:ext uri="{FF2B5EF4-FFF2-40B4-BE49-F238E27FC236}">
                <a16:creationId xmlns:a16="http://schemas.microsoft.com/office/drawing/2014/main" id="{C051C51F-CCFA-4B3E-BE35-A1888C88C5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15000"/>
          </a:blip>
          <a:srcRect t="17102" b="28671"/>
          <a:stretch/>
        </p:blipFill>
        <p:spPr>
          <a:xfrm>
            <a:off x="199868" y="4613846"/>
            <a:ext cx="6458264" cy="1893363"/>
          </a:xfrm>
          <a:prstGeom prst="roundRect">
            <a:avLst>
              <a:gd name="adj" fmla="val 6606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pic>
        <p:nvPicPr>
          <p:cNvPr id="15" name="Picture 14" descr="A group of clouds in the sky at sunset&#10;&#10;Description automatically generated">
            <a:extLst>
              <a:ext uri="{FF2B5EF4-FFF2-40B4-BE49-F238E27FC236}">
                <a16:creationId xmlns:a16="http://schemas.microsoft.com/office/drawing/2014/main" id="{221E4B72-1D4E-4782-8469-4ADA876AFF9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15000"/>
          </a:blip>
          <a:srcRect t="15068" b="28946"/>
          <a:stretch/>
        </p:blipFill>
        <p:spPr>
          <a:xfrm>
            <a:off x="199868" y="2540856"/>
            <a:ext cx="6458264" cy="1897415"/>
          </a:xfrm>
          <a:prstGeom prst="roundRect">
            <a:avLst>
              <a:gd name="adj" fmla="val 5288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372F5E5-ED89-4A13-A965-7F5FF3E23920}"/>
              </a:ext>
            </a:extLst>
          </p:cNvPr>
          <p:cNvSpPr/>
          <p:nvPr/>
        </p:nvSpPr>
        <p:spPr>
          <a:xfrm>
            <a:off x="199868" y="1275187"/>
            <a:ext cx="6458264" cy="540733"/>
          </a:xfrm>
          <a:prstGeom prst="roundRect">
            <a:avLst/>
          </a:prstGeom>
          <a:noFill/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2FA2B4"/>
                </a:solidFill>
                <a:latin typeface="Arial Rounded MT Bold" panose="020F0704030504030204" pitchFamily="34" charset="0"/>
              </a:rPr>
              <a:t>Explain what would happen to the population of each species if the following things happened to this ecosystem.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AEE24E89-6478-4496-AF23-5DC9B5A92073}"/>
              </a:ext>
            </a:extLst>
          </p:cNvPr>
          <p:cNvSpPr/>
          <p:nvPr/>
        </p:nvSpPr>
        <p:spPr>
          <a:xfrm>
            <a:off x="199868" y="1914648"/>
            <a:ext cx="6458264" cy="724624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dirty="0">
                <a:solidFill>
                  <a:srgbClr val="2FA2B4"/>
                </a:solidFill>
                <a:latin typeface="Arial Rounded MT Bold" panose="020F0704030504030204" pitchFamily="34" charset="0"/>
              </a:rPr>
              <a:t>Draw </a:t>
            </a:r>
            <a:r>
              <a:rPr lang="en-US" sz="1400" dirty="0">
                <a:solidFill>
                  <a:srgbClr val="2FA2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↑ </a:t>
            </a:r>
            <a:r>
              <a:rPr lang="en-US" sz="1400" dirty="0">
                <a:solidFill>
                  <a:srgbClr val="2FA2B4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to show that the population would increase. Draw </a:t>
            </a:r>
            <a:r>
              <a:rPr lang="en-US" sz="1400" dirty="0">
                <a:solidFill>
                  <a:srgbClr val="2FA2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↓ </a:t>
            </a:r>
            <a:r>
              <a:rPr lang="en-US" sz="1400" dirty="0">
                <a:solidFill>
                  <a:srgbClr val="2FA2B4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to show that the population would decrease.</a:t>
            </a:r>
          </a:p>
          <a:p>
            <a:endParaRPr lang="en-US" sz="1400" dirty="0">
              <a:solidFill>
                <a:srgbClr val="2FA2B4"/>
              </a:solidFill>
              <a:latin typeface="Arial Rounded MT Bold" panose="020F0704030504030204" pitchFamily="34" charset="0"/>
            </a:endParaRPr>
          </a:p>
          <a:p>
            <a:r>
              <a:rPr lang="en-US" sz="1400" dirty="0">
                <a:solidFill>
                  <a:srgbClr val="2FA2B4"/>
                </a:solidFill>
                <a:latin typeface="Arial Rounded MT Bold" panose="020F0704030504030204" pitchFamily="34" charset="0"/>
              </a:rPr>
              <a:t>Leopards were hunted to extinction:</a:t>
            </a:r>
          </a:p>
          <a:p>
            <a:endParaRPr lang="en-US" sz="1400" dirty="0">
              <a:solidFill>
                <a:srgbClr val="2FA2B4"/>
              </a:solidFill>
              <a:latin typeface="Arial Rounded MT Bold" panose="020F0704030504030204" pitchFamily="34" charset="0"/>
            </a:endParaRPr>
          </a:p>
          <a:p>
            <a:endParaRPr lang="en-US" sz="1400" dirty="0">
              <a:solidFill>
                <a:srgbClr val="2FA2B4"/>
              </a:solidFill>
              <a:latin typeface="Arial Rounded MT Bold" panose="020F0704030504030204" pitchFamily="34" charset="0"/>
            </a:endParaRPr>
          </a:p>
          <a:p>
            <a:endParaRPr lang="en-US" sz="1400" dirty="0">
              <a:solidFill>
                <a:srgbClr val="2FA2B4"/>
              </a:solidFill>
              <a:latin typeface="Arial Rounded MT Bold" panose="020F0704030504030204" pitchFamily="34" charset="0"/>
            </a:endParaRPr>
          </a:p>
          <a:p>
            <a:endParaRPr lang="en-US" sz="1400" dirty="0">
              <a:solidFill>
                <a:srgbClr val="2FA2B4"/>
              </a:solidFill>
              <a:latin typeface="Arial Rounded MT Bold" panose="020F0704030504030204" pitchFamily="34" charset="0"/>
            </a:endParaRPr>
          </a:p>
          <a:p>
            <a:endParaRPr lang="en-US" sz="1400" dirty="0">
              <a:solidFill>
                <a:srgbClr val="2FA2B4"/>
              </a:solidFill>
              <a:latin typeface="Arial Rounded MT Bold" panose="020F0704030504030204" pitchFamily="34" charset="0"/>
            </a:endParaRPr>
          </a:p>
          <a:p>
            <a:endParaRPr lang="en-US" sz="1400" dirty="0">
              <a:solidFill>
                <a:srgbClr val="2FA2B4"/>
              </a:solidFill>
              <a:latin typeface="Arial Rounded MT Bold" panose="020F0704030504030204" pitchFamily="34" charset="0"/>
            </a:endParaRPr>
          </a:p>
          <a:p>
            <a:endParaRPr lang="en-US" sz="1400" dirty="0">
              <a:solidFill>
                <a:srgbClr val="2FA2B4"/>
              </a:solidFill>
              <a:latin typeface="Arial Rounded MT Bold" panose="020F0704030504030204" pitchFamily="34" charset="0"/>
            </a:endParaRPr>
          </a:p>
          <a:p>
            <a:endParaRPr lang="en-US" sz="1400" dirty="0">
              <a:solidFill>
                <a:srgbClr val="2FA2B4"/>
              </a:solidFill>
              <a:latin typeface="Arial Rounded MT Bold" panose="020F0704030504030204" pitchFamily="34" charset="0"/>
            </a:endParaRPr>
          </a:p>
          <a:p>
            <a:endParaRPr lang="en-US" sz="1400" dirty="0">
              <a:solidFill>
                <a:srgbClr val="2FA2B4"/>
              </a:solidFill>
              <a:latin typeface="Arial Rounded MT Bold" panose="020F0704030504030204" pitchFamily="34" charset="0"/>
            </a:endParaRPr>
          </a:p>
          <a:p>
            <a:r>
              <a:rPr lang="en-US" sz="1400" dirty="0">
                <a:solidFill>
                  <a:srgbClr val="2FA2B4"/>
                </a:solidFill>
                <a:latin typeface="Arial Rounded MT Bold" panose="020F0704030504030204" pitchFamily="34" charset="0"/>
              </a:rPr>
              <a:t>Climate change caused red pandas to migrate:</a:t>
            </a:r>
          </a:p>
          <a:p>
            <a:endParaRPr lang="en-US" sz="1400" dirty="0">
              <a:solidFill>
                <a:srgbClr val="2FA2B4"/>
              </a:solidFill>
              <a:latin typeface="Arial Rounded MT Bold" panose="020F0704030504030204" pitchFamily="34" charset="0"/>
            </a:endParaRPr>
          </a:p>
          <a:p>
            <a:endParaRPr lang="en-US" sz="1400" dirty="0">
              <a:solidFill>
                <a:srgbClr val="2FA2B4"/>
              </a:solidFill>
              <a:latin typeface="Arial Rounded MT Bold" panose="020F0704030504030204" pitchFamily="34" charset="0"/>
            </a:endParaRPr>
          </a:p>
          <a:p>
            <a:endParaRPr lang="en-US" sz="1400" dirty="0">
              <a:solidFill>
                <a:srgbClr val="2FA2B4"/>
              </a:solidFill>
              <a:latin typeface="Arial Rounded MT Bold" panose="020F0704030504030204" pitchFamily="34" charset="0"/>
            </a:endParaRPr>
          </a:p>
          <a:p>
            <a:endParaRPr lang="en-US" sz="1400" dirty="0">
              <a:solidFill>
                <a:srgbClr val="2FA2B4"/>
              </a:solidFill>
              <a:latin typeface="Arial Rounded MT Bold" panose="020F0704030504030204" pitchFamily="34" charset="0"/>
            </a:endParaRPr>
          </a:p>
          <a:p>
            <a:endParaRPr lang="en-US" sz="1400" dirty="0">
              <a:solidFill>
                <a:srgbClr val="2FA2B4"/>
              </a:solidFill>
              <a:latin typeface="Arial Rounded MT Bold" panose="020F0704030504030204" pitchFamily="34" charset="0"/>
            </a:endParaRPr>
          </a:p>
          <a:p>
            <a:endParaRPr lang="en-US" sz="1400" dirty="0">
              <a:solidFill>
                <a:srgbClr val="2FA2B4"/>
              </a:solidFill>
              <a:latin typeface="Arial Rounded MT Bold" panose="020F0704030504030204" pitchFamily="34" charset="0"/>
            </a:endParaRPr>
          </a:p>
          <a:p>
            <a:endParaRPr lang="en-US" sz="1400" dirty="0">
              <a:solidFill>
                <a:srgbClr val="2FA2B4"/>
              </a:solidFill>
              <a:latin typeface="Arial Rounded MT Bold" panose="020F0704030504030204" pitchFamily="34" charset="0"/>
            </a:endParaRPr>
          </a:p>
          <a:p>
            <a:endParaRPr lang="en-US" sz="1400" dirty="0">
              <a:solidFill>
                <a:srgbClr val="2FA2B4"/>
              </a:solidFill>
              <a:latin typeface="Arial Rounded MT Bold" panose="020F0704030504030204" pitchFamily="34" charset="0"/>
            </a:endParaRPr>
          </a:p>
          <a:p>
            <a:endParaRPr lang="en-US" sz="1000" dirty="0">
              <a:solidFill>
                <a:srgbClr val="2FA2B4"/>
              </a:solidFill>
              <a:latin typeface="Arial Rounded MT Bold" panose="020F0704030504030204" pitchFamily="34" charset="0"/>
            </a:endParaRPr>
          </a:p>
          <a:p>
            <a:r>
              <a:rPr lang="en-US" sz="1400" dirty="0">
                <a:solidFill>
                  <a:srgbClr val="2FA2B4"/>
                </a:solidFill>
                <a:latin typeface="Arial Rounded MT Bold" panose="020F0704030504030204" pitchFamily="34" charset="0"/>
              </a:rPr>
              <a:t>Deforestation of bamboo:</a:t>
            </a:r>
          </a:p>
          <a:p>
            <a:r>
              <a:rPr lang="en-US" dirty="0">
                <a:solidFill>
                  <a:srgbClr val="2FA2B4"/>
                </a:solidFill>
                <a:latin typeface="Arial Rounded MT Bold" panose="020F0704030504030204" pitchFamily="34" charset="0"/>
              </a:rPr>
              <a:t> </a:t>
            </a:r>
          </a:p>
          <a:p>
            <a:r>
              <a:rPr lang="en-US" dirty="0">
                <a:solidFill>
                  <a:srgbClr val="2FA2B4"/>
                </a:solidFill>
                <a:latin typeface="Arial Rounded MT Bold" panose="020F0704030504030204" pitchFamily="34" charset="0"/>
              </a:rPr>
              <a:t> </a:t>
            </a:r>
          </a:p>
          <a:p>
            <a:r>
              <a:rPr lang="en-US" dirty="0">
                <a:solidFill>
                  <a:srgbClr val="2FA2B4"/>
                </a:solidFill>
                <a:latin typeface="Arial Rounded MT Bold" panose="020F0704030504030204" pitchFamily="34" charset="0"/>
              </a:rPr>
              <a:t>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3C77EA8-96A1-4A3A-ABEE-ED3C78A2CDD8}"/>
              </a:ext>
            </a:extLst>
          </p:cNvPr>
          <p:cNvGrpSpPr/>
          <p:nvPr/>
        </p:nvGrpSpPr>
        <p:grpSpPr>
          <a:xfrm>
            <a:off x="199868" y="2749651"/>
            <a:ext cx="6458264" cy="1785322"/>
            <a:chOff x="199868" y="2902588"/>
            <a:chExt cx="6458264" cy="178532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C270509-00BB-46FB-9B9E-24F1770D6CE3}"/>
                </a:ext>
              </a:extLst>
            </p:cNvPr>
            <p:cNvSpPr/>
            <p:nvPr/>
          </p:nvSpPr>
          <p:spPr>
            <a:xfrm>
              <a:off x="199868" y="2902588"/>
              <a:ext cx="6458264" cy="1785322"/>
            </a:xfrm>
            <a:prstGeom prst="rect">
              <a:avLst/>
            </a:prstGeom>
          </p:spPr>
          <p:txBody>
            <a:bodyPr numCol="2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400" dirty="0">
                  <a:solidFill>
                    <a:srgbClr val="2FA2B4"/>
                  </a:solidFill>
                  <a:latin typeface="Arial Rounded MT Bold" panose="020F0704030504030204" pitchFamily="34" charset="0"/>
                </a:rPr>
                <a:t>Jackal</a:t>
              </a:r>
            </a:p>
            <a:p>
              <a:pPr>
                <a:lnSpc>
                  <a:spcPct val="150000"/>
                </a:lnSpc>
              </a:pPr>
              <a:r>
                <a:rPr lang="en-US" sz="1400" dirty="0">
                  <a:solidFill>
                    <a:srgbClr val="2FA2B4"/>
                  </a:solidFill>
                  <a:latin typeface="Arial Rounded MT Bold" panose="020F0704030504030204" pitchFamily="34" charset="0"/>
                </a:rPr>
                <a:t>Vulture</a:t>
              </a:r>
            </a:p>
            <a:p>
              <a:pPr>
                <a:lnSpc>
                  <a:spcPct val="150000"/>
                </a:lnSpc>
              </a:pPr>
              <a:r>
                <a:rPr lang="en-US" sz="1400" dirty="0">
                  <a:solidFill>
                    <a:srgbClr val="2FA2B4"/>
                  </a:solidFill>
                  <a:latin typeface="Arial Rounded MT Bold" panose="020F0704030504030204" pitchFamily="34" charset="0"/>
                </a:rPr>
                <a:t>Snake</a:t>
              </a:r>
            </a:p>
            <a:p>
              <a:pPr>
                <a:lnSpc>
                  <a:spcPct val="150000"/>
                </a:lnSpc>
              </a:pPr>
              <a:r>
                <a:rPr lang="en-US" sz="1400" dirty="0">
                  <a:solidFill>
                    <a:srgbClr val="2FA2B4"/>
                  </a:solidFill>
                  <a:latin typeface="Arial Rounded MT Bold" panose="020F0704030504030204" pitchFamily="34" charset="0"/>
                </a:rPr>
                <a:t>Red panda</a:t>
              </a:r>
            </a:p>
            <a:p>
              <a:pPr>
                <a:lnSpc>
                  <a:spcPct val="150000"/>
                </a:lnSpc>
              </a:pPr>
              <a:r>
                <a:rPr lang="en-US" sz="1400" dirty="0">
                  <a:solidFill>
                    <a:srgbClr val="2FA2B4"/>
                  </a:solidFill>
                  <a:latin typeface="Arial Rounded MT Bold" panose="020F0704030504030204" pitchFamily="34" charset="0"/>
                </a:rPr>
                <a:t>Giant panda</a:t>
              </a:r>
            </a:p>
            <a:p>
              <a:pPr>
                <a:lnSpc>
                  <a:spcPct val="150000"/>
                </a:lnSpc>
              </a:pPr>
              <a:r>
                <a:rPr lang="en-US" sz="1400" dirty="0">
                  <a:solidFill>
                    <a:srgbClr val="2FA2B4"/>
                  </a:solidFill>
                  <a:latin typeface="Arial Rounded MT Bold" panose="020F0704030504030204" pitchFamily="34" charset="0"/>
                </a:rPr>
                <a:t>Rat</a:t>
              </a:r>
            </a:p>
            <a:p>
              <a:pPr>
                <a:lnSpc>
                  <a:spcPct val="150000"/>
                </a:lnSpc>
              </a:pPr>
              <a:r>
                <a:rPr lang="en-US" sz="1400" dirty="0">
                  <a:solidFill>
                    <a:srgbClr val="2FA2B4"/>
                  </a:solidFill>
                  <a:latin typeface="Arial Rounded MT Bold" panose="020F0704030504030204" pitchFamily="34" charset="0"/>
                </a:rPr>
                <a:t>Grasshopper</a:t>
              </a:r>
            </a:p>
            <a:p>
              <a:pPr>
                <a:lnSpc>
                  <a:spcPct val="150000"/>
                </a:lnSpc>
              </a:pPr>
              <a:r>
                <a:rPr lang="en-US" sz="1400" dirty="0">
                  <a:solidFill>
                    <a:srgbClr val="2FA2B4"/>
                  </a:solidFill>
                  <a:latin typeface="Arial Rounded MT Bold" panose="020F0704030504030204" pitchFamily="34" charset="0"/>
                </a:rPr>
                <a:t>Bamboo</a:t>
              </a:r>
            </a:p>
            <a:p>
              <a:pPr>
                <a:lnSpc>
                  <a:spcPct val="150000"/>
                </a:lnSpc>
              </a:pPr>
              <a:r>
                <a:rPr lang="en-US" sz="1400" dirty="0">
                  <a:solidFill>
                    <a:srgbClr val="2FA2B4"/>
                  </a:solidFill>
                  <a:latin typeface="Arial Rounded MT Bold" panose="020F0704030504030204" pitchFamily="34" charset="0"/>
                </a:rPr>
                <a:t>Grass</a:t>
              </a:r>
            </a:p>
            <a:p>
              <a:pPr>
                <a:lnSpc>
                  <a:spcPct val="150000"/>
                </a:lnSpc>
              </a:pPr>
              <a:r>
                <a:rPr lang="en-US" sz="1400" dirty="0">
                  <a:solidFill>
                    <a:srgbClr val="2FA2B4"/>
                  </a:solidFill>
                  <a:latin typeface="Arial Rounded MT Bold" panose="020F0704030504030204" pitchFamily="34" charset="0"/>
                </a:rPr>
                <a:t>Fern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6D482D0-B16B-4578-A16C-8088154FDB1A}"/>
                </a:ext>
              </a:extLst>
            </p:cNvPr>
            <p:cNvGrpSpPr/>
            <p:nvPr/>
          </p:nvGrpSpPr>
          <p:grpSpPr>
            <a:xfrm>
              <a:off x="1721275" y="3001062"/>
              <a:ext cx="216000" cy="1520219"/>
              <a:chOff x="1721275" y="3001062"/>
              <a:chExt cx="216000" cy="1520219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4AD353F-3B8C-43E1-BE51-CA155B07EF6D}"/>
                  </a:ext>
                </a:extLst>
              </p:cNvPr>
              <p:cNvSpPr/>
              <p:nvPr/>
            </p:nvSpPr>
            <p:spPr>
              <a:xfrm>
                <a:off x="1721275" y="3001062"/>
                <a:ext cx="216000" cy="216000"/>
              </a:xfrm>
              <a:prstGeom prst="rect">
                <a:avLst/>
              </a:prstGeom>
              <a:noFill/>
              <a:ln>
                <a:solidFill>
                  <a:srgbClr val="2FA2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167F03E1-C4DE-4CAF-B6DD-1E93F407FCE4}"/>
                  </a:ext>
                </a:extLst>
              </p:cNvPr>
              <p:cNvSpPr/>
              <p:nvPr/>
            </p:nvSpPr>
            <p:spPr>
              <a:xfrm>
                <a:off x="1721275" y="3327117"/>
                <a:ext cx="216000" cy="216000"/>
              </a:xfrm>
              <a:prstGeom prst="rect">
                <a:avLst/>
              </a:prstGeom>
              <a:noFill/>
              <a:ln>
                <a:solidFill>
                  <a:srgbClr val="2FA2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7C1862D3-2F64-47D5-A113-1CAEC6DAAD78}"/>
                  </a:ext>
                </a:extLst>
              </p:cNvPr>
              <p:cNvSpPr/>
              <p:nvPr/>
            </p:nvSpPr>
            <p:spPr>
              <a:xfrm>
                <a:off x="1721275" y="3653172"/>
                <a:ext cx="216000" cy="216000"/>
              </a:xfrm>
              <a:prstGeom prst="rect">
                <a:avLst/>
              </a:prstGeom>
              <a:noFill/>
              <a:ln>
                <a:solidFill>
                  <a:srgbClr val="2FA2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55101511-95CC-42E5-BEFE-7FAB04B11241}"/>
                  </a:ext>
                </a:extLst>
              </p:cNvPr>
              <p:cNvSpPr/>
              <p:nvPr/>
            </p:nvSpPr>
            <p:spPr>
              <a:xfrm>
                <a:off x="1721275" y="3979227"/>
                <a:ext cx="216000" cy="216000"/>
              </a:xfrm>
              <a:prstGeom prst="rect">
                <a:avLst/>
              </a:prstGeom>
              <a:noFill/>
              <a:ln>
                <a:solidFill>
                  <a:srgbClr val="2FA2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70A2CB5D-FC76-43E5-9187-5C0E0C28DB64}"/>
                  </a:ext>
                </a:extLst>
              </p:cNvPr>
              <p:cNvSpPr/>
              <p:nvPr/>
            </p:nvSpPr>
            <p:spPr>
              <a:xfrm>
                <a:off x="1721275" y="4305281"/>
                <a:ext cx="216000" cy="216000"/>
              </a:xfrm>
              <a:prstGeom prst="rect">
                <a:avLst/>
              </a:prstGeom>
              <a:noFill/>
              <a:ln>
                <a:solidFill>
                  <a:srgbClr val="2FA2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C2C58589-9025-4F24-A5E9-F0FF7EF2FA1F}"/>
                </a:ext>
              </a:extLst>
            </p:cNvPr>
            <p:cNvGrpSpPr/>
            <p:nvPr/>
          </p:nvGrpSpPr>
          <p:grpSpPr>
            <a:xfrm>
              <a:off x="4920727" y="3001062"/>
              <a:ext cx="216000" cy="1520219"/>
              <a:chOff x="1721275" y="3001062"/>
              <a:chExt cx="216000" cy="1520219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172EBDB7-61E3-4916-9E1E-0E7697DA944D}"/>
                  </a:ext>
                </a:extLst>
              </p:cNvPr>
              <p:cNvSpPr/>
              <p:nvPr/>
            </p:nvSpPr>
            <p:spPr>
              <a:xfrm>
                <a:off x="1721275" y="3001062"/>
                <a:ext cx="216000" cy="216000"/>
              </a:xfrm>
              <a:prstGeom prst="rect">
                <a:avLst/>
              </a:prstGeom>
              <a:noFill/>
              <a:ln>
                <a:solidFill>
                  <a:srgbClr val="2FA2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A789B4C-C299-4203-B3F4-E252B16F9058}"/>
                  </a:ext>
                </a:extLst>
              </p:cNvPr>
              <p:cNvSpPr/>
              <p:nvPr/>
            </p:nvSpPr>
            <p:spPr>
              <a:xfrm>
                <a:off x="1721275" y="3327117"/>
                <a:ext cx="216000" cy="216000"/>
              </a:xfrm>
              <a:prstGeom prst="rect">
                <a:avLst/>
              </a:prstGeom>
              <a:noFill/>
              <a:ln>
                <a:solidFill>
                  <a:srgbClr val="2FA2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A424AB70-AAFA-48EA-803C-26EBAFEDF120}"/>
                  </a:ext>
                </a:extLst>
              </p:cNvPr>
              <p:cNvSpPr/>
              <p:nvPr/>
            </p:nvSpPr>
            <p:spPr>
              <a:xfrm>
                <a:off x="1721275" y="3653172"/>
                <a:ext cx="216000" cy="216000"/>
              </a:xfrm>
              <a:prstGeom prst="rect">
                <a:avLst/>
              </a:prstGeom>
              <a:noFill/>
              <a:ln>
                <a:solidFill>
                  <a:srgbClr val="2FA2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F7A20F48-891E-4E99-9B0D-874FFD58E69D}"/>
                  </a:ext>
                </a:extLst>
              </p:cNvPr>
              <p:cNvSpPr/>
              <p:nvPr/>
            </p:nvSpPr>
            <p:spPr>
              <a:xfrm>
                <a:off x="1721275" y="3979227"/>
                <a:ext cx="216000" cy="216000"/>
              </a:xfrm>
              <a:prstGeom prst="rect">
                <a:avLst/>
              </a:prstGeom>
              <a:noFill/>
              <a:ln>
                <a:solidFill>
                  <a:srgbClr val="2FA2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39B8C6B8-B939-4C23-B2E9-01534226755E}"/>
                  </a:ext>
                </a:extLst>
              </p:cNvPr>
              <p:cNvSpPr/>
              <p:nvPr/>
            </p:nvSpPr>
            <p:spPr>
              <a:xfrm>
                <a:off x="1721275" y="4305281"/>
                <a:ext cx="216000" cy="216000"/>
              </a:xfrm>
              <a:prstGeom prst="rect">
                <a:avLst/>
              </a:prstGeom>
              <a:noFill/>
              <a:ln>
                <a:solidFill>
                  <a:srgbClr val="2FA2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45B289D6-832D-49C4-9AD7-AC01F7D84902}"/>
              </a:ext>
            </a:extLst>
          </p:cNvPr>
          <p:cNvGrpSpPr/>
          <p:nvPr/>
        </p:nvGrpSpPr>
        <p:grpSpPr>
          <a:xfrm>
            <a:off x="199868" y="4835307"/>
            <a:ext cx="5324632" cy="1785322"/>
            <a:chOff x="199868" y="2902588"/>
            <a:chExt cx="6458264" cy="1785322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A5482C12-6D14-45DA-9D2C-89561E100A7C}"/>
                </a:ext>
              </a:extLst>
            </p:cNvPr>
            <p:cNvSpPr/>
            <p:nvPr/>
          </p:nvSpPr>
          <p:spPr>
            <a:xfrm>
              <a:off x="199868" y="2902588"/>
              <a:ext cx="6458264" cy="1785322"/>
            </a:xfrm>
            <a:prstGeom prst="rect">
              <a:avLst/>
            </a:prstGeom>
          </p:spPr>
          <p:txBody>
            <a:bodyPr numCol="2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400" dirty="0">
                  <a:solidFill>
                    <a:srgbClr val="2FA2B4"/>
                  </a:solidFill>
                  <a:latin typeface="Arial Rounded MT Bold" panose="020F0704030504030204" pitchFamily="34" charset="0"/>
                </a:rPr>
                <a:t>Leopard</a:t>
              </a:r>
            </a:p>
            <a:p>
              <a:pPr>
                <a:lnSpc>
                  <a:spcPct val="150000"/>
                </a:lnSpc>
              </a:pPr>
              <a:r>
                <a:rPr lang="en-US" sz="1400" dirty="0">
                  <a:solidFill>
                    <a:srgbClr val="2FA2B4"/>
                  </a:solidFill>
                  <a:latin typeface="Arial Rounded MT Bold" panose="020F0704030504030204" pitchFamily="34" charset="0"/>
                </a:rPr>
                <a:t>Jackal</a:t>
              </a:r>
            </a:p>
            <a:p>
              <a:pPr>
                <a:lnSpc>
                  <a:spcPct val="150000"/>
                </a:lnSpc>
              </a:pPr>
              <a:r>
                <a:rPr lang="en-US" sz="1400" dirty="0">
                  <a:solidFill>
                    <a:srgbClr val="2FA2B4"/>
                  </a:solidFill>
                  <a:latin typeface="Arial Rounded MT Bold" panose="020F0704030504030204" pitchFamily="34" charset="0"/>
                </a:rPr>
                <a:t>Vulture</a:t>
              </a:r>
            </a:p>
            <a:p>
              <a:pPr>
                <a:lnSpc>
                  <a:spcPct val="150000"/>
                </a:lnSpc>
              </a:pPr>
              <a:r>
                <a:rPr lang="en-US" sz="1400" dirty="0">
                  <a:solidFill>
                    <a:srgbClr val="2FA2B4"/>
                  </a:solidFill>
                  <a:latin typeface="Arial Rounded MT Bold" panose="020F0704030504030204" pitchFamily="34" charset="0"/>
                </a:rPr>
                <a:t>Snake</a:t>
              </a:r>
            </a:p>
            <a:p>
              <a:pPr>
                <a:lnSpc>
                  <a:spcPct val="150000"/>
                </a:lnSpc>
              </a:pPr>
              <a:r>
                <a:rPr lang="en-US" sz="1400" dirty="0">
                  <a:solidFill>
                    <a:srgbClr val="2FA2B4"/>
                  </a:solidFill>
                  <a:latin typeface="Arial Rounded MT Bold" panose="020F0704030504030204" pitchFamily="34" charset="0"/>
                </a:rPr>
                <a:t>Giant panda</a:t>
              </a:r>
            </a:p>
            <a:p>
              <a:pPr>
                <a:lnSpc>
                  <a:spcPct val="150000"/>
                </a:lnSpc>
              </a:pPr>
              <a:r>
                <a:rPr lang="en-US" sz="1400" dirty="0">
                  <a:solidFill>
                    <a:srgbClr val="2FA2B4"/>
                  </a:solidFill>
                  <a:latin typeface="Arial Rounded MT Bold" panose="020F0704030504030204" pitchFamily="34" charset="0"/>
                </a:rPr>
                <a:t>Rat</a:t>
              </a:r>
            </a:p>
            <a:p>
              <a:pPr>
                <a:lnSpc>
                  <a:spcPct val="150000"/>
                </a:lnSpc>
              </a:pPr>
              <a:r>
                <a:rPr lang="en-US" sz="1400" dirty="0">
                  <a:solidFill>
                    <a:srgbClr val="2FA2B4"/>
                  </a:solidFill>
                  <a:latin typeface="Arial Rounded MT Bold" panose="020F0704030504030204" pitchFamily="34" charset="0"/>
                </a:rPr>
                <a:t>Grasshopper</a:t>
              </a:r>
            </a:p>
            <a:p>
              <a:pPr>
                <a:lnSpc>
                  <a:spcPct val="150000"/>
                </a:lnSpc>
              </a:pPr>
              <a:r>
                <a:rPr lang="en-US" sz="1400" dirty="0">
                  <a:solidFill>
                    <a:srgbClr val="2FA2B4"/>
                  </a:solidFill>
                  <a:latin typeface="Arial Rounded MT Bold" panose="020F0704030504030204" pitchFamily="34" charset="0"/>
                </a:rPr>
                <a:t>Bamboo</a:t>
              </a:r>
            </a:p>
            <a:p>
              <a:pPr>
                <a:lnSpc>
                  <a:spcPct val="150000"/>
                </a:lnSpc>
              </a:pPr>
              <a:r>
                <a:rPr lang="en-US" sz="1400" dirty="0">
                  <a:solidFill>
                    <a:srgbClr val="2FA2B4"/>
                  </a:solidFill>
                  <a:latin typeface="Arial Rounded MT Bold" panose="020F0704030504030204" pitchFamily="34" charset="0"/>
                </a:rPr>
                <a:t>Grass</a:t>
              </a:r>
            </a:p>
            <a:p>
              <a:pPr>
                <a:lnSpc>
                  <a:spcPct val="150000"/>
                </a:lnSpc>
              </a:pPr>
              <a:r>
                <a:rPr lang="en-US" sz="1400" dirty="0">
                  <a:solidFill>
                    <a:srgbClr val="2FA2B4"/>
                  </a:solidFill>
                  <a:latin typeface="Arial Rounded MT Bold" panose="020F0704030504030204" pitchFamily="34" charset="0"/>
                </a:rPr>
                <a:t>Fern</a:t>
              </a:r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F18A0C4D-9284-42BA-B2EC-BD80994F4015}"/>
                </a:ext>
              </a:extLst>
            </p:cNvPr>
            <p:cNvGrpSpPr/>
            <p:nvPr/>
          </p:nvGrpSpPr>
          <p:grpSpPr>
            <a:xfrm>
              <a:off x="1721275" y="3001062"/>
              <a:ext cx="216000" cy="1520219"/>
              <a:chOff x="1721275" y="3001062"/>
              <a:chExt cx="216000" cy="1520219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7C030B32-01CE-40D0-A247-EF1A6680409F}"/>
                  </a:ext>
                </a:extLst>
              </p:cNvPr>
              <p:cNvSpPr/>
              <p:nvPr/>
            </p:nvSpPr>
            <p:spPr>
              <a:xfrm>
                <a:off x="1721275" y="3001062"/>
                <a:ext cx="216000" cy="216000"/>
              </a:xfrm>
              <a:prstGeom prst="rect">
                <a:avLst/>
              </a:prstGeom>
              <a:noFill/>
              <a:ln>
                <a:solidFill>
                  <a:srgbClr val="2FA2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B8DF55C8-FE5A-4344-A55F-73908F70F9B0}"/>
                  </a:ext>
                </a:extLst>
              </p:cNvPr>
              <p:cNvSpPr/>
              <p:nvPr/>
            </p:nvSpPr>
            <p:spPr>
              <a:xfrm>
                <a:off x="1721275" y="3327117"/>
                <a:ext cx="216000" cy="216000"/>
              </a:xfrm>
              <a:prstGeom prst="rect">
                <a:avLst/>
              </a:prstGeom>
              <a:noFill/>
              <a:ln>
                <a:solidFill>
                  <a:srgbClr val="2FA2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E9ECD005-D398-47DE-82D3-81238160ADB1}"/>
                  </a:ext>
                </a:extLst>
              </p:cNvPr>
              <p:cNvSpPr/>
              <p:nvPr/>
            </p:nvSpPr>
            <p:spPr>
              <a:xfrm>
                <a:off x="1721275" y="3653172"/>
                <a:ext cx="216000" cy="216000"/>
              </a:xfrm>
              <a:prstGeom prst="rect">
                <a:avLst/>
              </a:prstGeom>
              <a:noFill/>
              <a:ln>
                <a:solidFill>
                  <a:srgbClr val="2FA2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54F624FF-0992-4E42-9C45-C60BFAA7D54C}"/>
                  </a:ext>
                </a:extLst>
              </p:cNvPr>
              <p:cNvSpPr/>
              <p:nvPr/>
            </p:nvSpPr>
            <p:spPr>
              <a:xfrm>
                <a:off x="1721275" y="3979227"/>
                <a:ext cx="216000" cy="216000"/>
              </a:xfrm>
              <a:prstGeom prst="rect">
                <a:avLst/>
              </a:prstGeom>
              <a:noFill/>
              <a:ln>
                <a:solidFill>
                  <a:srgbClr val="2FA2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C8B65A6C-4B29-4DA8-BF4B-7100895C1DD6}"/>
                  </a:ext>
                </a:extLst>
              </p:cNvPr>
              <p:cNvSpPr/>
              <p:nvPr/>
            </p:nvSpPr>
            <p:spPr>
              <a:xfrm>
                <a:off x="1721275" y="4305281"/>
                <a:ext cx="216000" cy="216000"/>
              </a:xfrm>
              <a:prstGeom prst="rect">
                <a:avLst/>
              </a:prstGeom>
              <a:noFill/>
              <a:ln>
                <a:solidFill>
                  <a:srgbClr val="2FA2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E3E064E1-3B1D-4A4C-BB63-EEEA329A55C4}"/>
                </a:ext>
              </a:extLst>
            </p:cNvPr>
            <p:cNvGrpSpPr/>
            <p:nvPr/>
          </p:nvGrpSpPr>
          <p:grpSpPr>
            <a:xfrm>
              <a:off x="4920727" y="3001062"/>
              <a:ext cx="216000" cy="1520219"/>
              <a:chOff x="1721275" y="3001062"/>
              <a:chExt cx="216000" cy="1520219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0B7634BC-634A-4E86-A367-A19DC1DB311F}"/>
                  </a:ext>
                </a:extLst>
              </p:cNvPr>
              <p:cNvSpPr/>
              <p:nvPr/>
            </p:nvSpPr>
            <p:spPr>
              <a:xfrm>
                <a:off x="1721275" y="3001062"/>
                <a:ext cx="216000" cy="216000"/>
              </a:xfrm>
              <a:prstGeom prst="rect">
                <a:avLst/>
              </a:prstGeom>
              <a:noFill/>
              <a:ln>
                <a:solidFill>
                  <a:srgbClr val="2FA2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ED6E6BB5-5FC7-4C4B-8844-F7EB1ACBB29A}"/>
                  </a:ext>
                </a:extLst>
              </p:cNvPr>
              <p:cNvSpPr/>
              <p:nvPr/>
            </p:nvSpPr>
            <p:spPr>
              <a:xfrm>
                <a:off x="1721275" y="3327117"/>
                <a:ext cx="216000" cy="216000"/>
              </a:xfrm>
              <a:prstGeom prst="rect">
                <a:avLst/>
              </a:prstGeom>
              <a:noFill/>
              <a:ln>
                <a:solidFill>
                  <a:srgbClr val="2FA2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B02FAFDA-BB32-471D-A8D5-EEB1DCD8B169}"/>
                  </a:ext>
                </a:extLst>
              </p:cNvPr>
              <p:cNvSpPr/>
              <p:nvPr/>
            </p:nvSpPr>
            <p:spPr>
              <a:xfrm>
                <a:off x="1721275" y="3653172"/>
                <a:ext cx="216000" cy="216000"/>
              </a:xfrm>
              <a:prstGeom prst="rect">
                <a:avLst/>
              </a:prstGeom>
              <a:noFill/>
              <a:ln>
                <a:solidFill>
                  <a:srgbClr val="2FA2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B4D0099E-A8C0-4B85-BCBA-BE0D0CF32C89}"/>
                  </a:ext>
                </a:extLst>
              </p:cNvPr>
              <p:cNvSpPr/>
              <p:nvPr/>
            </p:nvSpPr>
            <p:spPr>
              <a:xfrm>
                <a:off x="1721275" y="3979227"/>
                <a:ext cx="216000" cy="216000"/>
              </a:xfrm>
              <a:prstGeom prst="rect">
                <a:avLst/>
              </a:prstGeom>
              <a:noFill/>
              <a:ln>
                <a:solidFill>
                  <a:srgbClr val="2FA2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5BE77C5D-1E74-4382-BCD1-D1209446269E}"/>
                  </a:ext>
                </a:extLst>
              </p:cNvPr>
              <p:cNvSpPr/>
              <p:nvPr/>
            </p:nvSpPr>
            <p:spPr>
              <a:xfrm>
                <a:off x="1721275" y="4305281"/>
                <a:ext cx="216000" cy="216000"/>
              </a:xfrm>
              <a:prstGeom prst="rect">
                <a:avLst/>
              </a:prstGeom>
              <a:noFill/>
              <a:ln>
                <a:solidFill>
                  <a:srgbClr val="2FA2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238AF887-0CB3-4DD5-9803-E9068C863CB5}"/>
              </a:ext>
            </a:extLst>
          </p:cNvPr>
          <p:cNvGrpSpPr/>
          <p:nvPr/>
        </p:nvGrpSpPr>
        <p:grpSpPr>
          <a:xfrm>
            <a:off x="199868" y="6917837"/>
            <a:ext cx="5324632" cy="1785322"/>
            <a:chOff x="199868" y="2902588"/>
            <a:chExt cx="6458264" cy="1785322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1DD3E376-9FCA-4844-A828-58063ADC1790}"/>
                </a:ext>
              </a:extLst>
            </p:cNvPr>
            <p:cNvSpPr/>
            <p:nvPr/>
          </p:nvSpPr>
          <p:spPr>
            <a:xfrm>
              <a:off x="199868" y="2902588"/>
              <a:ext cx="6458264" cy="1785322"/>
            </a:xfrm>
            <a:prstGeom prst="rect">
              <a:avLst/>
            </a:prstGeom>
          </p:spPr>
          <p:txBody>
            <a:bodyPr numCol="2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400" dirty="0">
                  <a:solidFill>
                    <a:srgbClr val="2FA2B4"/>
                  </a:solidFill>
                  <a:latin typeface="Arial Rounded MT Bold" panose="020F0704030504030204" pitchFamily="34" charset="0"/>
                </a:rPr>
                <a:t>Leopard</a:t>
              </a:r>
            </a:p>
            <a:p>
              <a:pPr>
                <a:lnSpc>
                  <a:spcPct val="150000"/>
                </a:lnSpc>
              </a:pPr>
              <a:r>
                <a:rPr lang="en-US" sz="1400" dirty="0">
                  <a:solidFill>
                    <a:srgbClr val="2FA2B4"/>
                  </a:solidFill>
                  <a:latin typeface="Arial Rounded MT Bold" panose="020F0704030504030204" pitchFamily="34" charset="0"/>
                </a:rPr>
                <a:t>Jackal</a:t>
              </a:r>
            </a:p>
            <a:p>
              <a:pPr>
                <a:lnSpc>
                  <a:spcPct val="150000"/>
                </a:lnSpc>
              </a:pPr>
              <a:r>
                <a:rPr lang="en-US" sz="1400" dirty="0">
                  <a:solidFill>
                    <a:srgbClr val="2FA2B4"/>
                  </a:solidFill>
                  <a:latin typeface="Arial Rounded MT Bold" panose="020F0704030504030204" pitchFamily="34" charset="0"/>
                </a:rPr>
                <a:t>Vulture</a:t>
              </a:r>
            </a:p>
            <a:p>
              <a:pPr>
                <a:lnSpc>
                  <a:spcPct val="150000"/>
                </a:lnSpc>
              </a:pPr>
              <a:r>
                <a:rPr lang="en-US" sz="1400" dirty="0">
                  <a:solidFill>
                    <a:srgbClr val="2FA2B4"/>
                  </a:solidFill>
                  <a:latin typeface="Arial Rounded MT Bold" panose="020F0704030504030204" pitchFamily="34" charset="0"/>
                </a:rPr>
                <a:t>Snake</a:t>
              </a:r>
            </a:p>
            <a:p>
              <a:pPr>
                <a:lnSpc>
                  <a:spcPct val="150000"/>
                </a:lnSpc>
              </a:pPr>
              <a:r>
                <a:rPr lang="en-US" sz="1400" dirty="0">
                  <a:solidFill>
                    <a:srgbClr val="2FA2B4"/>
                  </a:solidFill>
                  <a:latin typeface="Arial Rounded MT Bold" panose="020F0704030504030204" pitchFamily="34" charset="0"/>
                </a:rPr>
                <a:t>Red panda</a:t>
              </a:r>
            </a:p>
            <a:p>
              <a:pPr>
                <a:lnSpc>
                  <a:spcPct val="150000"/>
                </a:lnSpc>
              </a:pPr>
              <a:r>
                <a:rPr lang="en-US" sz="1400" dirty="0">
                  <a:solidFill>
                    <a:srgbClr val="2FA2B4"/>
                  </a:solidFill>
                  <a:latin typeface="Arial Rounded MT Bold" panose="020F0704030504030204" pitchFamily="34" charset="0"/>
                </a:rPr>
                <a:t>Giant panda</a:t>
              </a:r>
            </a:p>
            <a:p>
              <a:pPr>
                <a:lnSpc>
                  <a:spcPct val="150000"/>
                </a:lnSpc>
              </a:pPr>
              <a:r>
                <a:rPr lang="en-US" sz="1400" dirty="0">
                  <a:solidFill>
                    <a:srgbClr val="2FA2B4"/>
                  </a:solidFill>
                  <a:latin typeface="Arial Rounded MT Bold" panose="020F0704030504030204" pitchFamily="34" charset="0"/>
                </a:rPr>
                <a:t>Rat</a:t>
              </a:r>
            </a:p>
            <a:p>
              <a:pPr>
                <a:lnSpc>
                  <a:spcPct val="150000"/>
                </a:lnSpc>
              </a:pPr>
              <a:r>
                <a:rPr lang="en-US" sz="1400" dirty="0">
                  <a:solidFill>
                    <a:srgbClr val="2FA2B4"/>
                  </a:solidFill>
                  <a:latin typeface="Arial Rounded MT Bold" panose="020F0704030504030204" pitchFamily="34" charset="0"/>
                </a:rPr>
                <a:t>Grasshopper</a:t>
              </a:r>
            </a:p>
            <a:p>
              <a:pPr>
                <a:lnSpc>
                  <a:spcPct val="150000"/>
                </a:lnSpc>
              </a:pPr>
              <a:r>
                <a:rPr lang="en-US" sz="1400" dirty="0">
                  <a:solidFill>
                    <a:srgbClr val="2FA2B4"/>
                  </a:solidFill>
                  <a:latin typeface="Arial Rounded MT Bold" panose="020F0704030504030204" pitchFamily="34" charset="0"/>
                </a:rPr>
                <a:t>Grass</a:t>
              </a:r>
            </a:p>
            <a:p>
              <a:pPr>
                <a:lnSpc>
                  <a:spcPct val="150000"/>
                </a:lnSpc>
              </a:pPr>
              <a:r>
                <a:rPr lang="en-US" sz="1400" dirty="0">
                  <a:solidFill>
                    <a:srgbClr val="2FA2B4"/>
                  </a:solidFill>
                  <a:latin typeface="Arial Rounded MT Bold" panose="020F0704030504030204" pitchFamily="34" charset="0"/>
                </a:rPr>
                <a:t>Fern</a:t>
              </a:r>
            </a:p>
          </p:txBody>
        </p: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F934DBCA-9A64-41E9-A91B-C5FC3F13AD58}"/>
                </a:ext>
              </a:extLst>
            </p:cNvPr>
            <p:cNvGrpSpPr/>
            <p:nvPr/>
          </p:nvGrpSpPr>
          <p:grpSpPr>
            <a:xfrm>
              <a:off x="1721275" y="3001062"/>
              <a:ext cx="216000" cy="1520219"/>
              <a:chOff x="1721275" y="3001062"/>
              <a:chExt cx="216000" cy="1520219"/>
            </a:xfrm>
          </p:grpSpPr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7DC2CEEF-8B64-497D-8E64-F7B4A7D219FA}"/>
                  </a:ext>
                </a:extLst>
              </p:cNvPr>
              <p:cNvSpPr/>
              <p:nvPr/>
            </p:nvSpPr>
            <p:spPr>
              <a:xfrm>
                <a:off x="1721275" y="3001062"/>
                <a:ext cx="216000" cy="216000"/>
              </a:xfrm>
              <a:prstGeom prst="rect">
                <a:avLst/>
              </a:prstGeom>
              <a:noFill/>
              <a:ln>
                <a:solidFill>
                  <a:srgbClr val="2FA2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6AC00C00-A5E7-48B7-9957-564B2B95D979}"/>
                  </a:ext>
                </a:extLst>
              </p:cNvPr>
              <p:cNvSpPr/>
              <p:nvPr/>
            </p:nvSpPr>
            <p:spPr>
              <a:xfrm>
                <a:off x="1721275" y="3327117"/>
                <a:ext cx="216000" cy="216000"/>
              </a:xfrm>
              <a:prstGeom prst="rect">
                <a:avLst/>
              </a:prstGeom>
              <a:noFill/>
              <a:ln>
                <a:solidFill>
                  <a:srgbClr val="2FA2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928A4634-3E8A-4807-B1B7-EF3CD6F89BCB}"/>
                  </a:ext>
                </a:extLst>
              </p:cNvPr>
              <p:cNvSpPr/>
              <p:nvPr/>
            </p:nvSpPr>
            <p:spPr>
              <a:xfrm>
                <a:off x="1721275" y="3653172"/>
                <a:ext cx="216000" cy="216000"/>
              </a:xfrm>
              <a:prstGeom prst="rect">
                <a:avLst/>
              </a:prstGeom>
              <a:noFill/>
              <a:ln>
                <a:solidFill>
                  <a:srgbClr val="2FA2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D9396A4A-9D15-47DF-828A-4F4A5F64BB86}"/>
                  </a:ext>
                </a:extLst>
              </p:cNvPr>
              <p:cNvSpPr/>
              <p:nvPr/>
            </p:nvSpPr>
            <p:spPr>
              <a:xfrm>
                <a:off x="1721275" y="3979227"/>
                <a:ext cx="216000" cy="216000"/>
              </a:xfrm>
              <a:prstGeom prst="rect">
                <a:avLst/>
              </a:prstGeom>
              <a:noFill/>
              <a:ln>
                <a:solidFill>
                  <a:srgbClr val="2FA2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CB7D20D4-5FB9-40DF-87C5-467528C32EED}"/>
                  </a:ext>
                </a:extLst>
              </p:cNvPr>
              <p:cNvSpPr/>
              <p:nvPr/>
            </p:nvSpPr>
            <p:spPr>
              <a:xfrm>
                <a:off x="1721275" y="4305281"/>
                <a:ext cx="216000" cy="216000"/>
              </a:xfrm>
              <a:prstGeom prst="rect">
                <a:avLst/>
              </a:prstGeom>
              <a:noFill/>
              <a:ln>
                <a:solidFill>
                  <a:srgbClr val="2FA2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B6080732-7C6A-481A-B38E-A05AA7828928}"/>
                </a:ext>
              </a:extLst>
            </p:cNvPr>
            <p:cNvGrpSpPr/>
            <p:nvPr/>
          </p:nvGrpSpPr>
          <p:grpSpPr>
            <a:xfrm>
              <a:off x="4920727" y="3001062"/>
              <a:ext cx="216000" cy="1520219"/>
              <a:chOff x="1721275" y="3001062"/>
              <a:chExt cx="216000" cy="1520219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0738F985-AF3B-439E-A019-A3C998C9598E}"/>
                  </a:ext>
                </a:extLst>
              </p:cNvPr>
              <p:cNvSpPr/>
              <p:nvPr/>
            </p:nvSpPr>
            <p:spPr>
              <a:xfrm>
                <a:off x="1721275" y="3001062"/>
                <a:ext cx="216000" cy="216000"/>
              </a:xfrm>
              <a:prstGeom prst="rect">
                <a:avLst/>
              </a:prstGeom>
              <a:noFill/>
              <a:ln>
                <a:solidFill>
                  <a:srgbClr val="2FA2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60B1741E-B65F-45FE-A354-1695E754BF8F}"/>
                  </a:ext>
                </a:extLst>
              </p:cNvPr>
              <p:cNvSpPr/>
              <p:nvPr/>
            </p:nvSpPr>
            <p:spPr>
              <a:xfrm>
                <a:off x="1721275" y="3327117"/>
                <a:ext cx="216000" cy="216000"/>
              </a:xfrm>
              <a:prstGeom prst="rect">
                <a:avLst/>
              </a:prstGeom>
              <a:noFill/>
              <a:ln>
                <a:solidFill>
                  <a:srgbClr val="2FA2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01D322EB-F497-43D6-BFA0-DF1AAD861FC8}"/>
                  </a:ext>
                </a:extLst>
              </p:cNvPr>
              <p:cNvSpPr/>
              <p:nvPr/>
            </p:nvSpPr>
            <p:spPr>
              <a:xfrm>
                <a:off x="1721275" y="3653172"/>
                <a:ext cx="216000" cy="216000"/>
              </a:xfrm>
              <a:prstGeom prst="rect">
                <a:avLst/>
              </a:prstGeom>
              <a:noFill/>
              <a:ln>
                <a:solidFill>
                  <a:srgbClr val="2FA2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958E83E7-0189-429E-B948-A9F46722E626}"/>
                  </a:ext>
                </a:extLst>
              </p:cNvPr>
              <p:cNvSpPr/>
              <p:nvPr/>
            </p:nvSpPr>
            <p:spPr>
              <a:xfrm>
                <a:off x="1721275" y="3979227"/>
                <a:ext cx="216000" cy="216000"/>
              </a:xfrm>
              <a:prstGeom prst="rect">
                <a:avLst/>
              </a:prstGeom>
              <a:noFill/>
              <a:ln>
                <a:solidFill>
                  <a:srgbClr val="2FA2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F837CE25-1CA8-4C8E-8F08-B8CA75C2DE61}"/>
                  </a:ext>
                </a:extLst>
              </p:cNvPr>
              <p:cNvSpPr/>
              <p:nvPr/>
            </p:nvSpPr>
            <p:spPr>
              <a:xfrm>
                <a:off x="1721275" y="4305281"/>
                <a:ext cx="216000" cy="216000"/>
              </a:xfrm>
              <a:prstGeom prst="rect">
                <a:avLst/>
              </a:prstGeom>
              <a:noFill/>
              <a:ln>
                <a:solidFill>
                  <a:srgbClr val="2FA2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34CD2256-4875-48B9-BF5C-992D36C2F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888" y="8748499"/>
            <a:ext cx="2451160" cy="760191"/>
          </a:xfrm>
          <a:prstGeom prst="roundRect">
            <a:avLst>
              <a:gd name="adj" fmla="val 7543"/>
            </a:avLst>
          </a:prstGeom>
          <a:noFill/>
          <a:ln w="9525">
            <a:solidFill>
              <a:srgbClr val="2FA2B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84720" tIns="42360" rIns="84720" bIns="4236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Stretch</a:t>
            </a:r>
            <a:r>
              <a:rPr lang="en-US" altLang="en-US" sz="1400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:</a:t>
            </a:r>
          </a:p>
          <a:p>
            <a:pPr algn="ctr"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What can you do to help protect ecosystems?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5D2646C-F38E-4888-B7B0-9CB891722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6231" y="8737611"/>
            <a:ext cx="3811901" cy="753113"/>
          </a:xfrm>
          <a:prstGeom prst="roundRect">
            <a:avLst>
              <a:gd name="adj" fmla="val 5808"/>
            </a:avLst>
          </a:prstGeom>
          <a:noFill/>
          <a:ln w="9525">
            <a:solidFill>
              <a:srgbClr val="2FA2B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84720" tIns="42360" rIns="84720" bIns="4236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Challenge</a:t>
            </a:r>
            <a:r>
              <a:rPr lang="en-US" altLang="en-US" sz="1400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:</a:t>
            </a:r>
          </a:p>
          <a:p>
            <a:pPr algn="ctr"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Create your own food web. How would it be affected if a species was removed?</a:t>
            </a:r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AD613918-0073-4CAD-8BC3-4624FC7F7622}"/>
              </a:ext>
            </a:extLst>
          </p:cNvPr>
          <p:cNvSpPr/>
          <p:nvPr/>
        </p:nvSpPr>
        <p:spPr>
          <a:xfrm>
            <a:off x="199868" y="2540857"/>
            <a:ext cx="6458264" cy="1900859"/>
          </a:xfrm>
          <a:prstGeom prst="roundRect">
            <a:avLst>
              <a:gd name="adj" fmla="val 6849"/>
            </a:avLst>
          </a:prstGeom>
          <a:noFill/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2FA2B4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0206370D-82D3-4A3B-88DA-F1A833A0D9EA}"/>
              </a:ext>
            </a:extLst>
          </p:cNvPr>
          <p:cNvSpPr/>
          <p:nvPr/>
        </p:nvSpPr>
        <p:spPr>
          <a:xfrm>
            <a:off x="199868" y="4610629"/>
            <a:ext cx="6458264" cy="1900859"/>
          </a:xfrm>
          <a:prstGeom prst="roundRect">
            <a:avLst>
              <a:gd name="adj" fmla="val 6849"/>
            </a:avLst>
          </a:prstGeom>
          <a:noFill/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2FA2B4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8E0A964E-2F57-4B75-A1BF-57A5DA6C46CE}"/>
              </a:ext>
            </a:extLst>
          </p:cNvPr>
          <p:cNvSpPr/>
          <p:nvPr/>
        </p:nvSpPr>
        <p:spPr>
          <a:xfrm>
            <a:off x="199868" y="6679567"/>
            <a:ext cx="6458264" cy="1900859"/>
          </a:xfrm>
          <a:prstGeom prst="roundRect">
            <a:avLst>
              <a:gd name="adj" fmla="val 6849"/>
            </a:avLst>
          </a:prstGeom>
          <a:noFill/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2FA2B4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000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4983</TotalTime>
  <Words>146</Words>
  <Application>Microsoft Macintosh PowerPoint</Application>
  <PresentationFormat>A4 Paper (210x297 mm)</PresentationFormat>
  <Paragraphs>75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Arial Rounded MT Bold</vt:lpstr>
      <vt:lpstr>Calibri</vt:lpstr>
      <vt:lpstr>Calibri Light</vt:lpstr>
      <vt:lpstr>Cambria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Jean Debney</cp:lastModifiedBy>
  <cp:revision>65</cp:revision>
  <cp:lastPrinted>2016-07-20T11:27:13Z</cp:lastPrinted>
  <dcterms:created xsi:type="dcterms:W3CDTF">2016-06-12T08:53:59Z</dcterms:created>
  <dcterms:modified xsi:type="dcterms:W3CDTF">2021-12-17T07:59:55Z</dcterms:modified>
</cp:coreProperties>
</file>