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84444B-D11A-40F4-9BAB-44647E86D7AF}" v="58" dt="2023-07-20T11:31:45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1080" y="-115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Lane" userId="6cfbb8fb068cc2f0" providerId="LiveId" clId="{9D84444B-D11A-40F4-9BAB-44647E86D7AF}"/>
    <pc:docChg chg="undo custSel addSld modSld">
      <pc:chgData name="Lydia Lane" userId="6cfbb8fb068cc2f0" providerId="LiveId" clId="{9D84444B-D11A-40F4-9BAB-44647E86D7AF}" dt="2023-07-20T11:31:45.299" v="316"/>
      <pc:docMkLst>
        <pc:docMk/>
      </pc:docMkLst>
      <pc:sldChg chg="addSp delSp modSp mod">
        <pc:chgData name="Lydia Lane" userId="6cfbb8fb068cc2f0" providerId="LiveId" clId="{9D84444B-D11A-40F4-9BAB-44647E86D7AF}" dt="2023-07-20T11:12:33.427" v="80"/>
        <pc:sldMkLst>
          <pc:docMk/>
          <pc:sldMk cId="1806815554" sldId="256"/>
        </pc:sldMkLst>
        <pc:spChg chg="add del mod">
          <ac:chgData name="Lydia Lane" userId="6cfbb8fb068cc2f0" providerId="LiveId" clId="{9D84444B-D11A-40F4-9BAB-44647E86D7AF}" dt="2023-07-20T11:12:16.456" v="75" actId="478"/>
          <ac:spMkLst>
            <pc:docMk/>
            <pc:sldMk cId="1806815554" sldId="256"/>
            <ac:spMk id="3" creationId="{55779206-7D4F-AA57-99BB-2EBFD3AC3F74}"/>
          </ac:spMkLst>
        </pc:spChg>
        <pc:spChg chg="mod">
          <ac:chgData name="Lydia Lane" userId="6cfbb8fb068cc2f0" providerId="LiveId" clId="{9D84444B-D11A-40F4-9BAB-44647E86D7AF}" dt="2023-07-20T11:11:15.536" v="69" actId="1076"/>
          <ac:spMkLst>
            <pc:docMk/>
            <pc:sldMk cId="1806815554" sldId="256"/>
            <ac:spMk id="7" creationId="{A699A2E2-121B-92A5-F10F-869BBED5F16B}"/>
          </ac:spMkLst>
        </pc:spChg>
        <pc:spChg chg="mod">
          <ac:chgData name="Lydia Lane" userId="6cfbb8fb068cc2f0" providerId="LiveId" clId="{9D84444B-D11A-40F4-9BAB-44647E86D7AF}" dt="2023-07-20T11:11:09.545" v="68" actId="20577"/>
          <ac:spMkLst>
            <pc:docMk/>
            <pc:sldMk cId="1806815554" sldId="256"/>
            <ac:spMk id="8" creationId="{71427613-AAA7-F84E-DD23-843EA47E92E4}"/>
          </ac:spMkLst>
        </pc:spChg>
        <pc:spChg chg="add mod">
          <ac:chgData name="Lydia Lane" userId="6cfbb8fb068cc2f0" providerId="LiveId" clId="{9D84444B-D11A-40F4-9BAB-44647E86D7AF}" dt="2023-07-20T11:12:32.435" v="78" actId="1076"/>
          <ac:spMkLst>
            <pc:docMk/>
            <pc:sldMk cId="1806815554" sldId="256"/>
            <ac:spMk id="9" creationId="{EE136CDB-1839-DCF5-8843-1CBFF5FC2530}"/>
          </ac:spMkLst>
        </pc:spChg>
        <pc:spChg chg="add del mod">
          <ac:chgData name="Lydia Lane" userId="6cfbb8fb068cc2f0" providerId="LiveId" clId="{9D84444B-D11A-40F4-9BAB-44647E86D7AF}" dt="2023-07-20T11:12:33.427" v="80"/>
          <ac:spMkLst>
            <pc:docMk/>
            <pc:sldMk cId="1806815554" sldId="256"/>
            <ac:spMk id="11" creationId="{850BE240-9973-3288-284F-6B0968D5C910}"/>
          </ac:spMkLst>
        </pc:spChg>
        <pc:picChg chg="add mod">
          <ac:chgData name="Lydia Lane" userId="6cfbb8fb068cc2f0" providerId="LiveId" clId="{9D84444B-D11A-40F4-9BAB-44647E86D7AF}" dt="2023-07-20T11:10:58.371" v="63"/>
          <ac:picMkLst>
            <pc:docMk/>
            <pc:sldMk cId="1806815554" sldId="256"/>
            <ac:picMk id="2" creationId="{801AE572-8AC2-B75A-A06B-50C1EA2420E9}"/>
          </ac:picMkLst>
        </pc:picChg>
        <pc:picChg chg="add mod">
          <ac:chgData name="Lydia Lane" userId="6cfbb8fb068cc2f0" providerId="LiveId" clId="{9D84444B-D11A-40F4-9BAB-44647E86D7AF}" dt="2023-07-20T11:12:07.685" v="74"/>
          <ac:picMkLst>
            <pc:docMk/>
            <pc:sldMk cId="1806815554" sldId="256"/>
            <ac:picMk id="10" creationId="{49E5CEE1-4C7B-B8FA-7F52-88E2FE225B1D}"/>
          </ac:picMkLst>
        </pc:picChg>
      </pc:sldChg>
      <pc:sldChg chg="addSp delSp modSp add mod">
        <pc:chgData name="Lydia Lane" userId="6cfbb8fb068cc2f0" providerId="LiveId" clId="{9D84444B-D11A-40F4-9BAB-44647E86D7AF}" dt="2023-07-20T11:21:14.887" v="230" actId="692"/>
        <pc:sldMkLst>
          <pc:docMk/>
          <pc:sldMk cId="3222537788" sldId="257"/>
        </pc:sldMkLst>
        <pc:spChg chg="add del mod">
          <ac:chgData name="Lydia Lane" userId="6cfbb8fb068cc2f0" providerId="LiveId" clId="{9D84444B-D11A-40F4-9BAB-44647E86D7AF}" dt="2023-07-20T11:13:02.756" v="83" actId="478"/>
          <ac:spMkLst>
            <pc:docMk/>
            <pc:sldMk cId="3222537788" sldId="257"/>
            <ac:spMk id="3" creationId="{8AE6B6E0-AA51-C910-35A2-DB4A4B78C4CD}"/>
          </ac:spMkLst>
        </pc:spChg>
        <pc:spChg chg="add mod">
          <ac:chgData name="Lydia Lane" userId="6cfbb8fb068cc2f0" providerId="LiveId" clId="{9D84444B-D11A-40F4-9BAB-44647E86D7AF}" dt="2023-07-20T11:14:18.323" v="84" actId="207"/>
          <ac:spMkLst>
            <pc:docMk/>
            <pc:sldMk cId="3222537788" sldId="257"/>
            <ac:spMk id="9" creationId="{7D6BD75C-2ED5-6BAE-C4D4-B2138932C524}"/>
          </ac:spMkLst>
        </pc:spChg>
        <pc:spChg chg="add mod">
          <ac:chgData name="Lydia Lane" userId="6cfbb8fb068cc2f0" providerId="LiveId" clId="{9D84444B-D11A-40F4-9BAB-44647E86D7AF}" dt="2023-07-20T11:20:51.718" v="228" actId="20577"/>
          <ac:spMkLst>
            <pc:docMk/>
            <pc:sldMk cId="3222537788" sldId="257"/>
            <ac:spMk id="10" creationId="{BB7FA137-F31C-ED98-E132-AA9E5F0A848C}"/>
          </ac:spMkLst>
        </pc:spChg>
        <pc:spChg chg="add mod">
          <ac:chgData name="Lydia Lane" userId="6cfbb8fb068cc2f0" providerId="LiveId" clId="{9D84444B-D11A-40F4-9BAB-44647E86D7AF}" dt="2023-07-20T11:20:56.765" v="229" actId="207"/>
          <ac:spMkLst>
            <pc:docMk/>
            <pc:sldMk cId="3222537788" sldId="257"/>
            <ac:spMk id="11" creationId="{E629BB21-E823-1874-EE95-7471EB42029F}"/>
          </ac:spMkLst>
        </pc:spChg>
        <pc:spChg chg="add mod">
          <ac:chgData name="Lydia Lane" userId="6cfbb8fb068cc2f0" providerId="LiveId" clId="{9D84444B-D11A-40F4-9BAB-44647E86D7AF}" dt="2023-07-20T11:21:14.887" v="230" actId="692"/>
          <ac:spMkLst>
            <pc:docMk/>
            <pc:sldMk cId="3222537788" sldId="257"/>
            <ac:spMk id="12" creationId="{CAC67B31-39F8-2966-C2EA-16B823EF1B23}"/>
          </ac:spMkLst>
        </pc:spChg>
      </pc:sldChg>
      <pc:sldChg chg="addSp modSp add mod">
        <pc:chgData name="Lydia Lane" userId="6cfbb8fb068cc2f0" providerId="LiveId" clId="{9D84444B-D11A-40F4-9BAB-44647E86D7AF}" dt="2023-07-20T11:24:04.613" v="245" actId="692"/>
        <pc:sldMkLst>
          <pc:docMk/>
          <pc:sldMk cId="4002326012" sldId="258"/>
        </pc:sldMkLst>
        <pc:spChg chg="add mod">
          <ac:chgData name="Lydia Lane" userId="6cfbb8fb068cc2f0" providerId="LiveId" clId="{9D84444B-D11A-40F4-9BAB-44647E86D7AF}" dt="2023-07-20T11:24:04.613" v="245" actId="692"/>
          <ac:spMkLst>
            <pc:docMk/>
            <pc:sldMk cId="4002326012" sldId="258"/>
            <ac:spMk id="9" creationId="{573C6085-92BB-C3E3-3174-C52AAC9BF080}"/>
          </ac:spMkLst>
        </pc:spChg>
        <pc:spChg chg="add mod">
          <ac:chgData name="Lydia Lane" userId="6cfbb8fb068cc2f0" providerId="LiveId" clId="{9D84444B-D11A-40F4-9BAB-44647E86D7AF}" dt="2023-07-20T11:22:54.371" v="238" actId="207"/>
          <ac:spMkLst>
            <pc:docMk/>
            <pc:sldMk cId="4002326012" sldId="258"/>
            <ac:spMk id="10" creationId="{9BF3EB8A-86CD-2DCF-DA5B-4E39F72EF841}"/>
          </ac:spMkLst>
        </pc:spChg>
        <pc:spChg chg="add mod">
          <ac:chgData name="Lydia Lane" userId="6cfbb8fb068cc2f0" providerId="LiveId" clId="{9D84444B-D11A-40F4-9BAB-44647E86D7AF}" dt="2023-07-20T11:23:00.609" v="239" actId="207"/>
          <ac:spMkLst>
            <pc:docMk/>
            <pc:sldMk cId="4002326012" sldId="258"/>
            <ac:spMk id="11" creationId="{A720C132-8648-09AC-F1E5-4ED2E64615A9}"/>
          </ac:spMkLst>
        </pc:spChg>
        <pc:spChg chg="add mod">
          <ac:chgData name="Lydia Lane" userId="6cfbb8fb068cc2f0" providerId="LiveId" clId="{9D84444B-D11A-40F4-9BAB-44647E86D7AF}" dt="2023-07-20T11:23:54.764" v="244" actId="1076"/>
          <ac:spMkLst>
            <pc:docMk/>
            <pc:sldMk cId="4002326012" sldId="258"/>
            <ac:spMk id="12" creationId="{EB8F284E-7A46-1D14-C361-CF987CE52D99}"/>
          </ac:spMkLst>
        </pc:spChg>
        <pc:spChg chg="add mod">
          <ac:chgData name="Lydia Lane" userId="6cfbb8fb068cc2f0" providerId="LiveId" clId="{9D84444B-D11A-40F4-9BAB-44647E86D7AF}" dt="2023-07-20T11:23:39.172" v="243" actId="1076"/>
          <ac:spMkLst>
            <pc:docMk/>
            <pc:sldMk cId="4002326012" sldId="258"/>
            <ac:spMk id="13" creationId="{45A82BB7-D946-84E3-85FF-DD7B11615B04}"/>
          </ac:spMkLst>
        </pc:spChg>
        <pc:picChg chg="add mod modCrop">
          <ac:chgData name="Lydia Lane" userId="6cfbb8fb068cc2f0" providerId="LiveId" clId="{9D84444B-D11A-40F4-9BAB-44647E86D7AF}" dt="2023-07-20T11:22:18.536" v="233" actId="732"/>
          <ac:picMkLst>
            <pc:docMk/>
            <pc:sldMk cId="4002326012" sldId="258"/>
            <ac:picMk id="3" creationId="{DA035A33-22F1-C2B0-B7AB-31B32ACBA7B7}"/>
          </ac:picMkLst>
        </pc:picChg>
      </pc:sldChg>
      <pc:sldChg chg="addSp delSp modSp add mod">
        <pc:chgData name="Lydia Lane" userId="6cfbb8fb068cc2f0" providerId="LiveId" clId="{9D84444B-D11A-40F4-9BAB-44647E86D7AF}" dt="2023-07-20T11:30:24.632" v="310" actId="572"/>
        <pc:sldMkLst>
          <pc:docMk/>
          <pc:sldMk cId="2230741439" sldId="259"/>
        </pc:sldMkLst>
        <pc:spChg chg="add del mod">
          <ac:chgData name="Lydia Lane" userId="6cfbb8fb068cc2f0" providerId="LiveId" clId="{9D84444B-D11A-40F4-9BAB-44647E86D7AF}" dt="2023-07-20T11:25:06.209" v="252" actId="478"/>
          <ac:spMkLst>
            <pc:docMk/>
            <pc:sldMk cId="2230741439" sldId="259"/>
            <ac:spMk id="3" creationId="{60D33088-37E3-936C-8E11-1C767A318666}"/>
          </ac:spMkLst>
        </pc:spChg>
        <pc:spChg chg="add mod">
          <ac:chgData name="Lydia Lane" userId="6cfbb8fb068cc2f0" providerId="LiveId" clId="{9D84444B-D11A-40F4-9BAB-44647E86D7AF}" dt="2023-07-20T11:25:01.073" v="251" actId="207"/>
          <ac:spMkLst>
            <pc:docMk/>
            <pc:sldMk cId="2230741439" sldId="259"/>
            <ac:spMk id="9" creationId="{06A7868F-E4B2-7EAC-4768-FC24063FAA53}"/>
          </ac:spMkLst>
        </pc:spChg>
        <pc:spChg chg="add mod">
          <ac:chgData name="Lydia Lane" userId="6cfbb8fb068cc2f0" providerId="LiveId" clId="{9D84444B-D11A-40F4-9BAB-44647E86D7AF}" dt="2023-07-20T11:24:57.822" v="250" actId="207"/>
          <ac:spMkLst>
            <pc:docMk/>
            <pc:sldMk cId="2230741439" sldId="259"/>
            <ac:spMk id="10" creationId="{7396D89E-CA43-304B-46E7-64E13B95574A}"/>
          </ac:spMkLst>
        </pc:spChg>
        <pc:spChg chg="add mod">
          <ac:chgData name="Lydia Lane" userId="6cfbb8fb068cc2f0" providerId="LiveId" clId="{9D84444B-D11A-40F4-9BAB-44647E86D7AF}" dt="2023-07-20T11:25:14.796" v="253" actId="692"/>
          <ac:spMkLst>
            <pc:docMk/>
            <pc:sldMk cId="2230741439" sldId="259"/>
            <ac:spMk id="11" creationId="{AD39D4AB-C783-5DB9-6BE2-6DCD03B4413C}"/>
          </ac:spMkLst>
        </pc:spChg>
        <pc:graphicFrameChg chg="add mod modGraphic">
          <ac:chgData name="Lydia Lane" userId="6cfbb8fb068cc2f0" providerId="LiveId" clId="{9D84444B-D11A-40F4-9BAB-44647E86D7AF}" dt="2023-07-20T11:30:24.632" v="310" actId="572"/>
          <ac:graphicFrameMkLst>
            <pc:docMk/>
            <pc:sldMk cId="2230741439" sldId="259"/>
            <ac:graphicFrameMk id="12" creationId="{5FA9581D-6263-CDE5-A3DC-8BC5D9EE47FA}"/>
          </ac:graphicFrameMkLst>
        </pc:graphicFrameChg>
      </pc:sldChg>
      <pc:sldChg chg="addSp delSp modSp add mod">
        <pc:chgData name="Lydia Lane" userId="6cfbb8fb068cc2f0" providerId="LiveId" clId="{9D84444B-D11A-40F4-9BAB-44647E86D7AF}" dt="2023-07-20T11:31:45.299" v="316"/>
        <pc:sldMkLst>
          <pc:docMk/>
          <pc:sldMk cId="1518662216" sldId="260"/>
        </pc:sldMkLst>
        <pc:spChg chg="add del mod">
          <ac:chgData name="Lydia Lane" userId="6cfbb8fb068cc2f0" providerId="LiveId" clId="{9D84444B-D11A-40F4-9BAB-44647E86D7AF}" dt="2023-07-20T11:30:59.016" v="312" actId="478"/>
          <ac:spMkLst>
            <pc:docMk/>
            <pc:sldMk cId="1518662216" sldId="260"/>
            <ac:spMk id="3" creationId="{DA8DA237-12F6-41D3-9F92-DBB8289F7D56}"/>
          </ac:spMkLst>
        </pc:spChg>
        <pc:spChg chg="add mod">
          <ac:chgData name="Lydia Lane" userId="6cfbb8fb068cc2f0" providerId="LiveId" clId="{9D84444B-D11A-40F4-9BAB-44647E86D7AF}" dt="2023-07-20T11:31:04.187" v="313" actId="207"/>
          <ac:spMkLst>
            <pc:docMk/>
            <pc:sldMk cId="1518662216" sldId="260"/>
            <ac:spMk id="9" creationId="{24F96267-F268-E408-5F71-4EE9513AD8DA}"/>
          </ac:spMkLst>
        </pc:spChg>
        <pc:spChg chg="add mod">
          <ac:chgData name="Lydia Lane" userId="6cfbb8fb068cc2f0" providerId="LiveId" clId="{9D84444B-D11A-40F4-9BAB-44647E86D7AF}" dt="2023-07-20T11:31:10.202" v="314" actId="207"/>
          <ac:spMkLst>
            <pc:docMk/>
            <pc:sldMk cId="1518662216" sldId="260"/>
            <ac:spMk id="10" creationId="{EE84EB58-E63D-6583-FBA9-86411B2486B7}"/>
          </ac:spMkLst>
        </pc:spChg>
        <pc:spChg chg="add mod">
          <ac:chgData name="Lydia Lane" userId="6cfbb8fb068cc2f0" providerId="LiveId" clId="{9D84444B-D11A-40F4-9BAB-44647E86D7AF}" dt="2023-07-20T11:31:25.011" v="315" actId="692"/>
          <ac:spMkLst>
            <pc:docMk/>
            <pc:sldMk cId="1518662216" sldId="260"/>
            <ac:spMk id="11" creationId="{D739409B-6C0D-748C-2438-B16286DE7A4A}"/>
          </ac:spMkLst>
        </pc:spChg>
        <pc:graphicFrameChg chg="add mod">
          <ac:chgData name="Lydia Lane" userId="6cfbb8fb068cc2f0" providerId="LiveId" clId="{9D84444B-D11A-40F4-9BAB-44647E86D7AF}" dt="2023-07-20T11:31:45.299" v="316"/>
          <ac:graphicFrameMkLst>
            <pc:docMk/>
            <pc:sldMk cId="1518662216" sldId="260"/>
            <ac:graphicFrameMk id="12" creationId="{89845630-F9A8-F2EB-0A37-9E2604759C5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0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5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70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95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51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5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23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29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3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96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6DECB-8B0D-42B2-856D-8B66113C5F46}" type="datetimeFigureOut">
              <a:rPr lang="en-GB" smtClean="0"/>
              <a:t>01/09/2023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46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ciencenotes.org/list-words-made-periodic-table-element-symbols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FA760D-F49E-78E1-5BCA-554F1A25E169}"/>
              </a:ext>
            </a:extLst>
          </p:cNvPr>
          <p:cNvSpPr/>
          <p:nvPr/>
        </p:nvSpPr>
        <p:spPr>
          <a:xfrm>
            <a:off x="0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49E16-73AE-73E1-D995-6E9306E8FF6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523E6-440C-79F7-A405-93E708216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99A2E2-121B-92A5-F10F-869BBED5F16B}"/>
              </a:ext>
            </a:extLst>
          </p:cNvPr>
          <p:cNvSpPr txBox="1"/>
          <p:nvPr/>
        </p:nvSpPr>
        <p:spPr>
          <a:xfrm>
            <a:off x="1020903" y="190080"/>
            <a:ext cx="500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Mission Assignment: Represent chemicals with symbols and formulae  </a:t>
            </a:r>
            <a:r>
              <a:rPr lang="en-GB" sz="1200" b="0" i="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427613-AAA7-F84E-DD23-843EA47E92E4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KS3-02-05</a:t>
            </a:r>
          </a:p>
        </p:txBody>
      </p:sp>
      <p:sp>
        <p:nvSpPr>
          <p:cNvPr id="9" name="Google Shape;87;p1">
            <a:extLst>
              <a:ext uri="{FF2B5EF4-FFF2-40B4-BE49-F238E27FC236}">
                <a16:creationId xmlns:a16="http://schemas.microsoft.com/office/drawing/2014/main" id="{EE136CDB-1839-DCF5-8843-1CBFF5FC2530}"/>
              </a:ext>
            </a:extLst>
          </p:cNvPr>
          <p:cNvSpPr txBox="1"/>
          <p:nvPr/>
        </p:nvSpPr>
        <p:spPr>
          <a:xfrm>
            <a:off x="1423954" y="1638950"/>
            <a:ext cx="401009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0" u="none" strike="noStrike" cap="none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Elementary! What’s on the Periodic Table</a:t>
            </a:r>
            <a:endParaRPr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F9715C-1882-0C25-705C-A9DF5A4135EC}"/>
              </a:ext>
            </a:extLst>
          </p:cNvPr>
          <p:cNvSpPr/>
          <p:nvPr/>
        </p:nvSpPr>
        <p:spPr>
          <a:xfrm>
            <a:off x="6055614" y="229573"/>
            <a:ext cx="585216" cy="573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oogle Shape;121;p1" descr="Icon&#10;&#10;Description automatically generated">
            <a:extLst>
              <a:ext uri="{FF2B5EF4-FFF2-40B4-BE49-F238E27FC236}">
                <a16:creationId xmlns:a16="http://schemas.microsoft.com/office/drawing/2014/main" id="{801AE572-8AC2-B75A-A06B-50C1EA2420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3228" y="167375"/>
            <a:ext cx="652011" cy="6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2700B5-3B0A-5687-8FA2-28439FA81566}"/>
              </a:ext>
            </a:extLst>
          </p:cNvPr>
          <p:cNvSpPr/>
          <p:nvPr/>
        </p:nvSpPr>
        <p:spPr>
          <a:xfrm>
            <a:off x="175260" y="1529940"/>
            <a:ext cx="6499979" cy="48173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table of the periodic table&#10;&#10;Description automatically generated">
            <a:extLst>
              <a:ext uri="{FF2B5EF4-FFF2-40B4-BE49-F238E27FC236}">
                <a16:creationId xmlns:a16="http://schemas.microsoft.com/office/drawing/2014/main" id="{7D869432-E9A4-C6BC-77B9-F30015E59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3734" y="3436987"/>
            <a:ext cx="7371712" cy="473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1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FA760D-F49E-78E1-5BCA-554F1A25E169}"/>
              </a:ext>
            </a:extLst>
          </p:cNvPr>
          <p:cNvSpPr/>
          <p:nvPr/>
        </p:nvSpPr>
        <p:spPr>
          <a:xfrm>
            <a:off x="0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49E16-73AE-73E1-D995-6E9306E8FF6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sp>
        <p:nvSpPr>
          <p:cNvPr id="9" name="Google Shape;156;p2">
            <a:extLst>
              <a:ext uri="{FF2B5EF4-FFF2-40B4-BE49-F238E27FC236}">
                <a16:creationId xmlns:a16="http://schemas.microsoft.com/office/drawing/2014/main" id="{7D6BD75C-2ED5-6BAE-C4D4-B2138932C524}"/>
              </a:ext>
            </a:extLst>
          </p:cNvPr>
          <p:cNvSpPr txBox="1"/>
          <p:nvPr/>
        </p:nvSpPr>
        <p:spPr>
          <a:xfrm>
            <a:off x="1430368" y="1519082"/>
            <a:ext cx="401009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Elementary! What’s on the Periodic Table</a:t>
            </a:r>
            <a:endParaRPr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Google Shape;204;p2">
            <a:extLst>
              <a:ext uri="{FF2B5EF4-FFF2-40B4-BE49-F238E27FC236}">
                <a16:creationId xmlns:a16="http://schemas.microsoft.com/office/drawing/2014/main" id="{BB7FA137-F31C-ED98-E132-AA9E5F0A848C}"/>
              </a:ext>
            </a:extLst>
          </p:cNvPr>
          <p:cNvSpPr txBox="1"/>
          <p:nvPr/>
        </p:nvSpPr>
        <p:spPr>
          <a:xfrm>
            <a:off x="108263" y="1928498"/>
            <a:ext cx="6654300" cy="6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Questions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What is the chemical symbol for hydrogen? 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What is the chemical symbol for potassium?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What is the chemical symbol for magnesium?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4. What is the chemical symbol for iron?	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5. What is the chemical symbol for </a:t>
            </a:r>
            <a:r>
              <a:rPr lang="en-GB" sz="1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sulfur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	          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6. What is the chemical symbol for radon?	          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7. Which element is represented by Pt?	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8. Which element is represented by Bi?	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9. Which element is represented by W?	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10. Which element is represented by Pb?	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11. Which element is represented by Hg?	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12. Which element is represented by Ra?	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13. Which element is represented by Sb?	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14. Which element is represented by Po?		___________________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For the following compounds, identify which elements, and how many atoms of each element, are in the compound.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CO		_________________________________________________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H</a:t>
            </a:r>
            <a:r>
              <a:rPr lang="en-GB" sz="1200" b="1" baseline="-25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SO</a:t>
            </a:r>
            <a:r>
              <a:rPr lang="en-GB" sz="1200" b="1" baseline="-25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4	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_________________________________________________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CH</a:t>
            </a:r>
            <a:r>
              <a:rPr lang="en-GB" sz="1200" b="1" baseline="-25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4 	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_________________________________________________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4. NaOH	_________________________________________________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5. Al</a:t>
            </a:r>
            <a:r>
              <a:rPr lang="en-GB" sz="1200" b="1" baseline="-25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Cl</a:t>
            </a:r>
            <a:r>
              <a:rPr lang="en-GB" sz="1200" b="1" baseline="-25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3	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_________________________________________________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6. H</a:t>
            </a:r>
            <a:r>
              <a:rPr lang="en-GB" sz="1200" b="1" baseline="-25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PO</a:t>
            </a:r>
            <a:r>
              <a:rPr lang="en-GB" sz="1200" b="1" baseline="-25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4	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_________________________________________________</a:t>
            </a: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7. Mg(OH)</a:t>
            </a:r>
            <a:r>
              <a:rPr lang="en-GB" sz="1200" b="1" baseline="-25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2	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_________________________________________________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1" name="Google Shape;205;p2">
            <a:extLst>
              <a:ext uri="{FF2B5EF4-FFF2-40B4-BE49-F238E27FC236}">
                <a16:creationId xmlns:a16="http://schemas.microsoft.com/office/drawing/2014/main" id="{E629BB21-E823-1874-EE95-7471EB42029F}"/>
              </a:ext>
            </a:extLst>
          </p:cNvPr>
          <p:cNvSpPr/>
          <p:nvPr/>
        </p:nvSpPr>
        <p:spPr>
          <a:xfrm>
            <a:off x="171000" y="8721695"/>
            <a:ext cx="6516000" cy="71508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Challenge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Can you write the formula of carbon dioxide, </a:t>
            </a:r>
            <a:r>
              <a:rPr lang="en-GB" sz="1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sulfur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trioxide and nitrogen monoxide using only the names? 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2" name="Google Shape;206;p2">
            <a:extLst>
              <a:ext uri="{FF2B5EF4-FFF2-40B4-BE49-F238E27FC236}">
                <a16:creationId xmlns:a16="http://schemas.microsoft.com/office/drawing/2014/main" id="{CAC67B31-39F8-2966-C2EA-16B823EF1B23}"/>
              </a:ext>
            </a:extLst>
          </p:cNvPr>
          <p:cNvSpPr/>
          <p:nvPr/>
        </p:nvSpPr>
        <p:spPr>
          <a:xfrm>
            <a:off x="188088" y="8668530"/>
            <a:ext cx="6503172" cy="825990"/>
          </a:xfrm>
          <a:prstGeom prst="roundRect">
            <a:avLst>
              <a:gd name="adj" fmla="val 2594"/>
            </a:avLst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4968A-96A4-D797-CCB3-353A7FD4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E3761A-CD5D-DB75-D2DB-180A6E8287B4}"/>
              </a:ext>
            </a:extLst>
          </p:cNvPr>
          <p:cNvSpPr txBox="1"/>
          <p:nvPr/>
        </p:nvSpPr>
        <p:spPr>
          <a:xfrm>
            <a:off x="1020903" y="190080"/>
            <a:ext cx="500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Mission Assignment: Represent chemicals with symbols and formulae  </a:t>
            </a:r>
            <a:r>
              <a:rPr lang="en-GB" sz="1200" b="0" i="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94D762-833C-E1A6-D393-A1B76296A4B5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KS3-02-05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25A711-2E13-2BEF-216B-23C54A82FC6E}"/>
              </a:ext>
            </a:extLst>
          </p:cNvPr>
          <p:cNvSpPr/>
          <p:nvPr/>
        </p:nvSpPr>
        <p:spPr>
          <a:xfrm>
            <a:off x="6055614" y="229573"/>
            <a:ext cx="585216" cy="573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oogle Shape;121;p1" descr="Icon&#10;&#10;Description automatically generated">
            <a:extLst>
              <a:ext uri="{FF2B5EF4-FFF2-40B4-BE49-F238E27FC236}">
                <a16:creationId xmlns:a16="http://schemas.microsoft.com/office/drawing/2014/main" id="{9041FE68-311B-161D-FB92-5E3A5F09D3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3228" y="167375"/>
            <a:ext cx="652011" cy="6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8C92E0E-C95D-456A-4265-AF8534933663}"/>
              </a:ext>
            </a:extLst>
          </p:cNvPr>
          <p:cNvSpPr/>
          <p:nvPr/>
        </p:nvSpPr>
        <p:spPr>
          <a:xfrm>
            <a:off x="171000" y="1461123"/>
            <a:ext cx="6533470" cy="37860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53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FA760D-F49E-78E1-5BCA-554F1A25E169}"/>
              </a:ext>
            </a:extLst>
          </p:cNvPr>
          <p:cNvSpPr/>
          <p:nvPr/>
        </p:nvSpPr>
        <p:spPr>
          <a:xfrm>
            <a:off x="0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49E16-73AE-73E1-D995-6E9306E8FF6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3" name="Google Shape;223;p3" descr="helicopter icon, thin line symbol on white background - editable stroke vector illustration eps 10">
            <a:extLst>
              <a:ext uri="{FF2B5EF4-FFF2-40B4-BE49-F238E27FC236}">
                <a16:creationId xmlns:a16="http://schemas.microsoft.com/office/drawing/2014/main" id="{DA035A33-22F1-C2B0-B7AB-31B32ACBA7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5612" b="26012"/>
          <a:stretch/>
        </p:blipFill>
        <p:spPr>
          <a:xfrm>
            <a:off x="4202824" y="1721798"/>
            <a:ext cx="2476500" cy="12901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7;p3">
            <a:extLst>
              <a:ext uri="{FF2B5EF4-FFF2-40B4-BE49-F238E27FC236}">
                <a16:creationId xmlns:a16="http://schemas.microsoft.com/office/drawing/2014/main" id="{9BF3EB8A-86CD-2DCF-DA5B-4E39F72EF841}"/>
              </a:ext>
            </a:extLst>
          </p:cNvPr>
          <p:cNvSpPr txBox="1"/>
          <p:nvPr/>
        </p:nvSpPr>
        <p:spPr>
          <a:xfrm>
            <a:off x="1413544" y="1518270"/>
            <a:ext cx="401009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Elementary! What’s on the Periodic Table</a:t>
            </a:r>
            <a:endParaRPr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Google Shape;275;p3">
            <a:extLst>
              <a:ext uri="{FF2B5EF4-FFF2-40B4-BE49-F238E27FC236}">
                <a16:creationId xmlns:a16="http://schemas.microsoft.com/office/drawing/2014/main" id="{A720C132-8648-09AC-F1E5-4ED2E64615A9}"/>
              </a:ext>
            </a:extLst>
          </p:cNvPr>
          <p:cNvSpPr txBox="1"/>
          <p:nvPr/>
        </p:nvSpPr>
        <p:spPr>
          <a:xfrm>
            <a:off x="91440" y="2126419"/>
            <a:ext cx="6654300" cy="693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You can use element symbols to make words e.g.</a:t>
            </a:r>
            <a:endParaRPr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The symbols from Helium, Lithium, Cobalt, Platinum and Erbium spell out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HeLiCoPtEr</a:t>
            </a:r>
            <a:endParaRPr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Write out the elements and their symbols to create a word. Remember the first letter should always be a capital letter and the second (if there is one) lower case.</a:t>
            </a:r>
            <a:endParaRPr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200" b="1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200" b="1" dirty="0">
              <a:solidFill>
                <a:srgbClr val="38D4D6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2" name="Google Shape;276;p3">
            <a:extLst>
              <a:ext uri="{FF2B5EF4-FFF2-40B4-BE49-F238E27FC236}">
                <a16:creationId xmlns:a16="http://schemas.microsoft.com/office/drawing/2014/main" id="{EB8F284E-7A46-1D14-C361-CF987CE52D99}"/>
              </a:ext>
            </a:extLst>
          </p:cNvPr>
          <p:cNvSpPr/>
          <p:nvPr/>
        </p:nvSpPr>
        <p:spPr>
          <a:xfrm>
            <a:off x="268311" y="8876251"/>
            <a:ext cx="6516000" cy="71508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Challenge</a:t>
            </a:r>
            <a:endParaRPr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What is the longest word that you can make?</a:t>
            </a:r>
            <a:endParaRPr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Google Shape;277;p3">
            <a:extLst>
              <a:ext uri="{FF2B5EF4-FFF2-40B4-BE49-F238E27FC236}">
                <a16:creationId xmlns:a16="http://schemas.microsoft.com/office/drawing/2014/main" id="{45A82BB7-D946-84E3-85FF-DD7B11615B04}"/>
              </a:ext>
            </a:extLst>
          </p:cNvPr>
          <p:cNvSpPr/>
          <p:nvPr/>
        </p:nvSpPr>
        <p:spPr>
          <a:xfrm>
            <a:off x="177414" y="8865738"/>
            <a:ext cx="6503172" cy="613369"/>
          </a:xfrm>
          <a:prstGeom prst="roundRect">
            <a:avLst>
              <a:gd name="adj" fmla="val 2594"/>
            </a:avLst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481236-B066-657E-C9CD-0175D04C3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B09E42-8006-F58D-465C-84F630591580}"/>
              </a:ext>
            </a:extLst>
          </p:cNvPr>
          <p:cNvSpPr txBox="1"/>
          <p:nvPr/>
        </p:nvSpPr>
        <p:spPr>
          <a:xfrm>
            <a:off x="1020903" y="190080"/>
            <a:ext cx="500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Mission Assignment: Represent chemicals with symbols and formulae  </a:t>
            </a:r>
            <a:r>
              <a:rPr lang="en-GB" sz="1200" b="0" i="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484919-42EB-BFBA-1411-3938B7EEE487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KS3-02-05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3842FB-CBB4-0368-60B9-B9C0C6DC1569}"/>
              </a:ext>
            </a:extLst>
          </p:cNvPr>
          <p:cNvSpPr/>
          <p:nvPr/>
        </p:nvSpPr>
        <p:spPr>
          <a:xfrm>
            <a:off x="6055614" y="229573"/>
            <a:ext cx="585216" cy="573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Google Shape;121;p1" descr="Icon&#10;&#10;Description automatically generated">
            <a:extLst>
              <a:ext uri="{FF2B5EF4-FFF2-40B4-BE49-F238E27FC236}">
                <a16:creationId xmlns:a16="http://schemas.microsoft.com/office/drawing/2014/main" id="{E3866669-24B3-006E-2654-3E14CCB4A8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3228" y="167375"/>
            <a:ext cx="652011" cy="6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8EB77C-FF66-FA76-C4EB-3D0178194C9C}"/>
              </a:ext>
            </a:extLst>
          </p:cNvPr>
          <p:cNvSpPr/>
          <p:nvPr/>
        </p:nvSpPr>
        <p:spPr>
          <a:xfrm>
            <a:off x="171000" y="1461123"/>
            <a:ext cx="6533470" cy="37860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32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FA760D-F49E-78E1-5BCA-554F1A25E169}"/>
              </a:ext>
            </a:extLst>
          </p:cNvPr>
          <p:cNvSpPr/>
          <p:nvPr/>
        </p:nvSpPr>
        <p:spPr>
          <a:xfrm>
            <a:off x="0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49E16-73AE-73E1-D995-6E9306E8FF6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sp>
        <p:nvSpPr>
          <p:cNvPr id="9" name="Google Shape;297;p4">
            <a:extLst>
              <a:ext uri="{FF2B5EF4-FFF2-40B4-BE49-F238E27FC236}">
                <a16:creationId xmlns:a16="http://schemas.microsoft.com/office/drawing/2014/main" id="{06A7868F-E4B2-7EAC-4768-FC24063FAA53}"/>
              </a:ext>
            </a:extLst>
          </p:cNvPr>
          <p:cNvSpPr txBox="1"/>
          <p:nvPr/>
        </p:nvSpPr>
        <p:spPr>
          <a:xfrm>
            <a:off x="1423954" y="1519082"/>
            <a:ext cx="401009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Elementary! What’s on the Periodic Table</a:t>
            </a:r>
            <a:endParaRPr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Google Shape;345;p4">
            <a:extLst>
              <a:ext uri="{FF2B5EF4-FFF2-40B4-BE49-F238E27FC236}">
                <a16:creationId xmlns:a16="http://schemas.microsoft.com/office/drawing/2014/main" id="{7396D89E-CA43-304B-46E7-64E13B95574A}"/>
              </a:ext>
            </a:extLst>
          </p:cNvPr>
          <p:cNvSpPr/>
          <p:nvPr/>
        </p:nvSpPr>
        <p:spPr>
          <a:xfrm>
            <a:off x="128618" y="2058067"/>
            <a:ext cx="6516000" cy="71508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Alphabetical list of element symbols</a:t>
            </a:r>
            <a:endParaRPr dirty="0">
              <a:solidFill>
                <a:srgbClr val="002060"/>
              </a:solidFill>
            </a:endParaRPr>
          </a:p>
        </p:txBody>
      </p:sp>
      <p:graphicFrame>
        <p:nvGraphicFramePr>
          <p:cNvPr id="12" name="Google Shape;359;p4">
            <a:extLst>
              <a:ext uri="{FF2B5EF4-FFF2-40B4-BE49-F238E27FC236}">
                <a16:creationId xmlns:a16="http://schemas.microsoft.com/office/drawing/2014/main" id="{5FA9581D-6263-CDE5-A3DC-8BC5D9EE47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216357"/>
              </p:ext>
            </p:extLst>
          </p:nvPr>
        </p:nvGraphicFramePr>
        <p:xfrm>
          <a:off x="182532" y="2427466"/>
          <a:ext cx="6546850" cy="705263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3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n>
                          <a:solidFill>
                            <a:srgbClr val="807E80"/>
                          </a:solidFill>
                        </a:ln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Ac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Actinium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Cd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Cadmium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Fe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Iron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Kr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Krypton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Ag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Ce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Cerium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Fl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Flerovium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La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Lanthanum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Al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Aluminium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Cf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Californium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Fm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Fermium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Li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Lithium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Americium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Cl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Chlorine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Fr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Francium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Lr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Lawrencium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0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Ar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Argon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Curium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Ga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Gallium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Lu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Lutetium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As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Arsenic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Copernicium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Gd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Gadolinium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Lv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Livermorium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At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Astatine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Co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Cobalt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Ge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Germanium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Mc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Moscovium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Au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Cr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Chromium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Hydrogen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Md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Mendelevium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B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Boron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Cs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Caesium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He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Helium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Mg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Magnesium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Ba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Barium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Cu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Copper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Hf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Hafnium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Mn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Manganese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Be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Beryllium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Db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Dubnium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Hg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Mercury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Mo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Molybdenum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Bh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Bohrium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Ds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Darmstadtium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Ho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Holmium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Mt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Meitnerium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Bi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Bismuth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Dy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Dysprosium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Hs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Hassium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Nitrogen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Bk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Berkelium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Er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Erbium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I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Iodine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Na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Sodium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Br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Bromine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Es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Einsteinium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In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Indium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Nb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Niobium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Carbon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Eu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Europium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Ir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Iridium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Nd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Neodymium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79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Ca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Calcium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F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Fluorine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K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Potassium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Ne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Neon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3A84F06-03F3-9FA9-5198-7A7C2636C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CBE686-8807-523E-24E9-66CF7583AC82}"/>
              </a:ext>
            </a:extLst>
          </p:cNvPr>
          <p:cNvSpPr txBox="1"/>
          <p:nvPr/>
        </p:nvSpPr>
        <p:spPr>
          <a:xfrm>
            <a:off x="1020903" y="190080"/>
            <a:ext cx="500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Mission Assignment: Represent chemicals with symbols and formulae  </a:t>
            </a:r>
            <a:r>
              <a:rPr lang="en-GB" sz="1200" b="0" i="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195CD-FD55-4F69-FECA-AE8C6CC68A93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KS3-02-05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9101467-AD8F-DFEB-7EF1-B0E28B0DAA2E}"/>
              </a:ext>
            </a:extLst>
          </p:cNvPr>
          <p:cNvSpPr/>
          <p:nvPr/>
        </p:nvSpPr>
        <p:spPr>
          <a:xfrm>
            <a:off x="6055614" y="229573"/>
            <a:ext cx="585216" cy="573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oogle Shape;121;p1" descr="Icon&#10;&#10;Description automatically generated">
            <a:extLst>
              <a:ext uri="{FF2B5EF4-FFF2-40B4-BE49-F238E27FC236}">
                <a16:creationId xmlns:a16="http://schemas.microsoft.com/office/drawing/2014/main" id="{541074FE-6D8F-447F-11C2-9E3D7B2CA2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3228" y="167375"/>
            <a:ext cx="652011" cy="6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4A9405-573C-412B-8E26-432B127BA539}"/>
              </a:ext>
            </a:extLst>
          </p:cNvPr>
          <p:cNvSpPr/>
          <p:nvPr/>
        </p:nvSpPr>
        <p:spPr>
          <a:xfrm>
            <a:off x="171000" y="1461123"/>
            <a:ext cx="6533470" cy="37860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74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FA760D-F49E-78E1-5BCA-554F1A25E169}"/>
              </a:ext>
            </a:extLst>
          </p:cNvPr>
          <p:cNvSpPr/>
          <p:nvPr/>
        </p:nvSpPr>
        <p:spPr>
          <a:xfrm>
            <a:off x="0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49E16-73AE-73E1-D995-6E9306E8FF6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sp>
        <p:nvSpPr>
          <p:cNvPr id="9" name="Google Shape;367;p5">
            <a:extLst>
              <a:ext uri="{FF2B5EF4-FFF2-40B4-BE49-F238E27FC236}">
                <a16:creationId xmlns:a16="http://schemas.microsoft.com/office/drawing/2014/main" id="{24F96267-F268-E408-5F71-4EE9513AD8DA}"/>
              </a:ext>
            </a:extLst>
          </p:cNvPr>
          <p:cNvSpPr txBox="1"/>
          <p:nvPr/>
        </p:nvSpPr>
        <p:spPr>
          <a:xfrm>
            <a:off x="1516008" y="1519082"/>
            <a:ext cx="401009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Elementary! What’s on the Periodic Table</a:t>
            </a:r>
            <a:endParaRPr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Google Shape;415;p5">
            <a:extLst>
              <a:ext uri="{FF2B5EF4-FFF2-40B4-BE49-F238E27FC236}">
                <a16:creationId xmlns:a16="http://schemas.microsoft.com/office/drawing/2014/main" id="{EE84EB58-E63D-6583-FBA9-86411B2486B7}"/>
              </a:ext>
            </a:extLst>
          </p:cNvPr>
          <p:cNvSpPr/>
          <p:nvPr/>
        </p:nvSpPr>
        <p:spPr>
          <a:xfrm>
            <a:off x="159238" y="2069921"/>
            <a:ext cx="6516000" cy="71508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Alphabetical list of element symbols</a:t>
            </a:r>
            <a:endParaRPr dirty="0">
              <a:solidFill>
                <a:srgbClr val="002060"/>
              </a:solidFill>
            </a:endParaRPr>
          </a:p>
        </p:txBody>
      </p:sp>
      <p:graphicFrame>
        <p:nvGraphicFramePr>
          <p:cNvPr id="12" name="Google Shape;429;p5">
            <a:extLst>
              <a:ext uri="{FF2B5EF4-FFF2-40B4-BE49-F238E27FC236}">
                <a16:creationId xmlns:a16="http://schemas.microsoft.com/office/drawing/2014/main" id="{89845630-F9A8-F2EB-0A37-9E2604759C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660385"/>
              </p:ext>
            </p:extLst>
          </p:nvPr>
        </p:nvGraphicFramePr>
        <p:xfrm>
          <a:off x="182532" y="2427466"/>
          <a:ext cx="6492706" cy="693721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4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0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Nh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Nihonium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Rb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Rubidium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Tb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Terbium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Ni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Nickel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Re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Rhenium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Tc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Technetium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No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Arial"/>
                          <a:cs typeface="Arial"/>
                          <a:sym typeface="Arial"/>
                        </a:rPr>
                        <a:t>Nobelium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Rf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Rutherfordium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Te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Tellurium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Np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Neptunium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Rg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Roentgenium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Thorium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5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O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Oxygen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Rh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Rhodium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Ti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Titanium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Og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Oganesson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Rn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Radon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Tl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Thallium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Os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Osmium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Ru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Ruthenium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Thulium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Phosphorus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Sulfur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Ts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Tennessine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Pa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Protactinium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Sb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Antimony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U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Uranium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Pb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Lead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Sc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Scandium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V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Vanadium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Pd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Palladium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Se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Selenium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W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Tungsten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Palladium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Sg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Seaborgium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Xe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Xenon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Po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Polonium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Si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Silicon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Y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Yttrium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Pr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Praseodymium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Samarium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Yb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Ytterbium</a:t>
                      </a: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Pt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Platinum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Tin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Zn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Zinc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Pu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Plutonium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Sr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Strontium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Zr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Zirconium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45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Ra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Radium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Ta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Calibri"/>
                          <a:cs typeface="Calibri"/>
                          <a:sym typeface="Calibri"/>
                        </a:rPr>
                        <a:t>Tantalum</a:t>
                      </a: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3909C13-26F1-0150-9432-EE0B49678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006660-4BC1-F283-5077-7862FE19B1B7}"/>
              </a:ext>
            </a:extLst>
          </p:cNvPr>
          <p:cNvSpPr txBox="1"/>
          <p:nvPr/>
        </p:nvSpPr>
        <p:spPr>
          <a:xfrm>
            <a:off x="1020903" y="190080"/>
            <a:ext cx="500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Mission Assignment: Represent chemicals with symbols and formulae  </a:t>
            </a:r>
            <a:r>
              <a:rPr lang="en-GB" sz="1200" b="0" i="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716315-062B-5198-1BFE-24782A8FB836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KS3-02-05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129A31-74BD-3A08-2803-7B355B1A8747}"/>
              </a:ext>
            </a:extLst>
          </p:cNvPr>
          <p:cNvSpPr/>
          <p:nvPr/>
        </p:nvSpPr>
        <p:spPr>
          <a:xfrm>
            <a:off x="6055614" y="229573"/>
            <a:ext cx="585216" cy="573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oogle Shape;121;p1" descr="Icon&#10;&#10;Description automatically generated">
            <a:extLst>
              <a:ext uri="{FF2B5EF4-FFF2-40B4-BE49-F238E27FC236}">
                <a16:creationId xmlns:a16="http://schemas.microsoft.com/office/drawing/2014/main" id="{7AD431AF-986A-1103-E9C0-809AACC3C2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3228" y="167375"/>
            <a:ext cx="652011" cy="6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5BD97FA-CAC9-77A9-7537-2F11AFE70322}"/>
              </a:ext>
            </a:extLst>
          </p:cNvPr>
          <p:cNvSpPr/>
          <p:nvPr/>
        </p:nvSpPr>
        <p:spPr>
          <a:xfrm>
            <a:off x="171000" y="1461123"/>
            <a:ext cx="6533470" cy="37860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66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FA760D-F49E-78E1-5BCA-554F1A25E169}"/>
              </a:ext>
            </a:extLst>
          </p:cNvPr>
          <p:cNvSpPr/>
          <p:nvPr/>
        </p:nvSpPr>
        <p:spPr>
          <a:xfrm>
            <a:off x="0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49E16-73AE-73E1-D995-6E9306E8FF6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sp>
        <p:nvSpPr>
          <p:cNvPr id="9" name="Google Shape;156;p2">
            <a:extLst>
              <a:ext uri="{FF2B5EF4-FFF2-40B4-BE49-F238E27FC236}">
                <a16:creationId xmlns:a16="http://schemas.microsoft.com/office/drawing/2014/main" id="{7D6BD75C-2ED5-6BAE-C4D4-B2138932C524}"/>
              </a:ext>
            </a:extLst>
          </p:cNvPr>
          <p:cNvSpPr txBox="1"/>
          <p:nvPr/>
        </p:nvSpPr>
        <p:spPr>
          <a:xfrm>
            <a:off x="1430368" y="1519082"/>
            <a:ext cx="401009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Elementary! What’s on the Periodic Table</a:t>
            </a:r>
            <a:endParaRPr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Google Shape;204;p2">
            <a:extLst>
              <a:ext uri="{FF2B5EF4-FFF2-40B4-BE49-F238E27FC236}">
                <a16:creationId xmlns:a16="http://schemas.microsoft.com/office/drawing/2014/main" id="{BB7FA137-F31C-ED98-E132-AA9E5F0A848C}"/>
              </a:ext>
            </a:extLst>
          </p:cNvPr>
          <p:cNvSpPr txBox="1"/>
          <p:nvPr/>
        </p:nvSpPr>
        <p:spPr>
          <a:xfrm>
            <a:off x="108263" y="1928498"/>
            <a:ext cx="6654300" cy="6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Questions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What is the chemical symbol for hydrogen? 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What is the chemical symbol for potassium?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What is the chemical symbol for magnesium?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4. What is the chemical symbol for iron?	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5. What is the chemical symbol for </a:t>
            </a:r>
            <a:r>
              <a:rPr lang="en-GB" sz="1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sulfur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	          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6. What is the chemical symbol for radon?	          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7. Which element is represented by Pt?	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8. Which element is represented by Bi?	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9. Which element is represented by W?	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10. Which element is represented by Pb?	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11. Which element is represented by Hg?	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12. Which element is represented by Ra?	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13. Which element is represented by Sb?		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14. Which element is represented by Po?		___________________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For the following compounds, identify which elements, and how many atoms of each element, are in the compound.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CO		_________________________________________________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H</a:t>
            </a:r>
            <a:r>
              <a:rPr lang="en-GB" sz="1200" b="1" baseline="-25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SO</a:t>
            </a:r>
            <a:r>
              <a:rPr lang="en-GB" sz="1200" b="1" baseline="-25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4	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_________________________________________________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CH</a:t>
            </a:r>
            <a:r>
              <a:rPr lang="en-GB" sz="1200" b="1" baseline="-25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4 	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_________________________________________________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4. NaOH	_________________________________________________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5. Al</a:t>
            </a:r>
            <a:r>
              <a:rPr lang="en-GB" sz="1200" b="1" baseline="-25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Cl</a:t>
            </a:r>
            <a:r>
              <a:rPr lang="en-GB" sz="1200" b="1" baseline="-25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3	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_________________________________________________</a:t>
            </a:r>
            <a:endParaRPr dirty="0">
              <a:solidFill>
                <a:srgbClr val="002060"/>
              </a:solidFill>
            </a:endParaRP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6. H</a:t>
            </a:r>
            <a:r>
              <a:rPr lang="en-GB" sz="1200" b="1" baseline="-25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PO</a:t>
            </a:r>
            <a:r>
              <a:rPr lang="en-GB" sz="1200" b="1" baseline="-25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4	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_________________________________________________</a:t>
            </a: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rgbClr val="38D4D6"/>
              </a:buClr>
              <a:buSzPts val="1200"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7. Mg(OH)</a:t>
            </a:r>
            <a:r>
              <a:rPr lang="en-GB" sz="1200" b="1" baseline="-250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2	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_________________________________________________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1" name="Google Shape;205;p2">
            <a:extLst>
              <a:ext uri="{FF2B5EF4-FFF2-40B4-BE49-F238E27FC236}">
                <a16:creationId xmlns:a16="http://schemas.microsoft.com/office/drawing/2014/main" id="{E629BB21-E823-1874-EE95-7471EB42029F}"/>
              </a:ext>
            </a:extLst>
          </p:cNvPr>
          <p:cNvSpPr/>
          <p:nvPr/>
        </p:nvSpPr>
        <p:spPr>
          <a:xfrm>
            <a:off x="171000" y="8721695"/>
            <a:ext cx="6516000" cy="71508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Challenge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Can you write the formula of carbon dioxide, </a:t>
            </a:r>
            <a:r>
              <a:rPr lang="en-GB" sz="1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sulfur</a:t>
            </a:r>
            <a:r>
              <a:rPr lang="en-GB" sz="1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trioxide and nitrogen monoxide using only the names? 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2" name="Google Shape;206;p2">
            <a:extLst>
              <a:ext uri="{FF2B5EF4-FFF2-40B4-BE49-F238E27FC236}">
                <a16:creationId xmlns:a16="http://schemas.microsoft.com/office/drawing/2014/main" id="{CAC67B31-39F8-2966-C2EA-16B823EF1B23}"/>
              </a:ext>
            </a:extLst>
          </p:cNvPr>
          <p:cNvSpPr/>
          <p:nvPr/>
        </p:nvSpPr>
        <p:spPr>
          <a:xfrm>
            <a:off x="188088" y="8668530"/>
            <a:ext cx="6503172" cy="825990"/>
          </a:xfrm>
          <a:prstGeom prst="roundRect">
            <a:avLst>
              <a:gd name="adj" fmla="val 2594"/>
            </a:avLst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4968A-96A4-D797-CCB3-353A7FD4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E3761A-CD5D-DB75-D2DB-180A6E8287B4}"/>
              </a:ext>
            </a:extLst>
          </p:cNvPr>
          <p:cNvSpPr txBox="1"/>
          <p:nvPr/>
        </p:nvSpPr>
        <p:spPr>
          <a:xfrm>
            <a:off x="1020903" y="190080"/>
            <a:ext cx="500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Mission Assignment: Represent chemicals with symbols and formulae  </a:t>
            </a:r>
            <a:r>
              <a:rPr lang="en-GB" sz="1200" b="0" i="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                                                                           ANSWERS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94D762-833C-E1A6-D393-A1B76296A4B5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KS3-02-05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25A711-2E13-2BEF-216B-23C54A82FC6E}"/>
              </a:ext>
            </a:extLst>
          </p:cNvPr>
          <p:cNvSpPr/>
          <p:nvPr/>
        </p:nvSpPr>
        <p:spPr>
          <a:xfrm>
            <a:off x="6055614" y="229573"/>
            <a:ext cx="585216" cy="573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oogle Shape;121;p1" descr="Icon&#10;&#10;Description automatically generated">
            <a:extLst>
              <a:ext uri="{FF2B5EF4-FFF2-40B4-BE49-F238E27FC236}">
                <a16:creationId xmlns:a16="http://schemas.microsoft.com/office/drawing/2014/main" id="{9041FE68-311B-161D-FB92-5E3A5F09D3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3228" y="167375"/>
            <a:ext cx="652011" cy="6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8C92E0E-C95D-456A-4265-AF8534933663}"/>
              </a:ext>
            </a:extLst>
          </p:cNvPr>
          <p:cNvSpPr/>
          <p:nvPr/>
        </p:nvSpPr>
        <p:spPr>
          <a:xfrm>
            <a:off x="171000" y="1461123"/>
            <a:ext cx="6533470" cy="37860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437E46-CF44-202E-5389-7E8155FFEBE4}"/>
              </a:ext>
            </a:extLst>
          </p:cNvPr>
          <p:cNvSpPr txBox="1"/>
          <p:nvPr/>
        </p:nvSpPr>
        <p:spPr>
          <a:xfrm>
            <a:off x="3833313" y="2158669"/>
            <a:ext cx="114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AE03C-2CE7-F372-FA30-49C3469BA83F}"/>
              </a:ext>
            </a:extLst>
          </p:cNvPr>
          <p:cNvSpPr txBox="1"/>
          <p:nvPr/>
        </p:nvSpPr>
        <p:spPr>
          <a:xfrm>
            <a:off x="3887918" y="2374949"/>
            <a:ext cx="114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8DB6A-73E6-39D2-154B-AD0F7AB23638}"/>
              </a:ext>
            </a:extLst>
          </p:cNvPr>
          <p:cNvSpPr txBox="1"/>
          <p:nvPr/>
        </p:nvSpPr>
        <p:spPr>
          <a:xfrm>
            <a:off x="3887918" y="2604714"/>
            <a:ext cx="114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CEC621-0FE9-3C33-CED5-DE1E5DF1AB75}"/>
              </a:ext>
            </a:extLst>
          </p:cNvPr>
          <p:cNvSpPr txBox="1"/>
          <p:nvPr/>
        </p:nvSpPr>
        <p:spPr>
          <a:xfrm>
            <a:off x="3810189" y="2858907"/>
            <a:ext cx="114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D3DFB-0393-C168-CF34-BC9D198AC84C}"/>
              </a:ext>
            </a:extLst>
          </p:cNvPr>
          <p:cNvSpPr txBox="1"/>
          <p:nvPr/>
        </p:nvSpPr>
        <p:spPr>
          <a:xfrm>
            <a:off x="3833313" y="3086855"/>
            <a:ext cx="114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54E0D6-9C16-E461-980D-D0EA3B553FC9}"/>
              </a:ext>
            </a:extLst>
          </p:cNvPr>
          <p:cNvSpPr txBox="1"/>
          <p:nvPr/>
        </p:nvSpPr>
        <p:spPr>
          <a:xfrm>
            <a:off x="3810189" y="3355730"/>
            <a:ext cx="114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88E3D5-5507-5C73-368B-F402B5B1D79E}"/>
              </a:ext>
            </a:extLst>
          </p:cNvPr>
          <p:cNvSpPr txBox="1"/>
          <p:nvPr/>
        </p:nvSpPr>
        <p:spPr>
          <a:xfrm>
            <a:off x="3761873" y="4375567"/>
            <a:ext cx="114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89B361-5471-D6E8-058B-D5674A53C191}"/>
              </a:ext>
            </a:extLst>
          </p:cNvPr>
          <p:cNvSpPr txBox="1"/>
          <p:nvPr/>
        </p:nvSpPr>
        <p:spPr>
          <a:xfrm>
            <a:off x="3787065" y="3880646"/>
            <a:ext cx="114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Bismuth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B8D3CF-B834-C866-FC18-E40BA076B830}"/>
              </a:ext>
            </a:extLst>
          </p:cNvPr>
          <p:cNvSpPr txBox="1"/>
          <p:nvPr/>
        </p:nvSpPr>
        <p:spPr>
          <a:xfrm>
            <a:off x="3761873" y="4144028"/>
            <a:ext cx="114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Tungsten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7644FB-3194-958C-2571-751D6C1AF343}"/>
              </a:ext>
            </a:extLst>
          </p:cNvPr>
          <p:cNvSpPr txBox="1"/>
          <p:nvPr/>
        </p:nvSpPr>
        <p:spPr>
          <a:xfrm>
            <a:off x="3787065" y="3626452"/>
            <a:ext cx="114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Platinum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938F0B-A430-A558-0D8F-94AA65815FFD}"/>
              </a:ext>
            </a:extLst>
          </p:cNvPr>
          <p:cNvSpPr txBox="1"/>
          <p:nvPr/>
        </p:nvSpPr>
        <p:spPr>
          <a:xfrm>
            <a:off x="3761872" y="4609146"/>
            <a:ext cx="114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Mercury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5632E4-DC2D-A4B3-4D34-36362FDC9A8C}"/>
              </a:ext>
            </a:extLst>
          </p:cNvPr>
          <p:cNvSpPr txBox="1"/>
          <p:nvPr/>
        </p:nvSpPr>
        <p:spPr>
          <a:xfrm>
            <a:off x="3787065" y="4879245"/>
            <a:ext cx="114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Radium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89D368-B677-34B3-1B2A-75E9A02C4969}"/>
              </a:ext>
            </a:extLst>
          </p:cNvPr>
          <p:cNvSpPr txBox="1"/>
          <p:nvPr/>
        </p:nvSpPr>
        <p:spPr>
          <a:xfrm>
            <a:off x="3787065" y="5105058"/>
            <a:ext cx="114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Antimony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CA7D55-13B5-2F2A-5A5D-7FAE0C1A8F42}"/>
              </a:ext>
            </a:extLst>
          </p:cNvPr>
          <p:cNvSpPr txBox="1"/>
          <p:nvPr/>
        </p:nvSpPr>
        <p:spPr>
          <a:xfrm>
            <a:off x="3833312" y="5365820"/>
            <a:ext cx="1146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polonium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510ABF-D093-25BC-B3E7-8A0D052820C3}"/>
              </a:ext>
            </a:extLst>
          </p:cNvPr>
          <p:cNvSpPr txBox="1"/>
          <p:nvPr/>
        </p:nvSpPr>
        <p:spPr>
          <a:xfrm>
            <a:off x="992653" y="6473849"/>
            <a:ext cx="4445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 x carbon and 1 x oxygen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73939D-A8F4-D523-228D-E376BE76992A}"/>
              </a:ext>
            </a:extLst>
          </p:cNvPr>
          <p:cNvSpPr txBox="1"/>
          <p:nvPr/>
        </p:nvSpPr>
        <p:spPr>
          <a:xfrm>
            <a:off x="995371" y="6726428"/>
            <a:ext cx="4445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 x hydrogen, 1 x sulfur and 4 x oxygen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6891A6-4305-F417-5A06-814290A644DE}"/>
              </a:ext>
            </a:extLst>
          </p:cNvPr>
          <p:cNvSpPr txBox="1"/>
          <p:nvPr/>
        </p:nvSpPr>
        <p:spPr>
          <a:xfrm>
            <a:off x="992653" y="6989941"/>
            <a:ext cx="4445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 x carbon and 4 x hydrogen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3C89B5-C0B6-7776-99E2-5306AB7DB90E}"/>
              </a:ext>
            </a:extLst>
          </p:cNvPr>
          <p:cNvSpPr txBox="1"/>
          <p:nvPr/>
        </p:nvSpPr>
        <p:spPr>
          <a:xfrm>
            <a:off x="995371" y="7247005"/>
            <a:ext cx="4445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 x sodium, 1 x oxygen and 1 x hydrogen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5B1093-A111-9C5B-E93B-199E7EC93A98}"/>
              </a:ext>
            </a:extLst>
          </p:cNvPr>
          <p:cNvSpPr txBox="1"/>
          <p:nvPr/>
        </p:nvSpPr>
        <p:spPr>
          <a:xfrm>
            <a:off x="995371" y="7501198"/>
            <a:ext cx="4445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 x aluminium and 3 x chlorine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6C7C73-6AA9-DACA-78E9-AC490A99070A}"/>
              </a:ext>
            </a:extLst>
          </p:cNvPr>
          <p:cNvSpPr txBox="1"/>
          <p:nvPr/>
        </p:nvSpPr>
        <p:spPr>
          <a:xfrm>
            <a:off x="975891" y="7730378"/>
            <a:ext cx="4445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 x hydrogen, 1 x phosphorus and 4 x oxygen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6F3EC4-1F77-0445-3FD3-37DAE1DB752B}"/>
              </a:ext>
            </a:extLst>
          </p:cNvPr>
          <p:cNvSpPr txBox="1"/>
          <p:nvPr/>
        </p:nvSpPr>
        <p:spPr>
          <a:xfrm>
            <a:off x="985631" y="8009705"/>
            <a:ext cx="4445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 x magnesium, 2 x oxygen and 2 x hydrogen</a:t>
            </a:r>
          </a:p>
        </p:txBody>
      </p:sp>
    </p:spTree>
    <p:extLst>
      <p:ext uri="{BB962C8B-B14F-4D97-AF65-F5344CB8AC3E}">
        <p14:creationId xmlns:p14="http://schemas.microsoft.com/office/powerpoint/2010/main" val="285225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FA760D-F49E-78E1-5BCA-554F1A25E169}"/>
              </a:ext>
            </a:extLst>
          </p:cNvPr>
          <p:cNvSpPr/>
          <p:nvPr/>
        </p:nvSpPr>
        <p:spPr>
          <a:xfrm>
            <a:off x="0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49E16-73AE-73E1-D995-6E9306E8FF6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3" name="Google Shape;223;p3" descr="helicopter icon, thin line symbol on white background - editable stroke vector illustration eps 10">
            <a:extLst>
              <a:ext uri="{FF2B5EF4-FFF2-40B4-BE49-F238E27FC236}">
                <a16:creationId xmlns:a16="http://schemas.microsoft.com/office/drawing/2014/main" id="{DA035A33-22F1-C2B0-B7AB-31B32ACBA7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5612" b="26012"/>
          <a:stretch/>
        </p:blipFill>
        <p:spPr>
          <a:xfrm>
            <a:off x="4202824" y="1721798"/>
            <a:ext cx="2476500" cy="12901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7;p3">
            <a:extLst>
              <a:ext uri="{FF2B5EF4-FFF2-40B4-BE49-F238E27FC236}">
                <a16:creationId xmlns:a16="http://schemas.microsoft.com/office/drawing/2014/main" id="{9BF3EB8A-86CD-2DCF-DA5B-4E39F72EF841}"/>
              </a:ext>
            </a:extLst>
          </p:cNvPr>
          <p:cNvSpPr txBox="1"/>
          <p:nvPr/>
        </p:nvSpPr>
        <p:spPr>
          <a:xfrm>
            <a:off x="1413544" y="1518270"/>
            <a:ext cx="401009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Elementary! What’s on the Periodic Table</a:t>
            </a:r>
            <a:endParaRPr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Google Shape;275;p3">
            <a:extLst>
              <a:ext uri="{FF2B5EF4-FFF2-40B4-BE49-F238E27FC236}">
                <a16:creationId xmlns:a16="http://schemas.microsoft.com/office/drawing/2014/main" id="{A720C132-8648-09AC-F1E5-4ED2E64615A9}"/>
              </a:ext>
            </a:extLst>
          </p:cNvPr>
          <p:cNvSpPr txBox="1"/>
          <p:nvPr/>
        </p:nvSpPr>
        <p:spPr>
          <a:xfrm>
            <a:off x="91440" y="2126419"/>
            <a:ext cx="6654300" cy="693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You can use element symbols to make words e.g.</a:t>
            </a:r>
            <a:endParaRPr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The symbols from Helium, Lithium, Cobalt, Platinum and Erbium spell out </a:t>
            </a:r>
            <a:r>
              <a:rPr lang="en-GB" sz="1200" dirty="0" err="1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HeLiCoPtEr</a:t>
            </a:r>
            <a:endParaRPr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Write out the elements and their symbols to create a word. Remember the first letter should always be a capital letter and the second (if there is one) lower case.</a:t>
            </a:r>
            <a:endParaRPr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200" b="1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200" b="1" dirty="0">
              <a:solidFill>
                <a:srgbClr val="38D4D6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2" name="Google Shape;276;p3">
            <a:extLst>
              <a:ext uri="{FF2B5EF4-FFF2-40B4-BE49-F238E27FC236}">
                <a16:creationId xmlns:a16="http://schemas.microsoft.com/office/drawing/2014/main" id="{EB8F284E-7A46-1D14-C361-CF987CE52D99}"/>
              </a:ext>
            </a:extLst>
          </p:cNvPr>
          <p:cNvSpPr/>
          <p:nvPr/>
        </p:nvSpPr>
        <p:spPr>
          <a:xfrm>
            <a:off x="268311" y="8876251"/>
            <a:ext cx="6516000" cy="71508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Challenge</a:t>
            </a:r>
            <a:endParaRPr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What is the longest word that you can make?</a:t>
            </a:r>
            <a:endParaRPr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Google Shape;277;p3">
            <a:extLst>
              <a:ext uri="{FF2B5EF4-FFF2-40B4-BE49-F238E27FC236}">
                <a16:creationId xmlns:a16="http://schemas.microsoft.com/office/drawing/2014/main" id="{45A82BB7-D946-84E3-85FF-DD7B11615B04}"/>
              </a:ext>
            </a:extLst>
          </p:cNvPr>
          <p:cNvSpPr/>
          <p:nvPr/>
        </p:nvSpPr>
        <p:spPr>
          <a:xfrm>
            <a:off x="177414" y="8865738"/>
            <a:ext cx="6503172" cy="613369"/>
          </a:xfrm>
          <a:prstGeom prst="roundRect">
            <a:avLst>
              <a:gd name="adj" fmla="val 2594"/>
            </a:avLst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481236-B066-657E-C9CD-0175D04C3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484919-42EB-BFBA-1411-3938B7EEE487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KS3-02-05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3842FB-CBB4-0368-60B9-B9C0C6DC1569}"/>
              </a:ext>
            </a:extLst>
          </p:cNvPr>
          <p:cNvSpPr/>
          <p:nvPr/>
        </p:nvSpPr>
        <p:spPr>
          <a:xfrm>
            <a:off x="6055614" y="229573"/>
            <a:ext cx="585216" cy="573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Google Shape;121;p1" descr="Icon&#10;&#10;Description automatically generated">
            <a:extLst>
              <a:ext uri="{FF2B5EF4-FFF2-40B4-BE49-F238E27FC236}">
                <a16:creationId xmlns:a16="http://schemas.microsoft.com/office/drawing/2014/main" id="{E3866669-24B3-006E-2654-3E14CCB4A8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3228" y="167375"/>
            <a:ext cx="652011" cy="6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8EB77C-FF66-FA76-C4EB-3D0178194C9C}"/>
              </a:ext>
            </a:extLst>
          </p:cNvPr>
          <p:cNvSpPr/>
          <p:nvPr/>
        </p:nvSpPr>
        <p:spPr>
          <a:xfrm>
            <a:off x="171000" y="1461123"/>
            <a:ext cx="6533470" cy="37860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854CC7-8E5E-F2AD-72D8-6F5EF63917FE}"/>
              </a:ext>
            </a:extLst>
          </p:cNvPr>
          <p:cNvSpPr txBox="1"/>
          <p:nvPr/>
        </p:nvSpPr>
        <p:spPr>
          <a:xfrm>
            <a:off x="91440" y="3344184"/>
            <a:ext cx="665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Student’s own answer – website </a:t>
            </a:r>
            <a:r>
              <a:rPr lang="en-GB" sz="12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https://sciencenotes.org/list-words-made-periodic-table-element-symbols/</a:t>
            </a:r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9383D-F807-1981-7529-2C4AD5DCB5BD}"/>
              </a:ext>
            </a:extLst>
          </p:cNvPr>
          <p:cNvSpPr txBox="1"/>
          <p:nvPr/>
        </p:nvSpPr>
        <p:spPr>
          <a:xfrm>
            <a:off x="1020903" y="190080"/>
            <a:ext cx="500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Mission Assignment: Represent chemicals with symbols and formulae  </a:t>
            </a:r>
            <a:r>
              <a:rPr lang="en-GB" sz="1200" b="0" i="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                                                                           ANSWERS</a:t>
            </a:r>
          </a:p>
        </p:txBody>
      </p:sp>
    </p:spTree>
    <p:extLst>
      <p:ext uri="{BB962C8B-B14F-4D97-AF65-F5344CB8AC3E}">
        <p14:creationId xmlns:p14="http://schemas.microsoft.com/office/powerpoint/2010/main" val="101603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62</TotalTime>
  <Words>1164</Words>
  <Application>Microsoft Office PowerPoint</Application>
  <PresentationFormat>A4 Paper (210x297 mm)</PresentationFormat>
  <Paragraphs>356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3</cp:revision>
  <dcterms:created xsi:type="dcterms:W3CDTF">2023-07-13T15:05:17Z</dcterms:created>
  <dcterms:modified xsi:type="dcterms:W3CDTF">2023-09-01T12:54:38Z</dcterms:modified>
</cp:coreProperties>
</file>