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CAF"/>
    <a:srgbClr val="38D4D6"/>
    <a:srgbClr val="08DDD6"/>
    <a:srgbClr val="279CAA"/>
    <a:srgbClr val="279C9C"/>
    <a:srgbClr val="009193"/>
    <a:srgbClr val="28DDD6"/>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24"/>
    <p:restoredTop sz="94582"/>
  </p:normalViewPr>
  <p:slideViewPr>
    <p:cSldViewPr snapToGrid="0" snapToObjects="1">
      <p:cViewPr varScale="1">
        <p:scale>
          <a:sx n="120" d="100"/>
          <a:sy n="120" d="100"/>
        </p:scale>
        <p:origin x="6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C80B3-D17E-EC4D-8647-9BA1AC1D3755}" type="datetimeFigureOut">
              <a:rPr lang="en-US" smtClean="0"/>
              <a:t>7/22/21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0F7BE-23CC-534B-BF78-D3B87830ABE9}" type="slidenum">
              <a:rPr lang="en-US" smtClean="0"/>
              <a:t>‹#›</a:t>
            </a:fld>
            <a:endParaRPr lang="en-US"/>
          </a:p>
        </p:txBody>
      </p:sp>
    </p:spTree>
    <p:extLst>
      <p:ext uri="{BB962C8B-B14F-4D97-AF65-F5344CB8AC3E}">
        <p14:creationId xmlns:p14="http://schemas.microsoft.com/office/powerpoint/2010/main" val="272132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5353A-E33E-C74A-B54B-5742BE3DEB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7EA114-B400-6F47-81D1-DC3264DB5C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8A4DB1-D613-A048-A04D-250627BFB7C2}"/>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0B62F0C4-E417-3140-BBA9-03564687AE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692FB1-980D-594C-9A54-DE81E2A95C58}"/>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29329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FF4F9-C56B-2745-A081-71CE65C168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5D360B-0A77-3441-AC9D-856F4EDAFE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1DC09-DE0E-CE42-BD86-002754721A8B}"/>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376A320A-C254-F14F-B463-A0E489330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79E61D-B54F-E344-B232-521F8E9E18E8}"/>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298770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2E6E29-1B80-2E49-B095-8D220E011A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670931-0BBA-4A47-884F-FBFFD731BB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DDA15F-1B56-074C-84E1-BA8F828733F7}"/>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A1E11C09-D83C-784A-B388-4A7C7FAFD4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6ED84-F506-FF43-B989-043C070F9853}"/>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369915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0DAB3-7704-E04A-99DC-C128403FBA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704051-DDBD-E54E-8C53-83C9FB4D31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F926FE-7C7C-104A-9671-F3FBE3276080}"/>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E54C67E4-9BED-874C-8E28-31B70E5C6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9CEE7-F8C2-8844-9B9F-9ED0B7194410}"/>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741601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7AD9A-7249-BA48-A0F8-AD059F87F4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D380A1-75A2-F749-A677-4FC08FAEC8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F400C7-C7F5-FA45-BE8B-2F8D98C2FBEE}"/>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6BC28366-37FB-7B48-9334-012D6D474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147870-0778-BC47-8098-1AEC3E166588}"/>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8236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22B9F-B98B-F540-9C7B-45CDB5CD7B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DF6987-362C-1E4C-BA63-F6719F4879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275FA4-64B8-914B-AC87-AFB8472AF3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10FAB4-F1F9-AA4A-B410-8963ECEF1B44}"/>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6" name="Footer Placeholder 5">
            <a:extLst>
              <a:ext uri="{FF2B5EF4-FFF2-40B4-BE49-F238E27FC236}">
                <a16:creationId xmlns:a16="http://schemas.microsoft.com/office/drawing/2014/main" id="{8F3F3C69-40C2-F148-9D8D-E48B98613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0E6CA8-9A22-4D46-A710-C176AEA49DCE}"/>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7603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53910-5556-3B4C-9B54-60FC67498C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233155-C4C9-4941-B644-2EA41F1A16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26983B-8C36-0546-8CFB-C255F5E7C8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6D919B-3E3F-7941-BB4A-9A09854617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9ABA71-16DF-5048-8233-F5CBDC79C8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51A38C-C5E0-C44C-BF1E-F68B247F70BD}"/>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8" name="Footer Placeholder 7">
            <a:extLst>
              <a:ext uri="{FF2B5EF4-FFF2-40B4-BE49-F238E27FC236}">
                <a16:creationId xmlns:a16="http://schemas.microsoft.com/office/drawing/2014/main" id="{B007183A-92A6-F446-B695-B816942E4B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6C109A-A28E-6C44-B728-5DCD5BF46C59}"/>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2684529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DFE4D-426A-7948-8445-82B7D15994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54918D-37E9-0A46-9B5A-8334EAC10D30}"/>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4" name="Footer Placeholder 3">
            <a:extLst>
              <a:ext uri="{FF2B5EF4-FFF2-40B4-BE49-F238E27FC236}">
                <a16:creationId xmlns:a16="http://schemas.microsoft.com/office/drawing/2014/main" id="{8503BED0-CF39-6941-B7B8-E66E70B2A1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7116E9-5525-D644-A99D-79290DD49C82}"/>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31364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B5F033-C089-DE47-9AB8-82A5E1314471}"/>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3" name="Footer Placeholder 2">
            <a:extLst>
              <a:ext uri="{FF2B5EF4-FFF2-40B4-BE49-F238E27FC236}">
                <a16:creationId xmlns:a16="http://schemas.microsoft.com/office/drawing/2014/main" id="{D3A55A23-8790-4043-8A23-408A53F373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40EA85-DAE0-634F-8180-739A93C61D8C}"/>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1636660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08BF-2369-0644-AC88-E425251C1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B44AA9-ACA1-1446-80E9-C2F0A48C56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80002C-A123-164B-BEB1-C69B2D2E6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E20067-777B-F44C-92B2-8FEA9208ED73}"/>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6" name="Footer Placeholder 5">
            <a:extLst>
              <a:ext uri="{FF2B5EF4-FFF2-40B4-BE49-F238E27FC236}">
                <a16:creationId xmlns:a16="http://schemas.microsoft.com/office/drawing/2014/main" id="{16244E4E-DF4A-D14A-A738-C057469702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650328-4016-9E49-8A04-74BB38DCB38F}"/>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294717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6B3F-8B8D-3F44-8728-FBE4B3377E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7A3CE6-CA16-3C45-A1C1-27CADAC30F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612648-0FDD-5648-A614-4759D99EA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CC95FF-AE4F-2D46-ADB5-3E732005310E}"/>
              </a:ext>
            </a:extLst>
          </p:cNvPr>
          <p:cNvSpPr>
            <a:spLocks noGrp="1"/>
          </p:cNvSpPr>
          <p:nvPr>
            <p:ph type="dt" sz="half" idx="10"/>
          </p:nvPr>
        </p:nvSpPr>
        <p:spPr/>
        <p:txBody>
          <a:bodyPr/>
          <a:lstStyle/>
          <a:p>
            <a:fld id="{85E84D06-1727-2549-95EE-13EF98A58867}" type="datetimeFigureOut">
              <a:rPr lang="en-US" smtClean="0"/>
              <a:t>7/22/21</a:t>
            </a:fld>
            <a:endParaRPr lang="en-US"/>
          </a:p>
        </p:txBody>
      </p:sp>
      <p:sp>
        <p:nvSpPr>
          <p:cNvPr id="6" name="Footer Placeholder 5">
            <a:extLst>
              <a:ext uri="{FF2B5EF4-FFF2-40B4-BE49-F238E27FC236}">
                <a16:creationId xmlns:a16="http://schemas.microsoft.com/office/drawing/2014/main" id="{EF383C97-E0F3-1540-A59B-37FC1158B0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835A8A-AB7A-D443-A051-C9A5AF2CE98E}"/>
              </a:ext>
            </a:extLst>
          </p:cNvPr>
          <p:cNvSpPr>
            <a:spLocks noGrp="1"/>
          </p:cNvSpPr>
          <p:nvPr>
            <p:ph type="sldNum" sz="quarter" idx="12"/>
          </p:nvPr>
        </p:nvSpPr>
        <p:spPr/>
        <p:txBody>
          <a:bodyPr/>
          <a:lstStyle/>
          <a:p>
            <a:fld id="{3F2E375B-A550-6F46-834D-DA810C1D5286}" type="slidenum">
              <a:rPr lang="en-US" smtClean="0"/>
              <a:t>‹#›</a:t>
            </a:fld>
            <a:endParaRPr lang="en-US"/>
          </a:p>
        </p:txBody>
      </p:sp>
    </p:spTree>
    <p:extLst>
      <p:ext uri="{BB962C8B-B14F-4D97-AF65-F5344CB8AC3E}">
        <p14:creationId xmlns:p14="http://schemas.microsoft.com/office/powerpoint/2010/main" val="88944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617F03-329A-D445-B9DB-4D11533233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77E1A0-0F0B-9F4C-AC6D-2240F3E5CB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72B49-3025-BA4F-A74E-DA09B185E1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84D06-1727-2549-95EE-13EF98A58867}" type="datetimeFigureOut">
              <a:rPr lang="en-US" smtClean="0"/>
              <a:t>7/22/21</a:t>
            </a:fld>
            <a:endParaRPr lang="en-US"/>
          </a:p>
        </p:txBody>
      </p:sp>
      <p:sp>
        <p:nvSpPr>
          <p:cNvPr id="5" name="Footer Placeholder 4">
            <a:extLst>
              <a:ext uri="{FF2B5EF4-FFF2-40B4-BE49-F238E27FC236}">
                <a16:creationId xmlns:a16="http://schemas.microsoft.com/office/drawing/2014/main" id="{F6A0C110-A9FA-8145-A6CD-F8A7BC8682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0F0B4C-5D59-C447-8087-027A7D550C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E375B-A550-6F46-834D-DA810C1D5286}" type="slidenum">
              <a:rPr lang="en-US" smtClean="0"/>
              <a:t>‹#›</a:t>
            </a:fld>
            <a:endParaRPr lang="en-US"/>
          </a:p>
        </p:txBody>
      </p:sp>
    </p:spTree>
    <p:extLst>
      <p:ext uri="{BB962C8B-B14F-4D97-AF65-F5344CB8AC3E}">
        <p14:creationId xmlns:p14="http://schemas.microsoft.com/office/powerpoint/2010/main" val="23093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1DA349-9FF2-C641-94A4-620C772CAB03}"/>
              </a:ext>
            </a:extLst>
          </p:cNvPr>
          <p:cNvSpPr/>
          <p:nvPr/>
        </p:nvSpPr>
        <p:spPr>
          <a:xfrm>
            <a:off x="1" y="717630"/>
            <a:ext cx="12192000" cy="6140370"/>
          </a:xfrm>
          <a:prstGeom prst="rect">
            <a:avLst/>
          </a:prstGeom>
          <a:solidFill>
            <a:srgbClr val="08DDD6"/>
          </a:solidFill>
          <a:ln>
            <a:solidFill>
              <a:srgbClr val="08DD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0001.01</a:t>
            </a:r>
          </a:p>
        </p:txBody>
      </p:sp>
      <p:pic>
        <p:nvPicPr>
          <p:cNvPr id="7" name="Picture 6" descr="A close up of a sign&#10;&#10;Description automatically generated">
            <a:extLst>
              <a:ext uri="{FF2B5EF4-FFF2-40B4-BE49-F238E27FC236}">
                <a16:creationId xmlns:a16="http://schemas.microsoft.com/office/drawing/2014/main" id="{43A23330-3361-FF4F-AD27-0B3E9BDD93D3}"/>
              </a:ext>
            </a:extLst>
          </p:cNvPr>
          <p:cNvPicPr>
            <a:picLocks noChangeAspect="1"/>
          </p:cNvPicPr>
          <p:nvPr/>
        </p:nvPicPr>
        <p:blipFill>
          <a:blip r:embed="rId2"/>
          <a:stretch>
            <a:fillRect/>
          </a:stretch>
        </p:blipFill>
        <p:spPr>
          <a:xfrm>
            <a:off x="104173" y="96376"/>
            <a:ext cx="1712039" cy="528658"/>
          </a:xfrm>
          <a:prstGeom prst="rect">
            <a:avLst/>
          </a:prstGeom>
        </p:spPr>
      </p:pic>
      <p:sp>
        <p:nvSpPr>
          <p:cNvPr id="9" name="Rounded Rectangle 8">
            <a:extLst>
              <a:ext uri="{FF2B5EF4-FFF2-40B4-BE49-F238E27FC236}">
                <a16:creationId xmlns:a16="http://schemas.microsoft.com/office/drawing/2014/main" id="{B99C3F40-6CBE-D74B-9EDB-63E3FDD3F06D}"/>
              </a:ext>
            </a:extLst>
          </p:cNvPr>
          <p:cNvSpPr/>
          <p:nvPr/>
        </p:nvSpPr>
        <p:spPr>
          <a:xfrm>
            <a:off x="3646025" y="902825"/>
            <a:ext cx="4930816" cy="717631"/>
          </a:xfrm>
          <a:prstGeom prst="roundRect">
            <a:avLst/>
          </a:prstGeom>
          <a:solidFill>
            <a:srgbClr val="942093"/>
          </a:solidFill>
          <a:ln>
            <a:solidFill>
              <a:srgbClr val="9420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Rounded MT Bold" panose="020F0704030504030204" pitchFamily="34" charset="77"/>
              </a:rPr>
              <a:t>Mission Assignment</a:t>
            </a:r>
          </a:p>
        </p:txBody>
      </p:sp>
      <p:graphicFrame>
        <p:nvGraphicFramePr>
          <p:cNvPr id="10" name="Table 9">
            <a:extLst>
              <a:ext uri="{FF2B5EF4-FFF2-40B4-BE49-F238E27FC236}">
                <a16:creationId xmlns:a16="http://schemas.microsoft.com/office/drawing/2014/main" id="{8ED9C020-6E1F-7840-B89C-0162C08AD229}"/>
              </a:ext>
            </a:extLst>
          </p:cNvPr>
          <p:cNvGraphicFramePr>
            <a:graphicFrameLocks noGrp="1"/>
          </p:cNvGraphicFramePr>
          <p:nvPr>
            <p:extLst>
              <p:ext uri="{D42A27DB-BD31-4B8C-83A1-F6EECF244321}">
                <p14:modId xmlns:p14="http://schemas.microsoft.com/office/powerpoint/2010/main" val="1249577174"/>
              </p:ext>
            </p:extLst>
          </p:nvPr>
        </p:nvGraphicFramePr>
        <p:xfrm>
          <a:off x="705548" y="1969731"/>
          <a:ext cx="10788112" cy="4315321"/>
        </p:xfrm>
        <a:graphic>
          <a:graphicData uri="http://schemas.openxmlformats.org/drawingml/2006/table">
            <a:tbl>
              <a:tblPr firstRow="1" bandRow="1">
                <a:tableStyleId>{5C22544A-7EE6-4342-B048-85BDC9FD1C3A}</a:tableStyleId>
              </a:tblPr>
              <a:tblGrid>
                <a:gridCol w="1447343">
                  <a:extLst>
                    <a:ext uri="{9D8B030D-6E8A-4147-A177-3AD203B41FA5}">
                      <a16:colId xmlns:a16="http://schemas.microsoft.com/office/drawing/2014/main" val="2660212180"/>
                    </a:ext>
                  </a:extLst>
                </a:gridCol>
                <a:gridCol w="6111432">
                  <a:extLst>
                    <a:ext uri="{9D8B030D-6E8A-4147-A177-3AD203B41FA5}">
                      <a16:colId xmlns:a16="http://schemas.microsoft.com/office/drawing/2014/main" val="695042057"/>
                    </a:ext>
                  </a:extLst>
                </a:gridCol>
                <a:gridCol w="3229337">
                  <a:extLst>
                    <a:ext uri="{9D8B030D-6E8A-4147-A177-3AD203B41FA5}">
                      <a16:colId xmlns:a16="http://schemas.microsoft.com/office/drawing/2014/main" val="919106571"/>
                    </a:ext>
                  </a:extLst>
                </a:gridCol>
              </a:tblGrid>
              <a:tr h="1464405">
                <a:tc>
                  <a:txBody>
                    <a:bodyPr/>
                    <a:lstStyle/>
                    <a:p>
                      <a:pPr algn="ctr"/>
                      <a:endParaRPr lang="en-US" dirty="0"/>
                    </a:p>
                    <a:p>
                      <a:pPr algn="ctr"/>
                      <a:endParaRPr lang="en-US" dirty="0"/>
                    </a:p>
                    <a:p>
                      <a:pPr algn="ctr"/>
                      <a:r>
                        <a:rPr lang="en-US" sz="1600" dirty="0">
                          <a:latin typeface="Arial Rounded MT Bold" panose="020F0704030504030204" pitchFamily="34" charset="77"/>
                        </a:rPr>
                        <a:t>Task</a:t>
                      </a:r>
                    </a:p>
                    <a:p>
                      <a:pPr algn="ctr"/>
                      <a:endParaRPr lang="en-US" dirty="0"/>
                    </a:p>
                    <a:p>
                      <a:pPr algn="ctr"/>
                      <a:endParaRPr lang="en-US" dirty="0"/>
                    </a:p>
                  </a:txBody>
                  <a:tcPr>
                    <a:lnB w="12700" cap="flat" cmpd="sng" algn="ctr">
                      <a:solidFill>
                        <a:srgbClr val="08DDD6"/>
                      </a:solidFill>
                      <a:prstDash val="solid"/>
                      <a:round/>
                      <a:headEnd type="none" w="med" len="med"/>
                      <a:tailEnd type="none" w="med" len="med"/>
                    </a:lnB>
                    <a:solidFill>
                      <a:srgbClr val="279CAF"/>
                    </a:solidFill>
                  </a:tcPr>
                </a:tc>
                <a:tc>
                  <a:txBody>
                    <a:bodyPr/>
                    <a:lstStyle/>
                    <a:p>
                      <a:endParaRPr lang="en-US" dirty="0"/>
                    </a:p>
                  </a:txBody>
                  <a:tcPr>
                    <a:lnR w="12700" cap="flat" cmpd="sng" algn="ctr">
                      <a:solidFill>
                        <a:srgbClr val="08DDD6"/>
                      </a:solidFill>
                      <a:prstDash val="solid"/>
                      <a:round/>
                      <a:headEnd type="none" w="med" len="med"/>
                      <a:tailEnd type="none" w="med" len="med"/>
                    </a:lnR>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027341948"/>
                  </a:ext>
                </a:extLst>
              </a:tr>
              <a:tr h="1417669">
                <a:tc>
                  <a:txBody>
                    <a:bodyPr/>
                    <a:lstStyle/>
                    <a:p>
                      <a:pPr algn="ctr"/>
                      <a:endParaRPr lang="en-US" sz="800" dirty="0">
                        <a:solidFill>
                          <a:schemeClr val="bg1"/>
                        </a:solidFill>
                        <a:latin typeface="Arial Rounded MT Bold" panose="020F0704030504030204" pitchFamily="34" charset="77"/>
                      </a:endParaRPr>
                    </a:p>
                    <a:p>
                      <a:pPr algn="ctr"/>
                      <a:endParaRPr lang="en-US" dirty="0">
                        <a:solidFill>
                          <a:schemeClr val="bg1"/>
                        </a:solidFill>
                        <a:latin typeface="Arial Rounded MT Bold" panose="020F0704030504030204" pitchFamily="34" charset="77"/>
                      </a:endParaRPr>
                    </a:p>
                    <a:p>
                      <a:pPr algn="ctr"/>
                      <a:r>
                        <a:rPr lang="en-US" sz="1600" dirty="0">
                          <a:solidFill>
                            <a:schemeClr val="bg1"/>
                          </a:solidFill>
                          <a:latin typeface="Arial Rounded MT Bold" panose="020F0704030504030204" pitchFamily="34" charset="77"/>
                        </a:rPr>
                        <a:t>Developing skills</a:t>
                      </a:r>
                    </a:p>
                    <a:p>
                      <a:pPr algn="ctr"/>
                      <a:endParaRPr lang="en-US" dirty="0">
                        <a:solidFill>
                          <a:schemeClr val="bg1"/>
                        </a:solidFill>
                        <a:latin typeface="Arial Rounded MT Bold" panose="020F0704030504030204" pitchFamily="34" charset="77"/>
                      </a:endParaRPr>
                    </a:p>
                    <a:p>
                      <a:pPr algn="ctr"/>
                      <a:endParaRPr lang="en-US" sz="900" dirty="0">
                        <a:solidFill>
                          <a:schemeClr val="bg1"/>
                        </a:solidFill>
                        <a:latin typeface="Arial Rounded MT Bold" panose="020F0704030504030204" pitchFamily="34" charset="77"/>
                      </a:endParaRP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endParaRPr lang="en-US" dirty="0"/>
                    </a:p>
                  </a:txBody>
                  <a:tcP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4103283731"/>
                  </a:ext>
                </a:extLst>
              </a:tr>
              <a:tr h="1433247">
                <a:tc>
                  <a:txBody>
                    <a:bodyPr/>
                    <a:lstStyle/>
                    <a:p>
                      <a:pPr algn="ctr"/>
                      <a:endParaRPr lang="en-US" dirty="0">
                        <a:solidFill>
                          <a:schemeClr val="bg1"/>
                        </a:solidFill>
                        <a:latin typeface="Arial Rounded MT Bold" panose="020F0704030504030204" pitchFamily="34" charset="77"/>
                      </a:endParaRPr>
                    </a:p>
                    <a:p>
                      <a:pPr algn="ctr"/>
                      <a:r>
                        <a:rPr lang="en-US" sz="1600" dirty="0">
                          <a:solidFill>
                            <a:schemeClr val="bg1"/>
                          </a:solidFill>
                          <a:latin typeface="Arial Rounded MT Bold" panose="020F0704030504030204" pitchFamily="34" charset="77"/>
                        </a:rPr>
                        <a:t>Think about…</a:t>
                      </a:r>
                    </a:p>
                    <a:p>
                      <a:pPr algn="ctr"/>
                      <a:endParaRPr lang="en-US" dirty="0">
                        <a:solidFill>
                          <a:schemeClr val="bg1"/>
                        </a:solidFill>
                        <a:latin typeface="Arial Rounded MT Bold" panose="020F0704030504030204" pitchFamily="34" charset="77"/>
                      </a:endParaRPr>
                    </a:p>
                    <a:p>
                      <a:pPr algn="ctr"/>
                      <a:endParaRPr lang="en-US" dirty="0">
                        <a:solidFill>
                          <a:schemeClr val="bg1"/>
                        </a:solidFill>
                        <a:latin typeface="Arial Rounded MT Bold" panose="020F0704030504030204" pitchFamily="34" charset="77"/>
                      </a:endParaRP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endParaRPr lang="en-US" dirty="0"/>
                    </a:p>
                  </a:txBody>
                  <a:tcP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3431042099"/>
                  </a:ext>
                </a:extLst>
              </a:tr>
            </a:tbl>
          </a:graphicData>
        </a:graphic>
      </p:graphicFrame>
      <p:sp>
        <p:nvSpPr>
          <p:cNvPr id="12" name="TextBox 11">
            <a:extLst>
              <a:ext uri="{FF2B5EF4-FFF2-40B4-BE49-F238E27FC236}">
                <a16:creationId xmlns:a16="http://schemas.microsoft.com/office/drawing/2014/main" id="{9051C6A0-B918-BB44-8D1D-1C9C471B6C12}"/>
              </a:ext>
            </a:extLst>
          </p:cNvPr>
          <p:cNvSpPr txBox="1"/>
          <p:nvPr/>
        </p:nvSpPr>
        <p:spPr>
          <a:xfrm>
            <a:off x="69448" y="6373089"/>
            <a:ext cx="2704587" cy="400110"/>
          </a:xfrm>
          <a:prstGeom prst="rect">
            <a:avLst/>
          </a:prstGeom>
          <a:noFill/>
        </p:spPr>
        <p:txBody>
          <a:bodyPr wrap="none" rtlCol="0">
            <a:spAutoFit/>
          </a:bodyPr>
          <a:lstStyle/>
          <a:p>
            <a:r>
              <a:rPr lang="en-GB" sz="1000" dirty="0"/>
              <a:t>KS4-17-02: </a:t>
            </a:r>
          </a:p>
          <a:p>
            <a:r>
              <a:rPr lang="en-GB" sz="1000" dirty="0"/>
              <a:t>Using Resources - </a:t>
            </a:r>
            <a:r>
              <a:rPr lang="en-US" sz="1000" dirty="0"/>
              <a:t>Explore life Cycle Assessments</a:t>
            </a:r>
          </a:p>
        </p:txBody>
      </p:sp>
      <p:sp>
        <p:nvSpPr>
          <p:cNvPr id="14" name="TextBox 13">
            <a:extLst>
              <a:ext uri="{FF2B5EF4-FFF2-40B4-BE49-F238E27FC236}">
                <a16:creationId xmlns:a16="http://schemas.microsoft.com/office/drawing/2014/main" id="{C1E248A3-2D3C-8441-9AAD-24E543C6C88C}"/>
              </a:ext>
            </a:extLst>
          </p:cNvPr>
          <p:cNvSpPr txBox="1"/>
          <p:nvPr/>
        </p:nvSpPr>
        <p:spPr>
          <a:xfrm>
            <a:off x="2382104" y="3866525"/>
            <a:ext cx="5594435" cy="646331"/>
          </a:xfrm>
          <a:prstGeom prst="rect">
            <a:avLst/>
          </a:prstGeom>
          <a:noFill/>
        </p:spPr>
        <p:txBody>
          <a:bodyPr wrap="square" rtlCol="0">
            <a:spAutoFit/>
          </a:bodyPr>
          <a:lstStyle/>
          <a:p>
            <a:r>
              <a:rPr lang="en-GB" dirty="0">
                <a:solidFill>
                  <a:srgbClr val="279CAF"/>
                </a:solidFill>
                <a:latin typeface="Arial Rounded MT Bold" panose="020F0704030504030204" pitchFamily="34" charset="77"/>
              </a:rPr>
              <a:t>Extract and interpret information about resources from charts, graphs and tables.</a:t>
            </a:r>
            <a:endParaRPr lang="en-US" b="1" dirty="0">
              <a:solidFill>
                <a:srgbClr val="279CAF"/>
              </a:solidFill>
              <a:latin typeface="Arial Rounded MT Bold" panose="020F0704030504030204" pitchFamily="34" charset="77"/>
            </a:endParaRPr>
          </a:p>
        </p:txBody>
      </p:sp>
      <p:sp>
        <p:nvSpPr>
          <p:cNvPr id="15" name="TextBox 14">
            <a:extLst>
              <a:ext uri="{FF2B5EF4-FFF2-40B4-BE49-F238E27FC236}">
                <a16:creationId xmlns:a16="http://schemas.microsoft.com/office/drawing/2014/main" id="{7F7C9E05-85E7-1F49-807C-0799B8FF9E6F}"/>
              </a:ext>
            </a:extLst>
          </p:cNvPr>
          <p:cNvSpPr txBox="1"/>
          <p:nvPr/>
        </p:nvSpPr>
        <p:spPr>
          <a:xfrm>
            <a:off x="2378084" y="5308844"/>
            <a:ext cx="5536562" cy="646331"/>
          </a:xfrm>
          <a:prstGeom prst="rect">
            <a:avLst/>
          </a:prstGeom>
          <a:noFill/>
        </p:spPr>
        <p:txBody>
          <a:bodyPr wrap="square" rtlCol="0">
            <a:spAutoFit/>
          </a:bodyPr>
          <a:lstStyle/>
          <a:p>
            <a:r>
              <a:rPr lang="en-US" dirty="0">
                <a:solidFill>
                  <a:srgbClr val="279CAF"/>
                </a:solidFill>
                <a:latin typeface="Arial Rounded MT Bold" panose="020F0704030504030204" pitchFamily="34" charset="77"/>
                <a:cs typeface="Arial" panose="020B0604020202020204" pitchFamily="34" charset="0"/>
              </a:rPr>
              <a:t>Describe the problems with life cycle assessments.</a:t>
            </a:r>
            <a:endParaRPr lang="en-US" dirty="0">
              <a:solidFill>
                <a:srgbClr val="279CAF"/>
              </a:solidFill>
              <a:latin typeface="Arial Rounded MT Bold" panose="020F0704030504030204" pitchFamily="34" charset="77"/>
            </a:endParaRPr>
          </a:p>
        </p:txBody>
      </p:sp>
      <p:sp>
        <p:nvSpPr>
          <p:cNvPr id="16" name="TextBox 15">
            <a:extLst>
              <a:ext uri="{FF2B5EF4-FFF2-40B4-BE49-F238E27FC236}">
                <a16:creationId xmlns:a16="http://schemas.microsoft.com/office/drawing/2014/main" id="{AA5C42F8-0A01-DE40-92BA-7FD68E805B0B}"/>
              </a:ext>
            </a:extLst>
          </p:cNvPr>
          <p:cNvSpPr txBox="1"/>
          <p:nvPr/>
        </p:nvSpPr>
        <p:spPr>
          <a:xfrm>
            <a:off x="2403741" y="2095934"/>
            <a:ext cx="5594435" cy="1200329"/>
          </a:xfrm>
          <a:prstGeom prst="rect">
            <a:avLst/>
          </a:prstGeom>
          <a:noFill/>
        </p:spPr>
        <p:txBody>
          <a:bodyPr wrap="square" rtlCol="0">
            <a:spAutoFit/>
          </a:bodyPr>
          <a:lstStyle/>
          <a:p>
            <a:r>
              <a:rPr lang="en-GB" dirty="0">
                <a:solidFill>
                  <a:srgbClr val="279CAF"/>
                </a:solidFill>
                <a:latin typeface="Arial Rounded MT Bold" panose="020F0704030504030204" pitchFamily="34" charset="77"/>
              </a:rPr>
              <a:t>Use the information in the table and your knowledge to give one advantage and one disadvantage for each of the methods used to deal with plastic bags in the table above.</a:t>
            </a:r>
          </a:p>
        </p:txBody>
      </p:sp>
      <p:pic>
        <p:nvPicPr>
          <p:cNvPr id="2" name="Picture 2" descr="How a Ban on Plastic Bags Can Go Wrong - Bloomberg">
            <a:extLst>
              <a:ext uri="{FF2B5EF4-FFF2-40B4-BE49-F238E27FC236}">
                <a16:creationId xmlns:a16="http://schemas.microsoft.com/office/drawing/2014/main" id="{9C29CABE-4E5E-E347-A1FA-5749F5C1917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2398"/>
          <a:stretch/>
        </p:blipFill>
        <p:spPr bwMode="auto">
          <a:xfrm>
            <a:off x="8242799" y="1969730"/>
            <a:ext cx="3250861" cy="431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102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2529</TotalTime>
  <Words>71</Words>
  <Application>Microsoft Macintosh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38</cp:revision>
  <dcterms:created xsi:type="dcterms:W3CDTF">2019-10-12T20:07:49Z</dcterms:created>
  <dcterms:modified xsi:type="dcterms:W3CDTF">2021-07-22T12:18:11Z</dcterms:modified>
</cp:coreProperties>
</file>