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4B6"/>
    <a:srgbClr val="30A3B4"/>
    <a:srgbClr val="15A5C6"/>
    <a:srgbClr val="00B4B7"/>
    <a:srgbClr val="15B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3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9906" y="9555021"/>
            <a:ext cx="41781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50" dirty="0">
                <a:solidFill>
                  <a:srgbClr val="2CA4B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  <a:r>
              <a:rPr lang="en-US" sz="1020" dirty="0">
                <a:solidFill>
                  <a:srgbClr val="2CA4B6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020" dirty="0">
              <a:solidFill>
                <a:srgbClr val="2CA4B6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CA4B6"/>
          </a:solidFill>
          <a:ln>
            <a:solidFill>
              <a:srgbClr val="2CA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S02.05.09 Handout 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175832" y="573196"/>
            <a:ext cx="5474985" cy="749801"/>
          </a:xfrm>
          <a:prstGeom prst="wedgeRoundRectCallout">
            <a:avLst>
              <a:gd name="adj1" fmla="val -52833"/>
              <a:gd name="adj2" fmla="val -5285"/>
              <a:gd name="adj3" fmla="val 16667"/>
            </a:avLst>
          </a:prstGeom>
          <a:noFill/>
          <a:ln w="19050">
            <a:solidFill>
              <a:srgbClr val="15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>
              <a:solidFill>
                <a:srgbClr val="15B8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33" y="608755"/>
            <a:ext cx="528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Learn about reproduction and </a:t>
            </a:r>
            <a:br>
              <a:rPr lang="en-US" sz="20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0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growth in animals.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176" y="1449908"/>
            <a:ext cx="6459648" cy="707887"/>
          </a:xfrm>
          <a:prstGeom prst="roundRect">
            <a:avLst/>
          </a:prstGeom>
          <a:noFill/>
          <a:ln w="19050">
            <a:solidFill>
              <a:srgbClr val="15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Can you remember the key facts about reproduction </a:t>
            </a:r>
            <a:br>
              <a:rPr lang="en-US" sz="1600" dirty="0">
                <a:solidFill>
                  <a:srgbClr val="30A3B4"/>
                </a:solidFill>
                <a:latin typeface="Arial Rounded MT Bold" panose="020F0704030504030204" pitchFamily="34" charset="77"/>
              </a:rPr>
            </a:br>
            <a:r>
              <a:rPr lang="en-US" sz="1600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and growth from today’s lesson?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0506-3789-5248-9686-BB8A9D28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82" y="571361"/>
            <a:ext cx="766634" cy="747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7C273-427B-484E-86A9-6030B9B80C1C}"/>
              </a:ext>
            </a:extLst>
          </p:cNvPr>
          <p:cNvSpPr txBox="1"/>
          <p:nvPr/>
        </p:nvSpPr>
        <p:spPr>
          <a:xfrm>
            <a:off x="207182" y="2396359"/>
            <a:ext cx="6252052" cy="452303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FIVE FANTASTIC FACTS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Reproduction means to give birth to offspring which is the same or similar to its 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Inside their mother, a baby ______________ until it is ready to be born.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Chicks are born when they ______________ out of an egg.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A baby sheep is called a _______________ and can be used for __________________.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A female human is pregnant for around _________ months, which is longer than a ______________ but shorter than an ____________________.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3544A6D-B22D-2B4B-84DF-1E91D92E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7452354"/>
            <a:ext cx="3144209" cy="170147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B7ACFA-310F-7444-9875-5EB5D1025EBC}"/>
              </a:ext>
            </a:extLst>
          </p:cNvPr>
          <p:cNvSpPr/>
          <p:nvPr/>
        </p:nvSpPr>
        <p:spPr>
          <a:xfrm>
            <a:off x="3506611" y="7157955"/>
            <a:ext cx="2987630" cy="1995875"/>
          </a:xfrm>
          <a:prstGeom prst="roundRect">
            <a:avLst/>
          </a:prstGeom>
          <a:noFill/>
          <a:ln w="19050">
            <a:solidFill>
              <a:srgbClr val="15B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</a:b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grows	mouse	parents</a:t>
            </a:r>
          </a:p>
          <a:p>
            <a:pPr algn="ctr"/>
            <a:b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</a:b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hatch	nine	</a:t>
            </a:r>
          </a:p>
          <a:p>
            <a:pPr algn="ctr"/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elephant     lamb	wool</a:t>
            </a:r>
            <a:r>
              <a:rPr lang="en-GB" sz="1600" b="1" dirty="0">
                <a:solidFill>
                  <a:srgbClr val="30A3B4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9906" y="9555021"/>
            <a:ext cx="41781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5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  <a:r>
              <a:rPr lang="en-US" sz="1020" dirty="0">
                <a:solidFill>
                  <a:srgbClr val="2CA4B6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020" dirty="0">
              <a:solidFill>
                <a:srgbClr val="2CA4B6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CA4B6"/>
          </a:solidFill>
          <a:ln>
            <a:solidFill>
              <a:srgbClr val="2CA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S02.05.09 Handout 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175832" y="573196"/>
            <a:ext cx="5474985" cy="749801"/>
          </a:xfrm>
          <a:prstGeom prst="wedgeRoundRectCallout">
            <a:avLst>
              <a:gd name="adj1" fmla="val -52833"/>
              <a:gd name="adj2" fmla="val -5285"/>
              <a:gd name="adj3" fmla="val 16667"/>
            </a:avLst>
          </a:prstGeom>
          <a:noFill/>
          <a:ln w="19050">
            <a:solidFill>
              <a:srgbClr val="15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>
              <a:solidFill>
                <a:srgbClr val="15B8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33" y="608755"/>
            <a:ext cx="528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CA4B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Learn about reproduction and </a:t>
            </a:r>
            <a:br>
              <a:rPr lang="en-US" sz="2000" b="1" dirty="0">
                <a:solidFill>
                  <a:srgbClr val="2CA4B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2000" b="1" dirty="0">
                <a:solidFill>
                  <a:srgbClr val="2CA4B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growth in animals.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176" y="1449908"/>
            <a:ext cx="6459648" cy="707886"/>
          </a:xfrm>
          <a:prstGeom prst="roundRect">
            <a:avLst/>
          </a:prstGeom>
          <a:noFill/>
          <a:ln w="19050">
            <a:solidFill>
              <a:srgbClr val="15A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CA4B6"/>
                </a:solidFill>
                <a:latin typeface="Arial Rounded MT Bold" panose="020F0704030504030204" pitchFamily="34" charset="77"/>
              </a:rPr>
              <a:t>Can you record each other’s height and foot length?</a:t>
            </a:r>
          </a:p>
          <a:p>
            <a:pPr algn="ctr"/>
            <a:r>
              <a:rPr lang="en-US" sz="1600" b="1" dirty="0">
                <a:solidFill>
                  <a:srgbClr val="2CA4B6"/>
                </a:solidFill>
                <a:latin typeface="Arial Rounded MT Bold" panose="020F0704030504030204" pitchFamily="34" charset="77"/>
              </a:rPr>
              <a:t>Then, draw a bar graph to show your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0506-3789-5248-9686-BB8A9D28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82" y="571361"/>
            <a:ext cx="766634" cy="74754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6597B1-34CC-3842-A47F-A5626E229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12106"/>
              </p:ext>
            </p:extLst>
          </p:nvPr>
        </p:nvGraphicFramePr>
        <p:xfrm>
          <a:off x="175155" y="2284705"/>
          <a:ext cx="6443634" cy="324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557">
                  <a:extLst>
                    <a:ext uri="{9D8B030D-6E8A-4147-A177-3AD203B41FA5}">
                      <a16:colId xmlns:a16="http://schemas.microsoft.com/office/drawing/2014/main" val="3001970227"/>
                    </a:ext>
                  </a:extLst>
                </a:gridCol>
                <a:gridCol w="2251808">
                  <a:extLst>
                    <a:ext uri="{9D8B030D-6E8A-4147-A177-3AD203B41FA5}">
                      <a16:colId xmlns:a16="http://schemas.microsoft.com/office/drawing/2014/main" val="2477113238"/>
                    </a:ext>
                  </a:extLst>
                </a:gridCol>
                <a:gridCol w="2061269">
                  <a:extLst>
                    <a:ext uri="{9D8B030D-6E8A-4147-A177-3AD203B41FA5}">
                      <a16:colId xmlns:a16="http://schemas.microsoft.com/office/drawing/2014/main" val="2795519808"/>
                    </a:ext>
                  </a:extLst>
                </a:gridCol>
              </a:tblGrid>
              <a:tr h="5412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4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Height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4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Foot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72880"/>
                  </a:ext>
                </a:extLst>
              </a:tr>
              <a:tr h="54128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2CA4B6"/>
                          </a:solidFill>
                          <a:latin typeface="Arial Rounded MT Bold" panose="020F0704030504030204" pitchFamily="34" charset="77"/>
                        </a:rPr>
                        <a:t>e.g. 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2CA4B6"/>
                          </a:solidFill>
                          <a:latin typeface="Arial Rounded MT Bold" panose="020F0704030504030204" pitchFamily="34" charset="77"/>
                        </a:rPr>
                        <a:t>120cm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2CA4B6"/>
                          </a:solidFill>
                          <a:latin typeface="Arial Rounded MT Bold" panose="020F0704030504030204" pitchFamily="34" charset="77"/>
                        </a:rPr>
                        <a:t>20cm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71818"/>
                  </a:ext>
                </a:extLst>
              </a:tr>
              <a:tr h="541283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36071"/>
                  </a:ext>
                </a:extLst>
              </a:tr>
              <a:tr h="541283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87202"/>
                  </a:ext>
                </a:extLst>
              </a:tr>
              <a:tr h="541283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32151"/>
                  </a:ext>
                </a:extLst>
              </a:tr>
              <a:tr h="541283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 Rounded MT Bold" panose="020F070403050403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76970"/>
                  </a:ext>
                </a:extLst>
              </a:tr>
            </a:tbl>
          </a:graphicData>
        </a:graphic>
      </p:graphicFrame>
      <p:pic>
        <p:nvPicPr>
          <p:cNvPr id="7" name="Picture 6" descr="A picture containing outdoor, building, people, shoji&#10;&#10;Description automatically generated">
            <a:extLst>
              <a:ext uri="{FF2B5EF4-FFF2-40B4-BE49-F238E27FC236}">
                <a16:creationId xmlns:a16="http://schemas.microsoft.com/office/drawing/2014/main" id="{B06C9CF2-5B7D-6840-B162-01A20D550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69" y="5659314"/>
            <a:ext cx="6459648" cy="38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179</Words>
  <Application>Microsoft Macintosh PowerPoint</Application>
  <PresentationFormat>A4 Paper (210x297 mm)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33</cp:revision>
  <dcterms:created xsi:type="dcterms:W3CDTF">2016-06-12T08:53:59Z</dcterms:created>
  <dcterms:modified xsi:type="dcterms:W3CDTF">2021-12-21T14:03:23Z</dcterms:modified>
</cp:coreProperties>
</file>