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 showGuides="1">
      <p:cViewPr>
        <p:scale>
          <a:sx n="220" d="100"/>
          <a:sy n="220" d="100"/>
        </p:scale>
        <p:origin x="144" y="-856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37DE-FD61-44B2-AF34-9F1C8AC1A8DB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EFCC-9113-4EE7-80DA-5D38CE447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4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37DE-FD61-44B2-AF34-9F1C8AC1A8DB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EFCC-9113-4EE7-80DA-5D38CE447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6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37DE-FD61-44B2-AF34-9F1C8AC1A8DB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EFCC-9113-4EE7-80DA-5D38CE447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09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37DE-FD61-44B2-AF34-9F1C8AC1A8DB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EFCC-9113-4EE7-80DA-5D38CE447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32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37DE-FD61-44B2-AF34-9F1C8AC1A8DB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EFCC-9113-4EE7-80DA-5D38CE447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09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37DE-FD61-44B2-AF34-9F1C8AC1A8DB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EFCC-9113-4EE7-80DA-5D38CE447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22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37DE-FD61-44B2-AF34-9F1C8AC1A8DB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EFCC-9113-4EE7-80DA-5D38CE447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94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37DE-FD61-44B2-AF34-9F1C8AC1A8DB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EFCC-9113-4EE7-80DA-5D38CE447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6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37DE-FD61-44B2-AF34-9F1C8AC1A8DB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EFCC-9113-4EE7-80DA-5D38CE447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65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37DE-FD61-44B2-AF34-9F1C8AC1A8DB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EFCC-9113-4EE7-80DA-5D38CE447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5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37DE-FD61-44B2-AF34-9F1C8AC1A8DB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EFCC-9113-4EE7-80DA-5D38CE447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27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237DE-FD61-44B2-AF34-9F1C8AC1A8DB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EFCC-9113-4EE7-80DA-5D38CE447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45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en.wikipedia.org/wiki/Brushed_metal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photos-public-domain.com/2012/08/14/orange-microfiber-cloth-fabric-texture/" TargetMode="External"/><Relationship Id="rId12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hyperlink" Target="http://lurkily.deviantart.com/art/Brushed-copper-V2-91402268" TargetMode="External"/><Relationship Id="rId5" Type="http://schemas.openxmlformats.org/officeDocument/2006/relationships/hyperlink" Target="http://www.publicdomainpictures.net/view-image.php?image=22011&amp;picture=precision-steel-background&amp;large=1" TargetMode="External"/><Relationship Id="rId15" Type="http://schemas.openxmlformats.org/officeDocument/2006/relationships/hyperlink" Target="http://www.publicdomainpictures.net/view-image.php?image=56151&amp;picture=old-paper-texture-background" TargetMode="External"/><Relationship Id="rId10" Type="http://schemas.openxmlformats.org/officeDocument/2006/relationships/image" Target="../media/image6.jpg"/><Relationship Id="rId4" Type="http://schemas.openxmlformats.org/officeDocument/2006/relationships/image" Target="../media/image3.jpg"/><Relationship Id="rId9" Type="http://schemas.openxmlformats.org/officeDocument/2006/relationships/hyperlink" Target="http://perpetualstudios.deviantart.com/art/Paper-Clip-Design-Resource-348944162" TargetMode="External"/><Relationship Id="rId1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642216-D9C5-AA7A-7369-C34D341DD686}"/>
              </a:ext>
            </a:extLst>
          </p:cNvPr>
          <p:cNvSpPr/>
          <p:nvPr/>
        </p:nvSpPr>
        <p:spPr>
          <a:xfrm>
            <a:off x="-2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D1E279-A906-3F45-2F30-BE56F5D2B9FE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182CD5-8982-CAF6-3B84-97D6E1C02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1912FE-AFCB-1DFC-8F22-24BB4C283775}"/>
              </a:ext>
            </a:extLst>
          </p:cNvPr>
          <p:cNvSpPr txBox="1"/>
          <p:nvPr/>
        </p:nvSpPr>
        <p:spPr>
          <a:xfrm>
            <a:off x="1020903" y="221289"/>
            <a:ext cx="474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Demonstrate the shape of a magnetic field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306E8A-81C8-3317-D1CD-08D64D598AC7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KS3-23-04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F15E8C04-7FDB-3480-3398-6D5E9970D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2" y="224628"/>
            <a:ext cx="615703" cy="6157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5D5B23-5D52-88BE-2B3F-B57A7AC9DC8B}"/>
              </a:ext>
            </a:extLst>
          </p:cNvPr>
          <p:cNvSpPr txBox="1"/>
          <p:nvPr/>
        </p:nvSpPr>
        <p:spPr>
          <a:xfrm>
            <a:off x="175301" y="1472699"/>
            <a:ext cx="6507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Magnetic shielding   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8A32F2-5CA1-7110-BA68-BEED195132A3}"/>
              </a:ext>
            </a:extLst>
          </p:cNvPr>
          <p:cNvSpPr/>
          <p:nvPr/>
        </p:nvSpPr>
        <p:spPr>
          <a:xfrm>
            <a:off x="175300" y="1442171"/>
            <a:ext cx="6507397" cy="35487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E1C3D17D-0C4A-B46D-2EEB-A2FF05713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19" y="1828516"/>
            <a:ext cx="4296566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are going to investigate which materials will disrupt a magnetic field.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Method</a:t>
            </a:r>
            <a:endParaRPr lang="en-US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Tie the thread to the paperclip and fix it to the base of the stand.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Clamp the magnet so that the paper clip is suspended underneath it, while keeping a gap between paperclip and the magnet.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Raise the magnet to the highest point possible while still suspending the paperclip.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Slide different materials through the gap, without touching the paperclip.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Record if the paperclip stays in place or drops.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may find some materials are attracted to the magnet. It doesn’t matter if the magnetic materials stick to the magnet.</a:t>
            </a:r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DA485485-AA65-D8F4-5676-8BA39EF5E99D}"/>
              </a:ext>
            </a:extLst>
          </p:cNvPr>
          <p:cNvSpPr/>
          <p:nvPr/>
        </p:nvSpPr>
        <p:spPr>
          <a:xfrm>
            <a:off x="4464140" y="1990066"/>
            <a:ext cx="2209908" cy="2087289"/>
          </a:xfrm>
          <a:prstGeom prst="roundRect">
            <a:avLst>
              <a:gd name="adj" fmla="val 10197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Equipment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 thread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 magnet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metal paper clip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Sticky tack/ tape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Clamp, boss, and stand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 material samples – steel, iron, nickel, copper, paper, cloth, tin, </a:t>
            </a:r>
            <a:r>
              <a:rPr lang="en-US" altLang="en-US" sz="12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aluminium</a:t>
            </a: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plastic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810A4EF-C30D-7D55-50DF-BFCD8BB09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343133"/>
              </p:ext>
            </p:extLst>
          </p:nvPr>
        </p:nvGraphicFramePr>
        <p:xfrm>
          <a:off x="192095" y="5281203"/>
          <a:ext cx="3442313" cy="2984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016">
                  <a:extLst>
                    <a:ext uri="{9D8B030D-6E8A-4147-A177-3AD203B41FA5}">
                      <a16:colId xmlns:a16="http://schemas.microsoft.com/office/drawing/2014/main" val="2234483517"/>
                    </a:ext>
                  </a:extLst>
                </a:gridCol>
                <a:gridCol w="2276297">
                  <a:extLst>
                    <a:ext uri="{9D8B030D-6E8A-4147-A177-3AD203B41FA5}">
                      <a16:colId xmlns:a16="http://schemas.microsoft.com/office/drawing/2014/main" val="1655138664"/>
                    </a:ext>
                  </a:extLst>
                </a:gridCol>
              </a:tblGrid>
              <a:tr h="298499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Material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Paperclip drop (</a:t>
                      </a: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  <a:ea typeface="Segoe UI Symbol" panose="020B0502040204020203" pitchFamily="34" charset="0"/>
                        </a:rPr>
                        <a:t>✓/✗</a:t>
                      </a: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)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335749"/>
                  </a:ext>
                </a:extLst>
              </a:tr>
              <a:tr h="298499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Steel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b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868680"/>
                  </a:ext>
                </a:extLst>
              </a:tr>
              <a:tr h="298499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Iron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608453"/>
                  </a:ext>
                </a:extLst>
              </a:tr>
              <a:tr h="298499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Nickel 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496074"/>
                  </a:ext>
                </a:extLst>
              </a:tr>
              <a:tr h="298499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Copper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074678"/>
                  </a:ext>
                </a:extLst>
              </a:tr>
              <a:tr h="298499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Paper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b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203364"/>
                  </a:ext>
                </a:extLst>
              </a:tr>
              <a:tr h="298499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Cloth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629203"/>
                  </a:ext>
                </a:extLst>
              </a:tr>
              <a:tr h="298499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Tin 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491900"/>
                  </a:ext>
                </a:extLst>
              </a:tr>
              <a:tr h="298499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Aluminium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513020"/>
                  </a:ext>
                </a:extLst>
              </a:tr>
              <a:tr h="298499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Plastic 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846241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CEEA6C38-96FE-3917-EA94-0F37E8609F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214437">
            <a:off x="5336563" y="5218936"/>
            <a:ext cx="1116973" cy="10807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9756-8030-346B-A46F-A9E7971070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049567" y="4849787"/>
            <a:ext cx="1118517" cy="11187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ACAF169-4F98-AB37-5BA8-095349FC3964}"/>
              </a:ext>
            </a:extLst>
          </p:cNvPr>
          <p:cNvGrpSpPr/>
          <p:nvPr/>
        </p:nvGrpSpPr>
        <p:grpSpPr>
          <a:xfrm>
            <a:off x="4483359" y="6710328"/>
            <a:ext cx="1353963" cy="2548868"/>
            <a:chOff x="678341" y="3161342"/>
            <a:chExt cx="1365062" cy="260509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1BF43BA-7033-8744-0DE1-56507C40F353}"/>
                </a:ext>
              </a:extLst>
            </p:cNvPr>
            <p:cNvGrpSpPr/>
            <p:nvPr/>
          </p:nvGrpSpPr>
          <p:grpSpPr>
            <a:xfrm>
              <a:off x="678341" y="3161342"/>
              <a:ext cx="1365062" cy="2605093"/>
              <a:chOff x="1301938" y="2376482"/>
              <a:chExt cx="1365062" cy="2605093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ED035FDE-0E65-CB70-B4EC-2897CB251417}"/>
                  </a:ext>
                </a:extLst>
              </p:cNvPr>
              <p:cNvGrpSpPr/>
              <p:nvPr/>
            </p:nvGrpSpPr>
            <p:grpSpPr>
              <a:xfrm>
                <a:off x="1301938" y="2376482"/>
                <a:ext cx="1365062" cy="2593197"/>
                <a:chOff x="1301938" y="2386138"/>
                <a:chExt cx="673477" cy="1279399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51B24FCF-CDEC-3CB7-D1ED-B67B6057337E}"/>
                    </a:ext>
                  </a:extLst>
                </p:cNvPr>
                <p:cNvCxnSpPr/>
                <p:nvPr/>
              </p:nvCxnSpPr>
              <p:spPr>
                <a:xfrm>
                  <a:off x="1301938" y="3665537"/>
                  <a:ext cx="673477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B4DE0315-586A-54F7-6EF2-71BEF528B257}"/>
                    </a:ext>
                  </a:extLst>
                </p:cNvPr>
                <p:cNvCxnSpPr/>
                <p:nvPr/>
              </p:nvCxnSpPr>
              <p:spPr>
                <a:xfrm flipV="1">
                  <a:off x="1469231" y="2386138"/>
                  <a:ext cx="0" cy="1269999"/>
                </a:xfrm>
                <a:prstGeom prst="line">
                  <a:avLst/>
                </a:prstGeom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650E5E2-D39D-0C2E-ADA5-D4EF19A58E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73981" y="2588419"/>
                  <a:ext cx="464344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FA426046-CE7E-B68F-F92A-2159AF35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837473B0-CC2E-450A-ABE3-18F120FF3D39}">
                    <a1611:picAttrSrcUrl xmlns:a1611="http://schemas.microsoft.com/office/drawing/2016/11/main" r:id="rId9"/>
                  </a:ext>
                </a:extLst>
              </a:blip>
              <a:stretch>
                <a:fillRect/>
              </a:stretch>
            </p:blipFill>
            <p:spPr>
              <a:xfrm>
                <a:off x="2396573" y="3079988"/>
                <a:ext cx="70832" cy="212496"/>
              </a:xfrm>
              <a:prstGeom prst="rect">
                <a:avLst/>
              </a:prstGeom>
            </p:spPr>
          </p:pic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471F1C9-D5BB-6246-2E4C-E3C88A0B0311}"/>
                  </a:ext>
                </a:extLst>
              </p:cNvPr>
              <p:cNvGrpSpPr/>
              <p:nvPr/>
            </p:nvGrpSpPr>
            <p:grpSpPr>
              <a:xfrm>
                <a:off x="2389134" y="2568157"/>
                <a:ext cx="85719" cy="428619"/>
                <a:chOff x="3686167" y="2243138"/>
                <a:chExt cx="85719" cy="428619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B4E954C-402D-F48C-D208-F84939B17ABC}"/>
                    </a:ext>
                  </a:extLst>
                </p:cNvPr>
                <p:cNvSpPr/>
                <p:nvPr/>
              </p:nvSpPr>
              <p:spPr>
                <a:xfrm>
                  <a:off x="3686175" y="2243138"/>
                  <a:ext cx="85711" cy="21431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38D4D6"/>
                    </a:solidFill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F743034-E8DC-6F3E-55A2-D12DD9115E2C}"/>
                    </a:ext>
                  </a:extLst>
                </p:cNvPr>
                <p:cNvSpPr/>
                <p:nvPr/>
              </p:nvSpPr>
              <p:spPr>
                <a:xfrm>
                  <a:off x="3686167" y="2457445"/>
                  <a:ext cx="85711" cy="21431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38D4D6"/>
                    </a:solidFill>
                  </a:endParaRPr>
                </a:p>
              </p:txBody>
            </p:sp>
          </p:grp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504CE2F-1A5C-DDB6-5D0A-B9FC907C3C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2074" y="2730083"/>
                <a:ext cx="187764" cy="0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8302C25-A570-719D-BB11-3E22E07613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9689" y="2844381"/>
                <a:ext cx="187764" cy="0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AA5D2DE-2A09-95E7-23A3-013061BB88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1682" y="3278198"/>
                <a:ext cx="307" cy="16581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Chord 26">
                <a:extLst>
                  <a:ext uri="{FF2B5EF4-FFF2-40B4-BE49-F238E27FC236}">
                    <a16:creationId xmlns:a16="http://schemas.microsoft.com/office/drawing/2014/main" id="{029D6695-C5F8-38D1-FACD-DCFA431FDB07}"/>
                  </a:ext>
                </a:extLst>
              </p:cNvPr>
              <p:cNvSpPr/>
              <p:nvPr/>
            </p:nvSpPr>
            <p:spPr>
              <a:xfrm>
                <a:off x="2345683" y="4850606"/>
                <a:ext cx="172612" cy="130969"/>
              </a:xfrm>
              <a:prstGeom prst="chord">
                <a:avLst>
                  <a:gd name="adj1" fmla="val 9670286"/>
                  <a:gd name="adj2" fmla="val 1177769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8D4D6"/>
                  </a:solidFill>
                </a:endParaRPr>
              </a:p>
            </p:txBody>
          </p: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8FCA50-9EF0-1559-BCCD-33AA985C5526}"/>
                </a:ext>
              </a:extLst>
            </p:cNvPr>
            <p:cNvSpPr/>
            <p:nvPr/>
          </p:nvSpPr>
          <p:spPr>
            <a:xfrm>
              <a:off x="959796" y="3520164"/>
              <a:ext cx="115258" cy="11525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8D4D6"/>
                </a:solidFill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4DDF37CD-46E0-E874-523A-07F8467C2E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21056519">
            <a:off x="3924920" y="5543245"/>
            <a:ext cx="945307" cy="9453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ADD18A7-ED57-BD7B-5B50-621789D0DBA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l="18132" t="26944" r="21538" b="6185"/>
          <a:stretch/>
        </p:blipFill>
        <p:spPr>
          <a:xfrm rot="963566">
            <a:off x="4740153" y="5343236"/>
            <a:ext cx="1031014" cy="10371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D5EC095-F06F-8422-438A-BF540B6E8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 rot="616183">
            <a:off x="4251372" y="4926965"/>
            <a:ext cx="1011199" cy="97200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442AD19-F953-E9C1-390E-14E11AF0C16D}"/>
              </a:ext>
            </a:extLst>
          </p:cNvPr>
          <p:cNvSpPr txBox="1"/>
          <p:nvPr/>
        </p:nvSpPr>
        <p:spPr>
          <a:xfrm>
            <a:off x="136718" y="8359408"/>
            <a:ext cx="4172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What do the materials that cause the paper clip to drop have in common? 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34959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099910-54A6-365D-2F12-DF3375BCA011}"/>
              </a:ext>
            </a:extLst>
          </p:cNvPr>
          <p:cNvSpPr/>
          <p:nvPr/>
        </p:nvSpPr>
        <p:spPr>
          <a:xfrm>
            <a:off x="-2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C9748-A828-EA95-E833-AF14A43A6219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53E70-B6AD-3B89-9209-D5F1542BA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AD7253-E8A7-F78D-5B85-504A59FB247B}"/>
              </a:ext>
            </a:extLst>
          </p:cNvPr>
          <p:cNvSpPr txBox="1"/>
          <p:nvPr/>
        </p:nvSpPr>
        <p:spPr>
          <a:xfrm>
            <a:off x="1020903" y="221289"/>
            <a:ext cx="474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Demonstrate the shape of a magnetic field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847503-2FB0-2329-40DB-DD609BADC6F7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KS3-23-04</a:t>
            </a: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D5C1DD2E-750A-9276-B3E7-6B901FBC2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2" y="224628"/>
            <a:ext cx="615703" cy="615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C94507-5DA6-F0F6-A926-50AA53667685}"/>
              </a:ext>
            </a:extLst>
          </p:cNvPr>
          <p:cNvSpPr txBox="1"/>
          <p:nvPr/>
        </p:nvSpPr>
        <p:spPr>
          <a:xfrm>
            <a:off x="175301" y="1472699"/>
            <a:ext cx="6507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Plotting magnetic fields   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BA37A10-261D-8C8F-ABE5-54AD873D33CA}"/>
              </a:ext>
            </a:extLst>
          </p:cNvPr>
          <p:cNvSpPr/>
          <p:nvPr/>
        </p:nvSpPr>
        <p:spPr>
          <a:xfrm>
            <a:off x="175300" y="1442171"/>
            <a:ext cx="6507397" cy="35487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C2E4624B-E584-0C54-6CFB-70C3A649B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13" y="1937187"/>
            <a:ext cx="4687913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are going to draw magnetic field lines for the following setups.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GB" altLang="en-US" sz="1200" dirty="0" err="1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ethod</a:t>
            </a: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Arrange the magnets as shown in the illustrations below.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Place a piece of paper over the top, and sprinkle iron filings on the paper (you could also use plotting compasses). 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Draw the lines that appear on the diagrams below.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dd the directional arrows to the field lines. </a:t>
            </a:r>
            <a:endParaRPr lang="en-US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D7C9F5E-ACCD-4A60-5004-CF19981503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207" t="9936" r="11618" b="25075"/>
          <a:stretch/>
        </p:blipFill>
        <p:spPr>
          <a:xfrm>
            <a:off x="4942037" y="1937187"/>
            <a:ext cx="1740660" cy="2084593"/>
          </a:xfrm>
          <a:prstGeom prst="roundRect">
            <a:avLst>
              <a:gd name="adj" fmla="val 1706"/>
            </a:avLst>
          </a:prstGeom>
          <a:solidFill>
            <a:srgbClr val="FFFFFF"/>
          </a:solidFill>
          <a:ln w="28575" cap="sq">
            <a:solidFill>
              <a:srgbClr val="00206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  <p:sp>
        <p:nvSpPr>
          <p:cNvPr id="36" name="Rounded Rectangle 120">
            <a:extLst>
              <a:ext uri="{FF2B5EF4-FFF2-40B4-BE49-F238E27FC236}">
                <a16:creationId xmlns:a16="http://schemas.microsoft.com/office/drawing/2014/main" id="{45E98494-9F41-BDF0-7800-32C0D06D69DE}"/>
              </a:ext>
            </a:extLst>
          </p:cNvPr>
          <p:cNvSpPr/>
          <p:nvPr/>
        </p:nvSpPr>
        <p:spPr>
          <a:xfrm>
            <a:off x="175300" y="4200609"/>
            <a:ext cx="6503172" cy="1683612"/>
          </a:xfrm>
          <a:prstGeom prst="roundRect">
            <a:avLst>
              <a:gd name="adj" fmla="val 2594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7" name="Rounded Rectangle 133">
            <a:extLst>
              <a:ext uri="{FF2B5EF4-FFF2-40B4-BE49-F238E27FC236}">
                <a16:creationId xmlns:a16="http://schemas.microsoft.com/office/drawing/2014/main" id="{DB56C819-EF24-1674-2D89-94986CB056B4}"/>
              </a:ext>
            </a:extLst>
          </p:cNvPr>
          <p:cNvSpPr/>
          <p:nvPr/>
        </p:nvSpPr>
        <p:spPr>
          <a:xfrm>
            <a:off x="163838" y="6023985"/>
            <a:ext cx="6503172" cy="1683612"/>
          </a:xfrm>
          <a:prstGeom prst="roundRect">
            <a:avLst>
              <a:gd name="adj" fmla="val 2594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8" name="Rounded Rectangle 134">
            <a:extLst>
              <a:ext uri="{FF2B5EF4-FFF2-40B4-BE49-F238E27FC236}">
                <a16:creationId xmlns:a16="http://schemas.microsoft.com/office/drawing/2014/main" id="{A1FA25CE-4810-CDBD-A7F4-851D92723530}"/>
              </a:ext>
            </a:extLst>
          </p:cNvPr>
          <p:cNvSpPr/>
          <p:nvPr/>
        </p:nvSpPr>
        <p:spPr>
          <a:xfrm>
            <a:off x="175300" y="7837091"/>
            <a:ext cx="6503172" cy="1683612"/>
          </a:xfrm>
          <a:prstGeom prst="roundRect">
            <a:avLst>
              <a:gd name="adj" fmla="val 2594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9" name="Rectangle 11">
            <a:extLst>
              <a:ext uri="{FF2B5EF4-FFF2-40B4-BE49-F238E27FC236}">
                <a16:creationId xmlns:a16="http://schemas.microsoft.com/office/drawing/2014/main" id="{6C497CD0-9F1F-A1F5-D1BA-E7F07F55B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793" y="4629834"/>
            <a:ext cx="17524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Single magnet with magnetic material attached.</a:t>
            </a:r>
            <a:endParaRPr lang="en-US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" name="Rectangle 11">
            <a:extLst>
              <a:ext uri="{FF2B5EF4-FFF2-40B4-BE49-F238E27FC236}">
                <a16:creationId xmlns:a16="http://schemas.microsoft.com/office/drawing/2014/main" id="{FC628B84-DF91-C79C-D1E4-A374303AB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968" y="6425746"/>
            <a:ext cx="17414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 magnets attracting (with a wooden block separating them).</a:t>
            </a:r>
            <a:endParaRPr lang="en-US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id="{6C1533EF-333A-BD4D-3F84-9333A7A16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793" y="8495109"/>
            <a:ext cx="200324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 magnets repelling.</a:t>
            </a:r>
            <a:endParaRPr lang="en-US" alt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9051E86-CDDB-F257-2283-CF3D32D9F866}"/>
              </a:ext>
            </a:extLst>
          </p:cNvPr>
          <p:cNvGrpSpPr/>
          <p:nvPr/>
        </p:nvGrpSpPr>
        <p:grpSpPr>
          <a:xfrm>
            <a:off x="3483189" y="8512631"/>
            <a:ext cx="2727363" cy="241954"/>
            <a:chOff x="1806624" y="4463265"/>
            <a:chExt cx="3657717" cy="32448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1EECECE-97F9-77CB-9F26-F2A44DC44866}"/>
                </a:ext>
              </a:extLst>
            </p:cNvPr>
            <p:cNvGrpSpPr/>
            <p:nvPr/>
          </p:nvGrpSpPr>
          <p:grpSpPr>
            <a:xfrm rot="16200000">
              <a:off x="2455587" y="3814302"/>
              <a:ext cx="324459" cy="1622386"/>
              <a:chOff x="3686167" y="2243138"/>
              <a:chExt cx="85719" cy="428619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7FE86FB-A4D1-34C1-2127-AEAE4F0B49BE}"/>
                  </a:ext>
                </a:extLst>
              </p:cNvPr>
              <p:cNvSpPr/>
              <p:nvPr/>
            </p:nvSpPr>
            <p:spPr>
              <a:xfrm>
                <a:off x="3686175" y="2243138"/>
                <a:ext cx="85711" cy="21431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N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A69D844-B5CF-AD59-9336-2EB5175128D4}"/>
                  </a:ext>
                </a:extLst>
              </p:cNvPr>
              <p:cNvSpPr/>
              <p:nvPr/>
            </p:nvSpPr>
            <p:spPr>
              <a:xfrm>
                <a:off x="3686167" y="2457445"/>
                <a:ext cx="85711" cy="21431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91BF2F3-DD99-6442-FD75-B9C36B4B3603}"/>
                </a:ext>
              </a:extLst>
            </p:cNvPr>
            <p:cNvGrpSpPr/>
            <p:nvPr/>
          </p:nvGrpSpPr>
          <p:grpSpPr>
            <a:xfrm rot="5400000">
              <a:off x="4490918" y="3814332"/>
              <a:ext cx="324459" cy="1622386"/>
              <a:chOff x="3686167" y="2243138"/>
              <a:chExt cx="85719" cy="428619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5C8F237-60B3-2B74-3671-BEAE48127DF4}"/>
                  </a:ext>
                </a:extLst>
              </p:cNvPr>
              <p:cNvSpPr/>
              <p:nvPr/>
            </p:nvSpPr>
            <p:spPr>
              <a:xfrm>
                <a:off x="3686175" y="2243138"/>
                <a:ext cx="85711" cy="21431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N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1BD2AB9-F280-3BAD-0144-21C20162822E}"/>
                  </a:ext>
                </a:extLst>
              </p:cNvPr>
              <p:cNvSpPr/>
              <p:nvPr/>
            </p:nvSpPr>
            <p:spPr>
              <a:xfrm>
                <a:off x="3686167" y="2457445"/>
                <a:ext cx="85711" cy="21431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33692CA-27EF-197E-49E9-44536E791BA5}"/>
              </a:ext>
            </a:extLst>
          </p:cNvPr>
          <p:cNvGrpSpPr/>
          <p:nvPr/>
        </p:nvGrpSpPr>
        <p:grpSpPr>
          <a:xfrm>
            <a:off x="4305911" y="4507311"/>
            <a:ext cx="977806" cy="930049"/>
            <a:chOff x="1613278" y="6168692"/>
            <a:chExt cx="1815741" cy="128352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5938387-918F-D7E5-5D9E-B51A85A89B1A}"/>
                </a:ext>
              </a:extLst>
            </p:cNvPr>
            <p:cNvGrpSpPr/>
            <p:nvPr/>
          </p:nvGrpSpPr>
          <p:grpSpPr>
            <a:xfrm rot="16200000">
              <a:off x="2455596" y="5996843"/>
              <a:ext cx="324459" cy="1622386"/>
              <a:chOff x="3686167" y="2243138"/>
              <a:chExt cx="85719" cy="428619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F3FC2BD-E623-00AD-F85F-E3ED25937A51}"/>
                  </a:ext>
                </a:extLst>
              </p:cNvPr>
              <p:cNvSpPr/>
              <p:nvPr/>
            </p:nvSpPr>
            <p:spPr>
              <a:xfrm>
                <a:off x="3686175" y="2243138"/>
                <a:ext cx="85711" cy="21431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N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CCCBEC5-7E51-FA9E-9927-CCAA2766EC2B}"/>
                  </a:ext>
                </a:extLst>
              </p:cNvPr>
              <p:cNvSpPr/>
              <p:nvPr/>
            </p:nvSpPr>
            <p:spPr>
              <a:xfrm>
                <a:off x="3686167" y="2457445"/>
                <a:ext cx="85711" cy="21431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D16CD13-ABAD-EB2A-61F2-8C563BCEB64C}"/>
                </a:ext>
              </a:extLst>
            </p:cNvPr>
            <p:cNvSpPr/>
            <p:nvPr/>
          </p:nvSpPr>
          <p:spPr>
            <a:xfrm>
              <a:off x="1613278" y="6168692"/>
              <a:ext cx="185983" cy="128352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CB9E00-75F7-0006-9714-9EE38B9FCF41}"/>
              </a:ext>
            </a:extLst>
          </p:cNvPr>
          <p:cNvGrpSpPr/>
          <p:nvPr/>
        </p:nvGrpSpPr>
        <p:grpSpPr>
          <a:xfrm>
            <a:off x="3443595" y="6555393"/>
            <a:ext cx="2727861" cy="620796"/>
            <a:chOff x="1799261" y="3129991"/>
            <a:chExt cx="3657717" cy="832409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9D0C525-2E26-F25D-A73E-2AB2C197B6E0}"/>
                </a:ext>
              </a:extLst>
            </p:cNvPr>
            <p:cNvGrpSpPr/>
            <p:nvPr/>
          </p:nvGrpSpPr>
          <p:grpSpPr>
            <a:xfrm rot="16200000">
              <a:off x="2448224" y="2763913"/>
              <a:ext cx="324459" cy="1622386"/>
              <a:chOff x="3686167" y="2243138"/>
              <a:chExt cx="85719" cy="428619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FC163BB-7062-8271-02BA-B4E9CDB47AE4}"/>
                  </a:ext>
                </a:extLst>
              </p:cNvPr>
              <p:cNvSpPr/>
              <p:nvPr/>
            </p:nvSpPr>
            <p:spPr>
              <a:xfrm>
                <a:off x="3686175" y="2243138"/>
                <a:ext cx="85711" cy="21431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N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EA537B6-F834-0CCA-5715-F6BAD7D41D22}"/>
                  </a:ext>
                </a:extLst>
              </p:cNvPr>
              <p:cNvSpPr/>
              <p:nvPr/>
            </p:nvSpPr>
            <p:spPr>
              <a:xfrm>
                <a:off x="3686167" y="2457445"/>
                <a:ext cx="85711" cy="21431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BEC9B48-032F-05B5-D03A-B05C4D080762}"/>
                </a:ext>
              </a:extLst>
            </p:cNvPr>
            <p:cNvGrpSpPr/>
            <p:nvPr/>
          </p:nvGrpSpPr>
          <p:grpSpPr>
            <a:xfrm rot="16200000">
              <a:off x="4483555" y="2763943"/>
              <a:ext cx="324459" cy="1622386"/>
              <a:chOff x="3686167" y="2243138"/>
              <a:chExt cx="85719" cy="428619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F057F82-C49A-034E-AF80-3317527C6803}"/>
                  </a:ext>
                </a:extLst>
              </p:cNvPr>
              <p:cNvSpPr/>
              <p:nvPr/>
            </p:nvSpPr>
            <p:spPr>
              <a:xfrm>
                <a:off x="3686175" y="2243138"/>
                <a:ext cx="85711" cy="21431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N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71EC92B-C1B5-005D-86B3-6217A75086C0}"/>
                  </a:ext>
                </a:extLst>
              </p:cNvPr>
              <p:cNvSpPr/>
              <p:nvPr/>
            </p:nvSpPr>
            <p:spPr>
              <a:xfrm>
                <a:off x="3686167" y="2457445"/>
                <a:ext cx="85711" cy="21431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FDD8CF6-2270-16C7-3805-ED9CE5B2A6B4}"/>
                </a:ext>
              </a:extLst>
            </p:cNvPr>
            <p:cNvSpPr/>
            <p:nvPr/>
          </p:nvSpPr>
          <p:spPr>
            <a:xfrm>
              <a:off x="3421647" y="3129991"/>
              <a:ext cx="412944" cy="832409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05295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117</TotalTime>
  <Words>323</Words>
  <Application>Microsoft Macintosh PowerPoint</Application>
  <PresentationFormat>A4 Paper (210x297 mm)</PresentationFormat>
  <Paragraphs>53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Developing Experts</dc:creator>
  <cp:lastModifiedBy>Developing Experts</cp:lastModifiedBy>
  <cp:revision>2</cp:revision>
  <dcterms:created xsi:type="dcterms:W3CDTF">2023-07-06T10:01:08Z</dcterms:created>
  <dcterms:modified xsi:type="dcterms:W3CDTF">2023-09-02T09:55:50Z</dcterms:modified>
</cp:coreProperties>
</file>