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32F90-43C5-4707-8DC7-1F5E24DC792F}" v="11" dt="2023-08-02T10:38:32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080" y="-43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Lane" userId="6cfbb8fb068cc2f0" providerId="LiveId" clId="{5CD32F90-43C5-4707-8DC7-1F5E24DC792F}"/>
    <pc:docChg chg="undo custSel addSld modSld">
      <pc:chgData name="Lydia Lane" userId="6cfbb8fb068cc2f0" providerId="LiveId" clId="{5CD32F90-43C5-4707-8DC7-1F5E24DC792F}" dt="2023-08-02T10:39:02.383" v="188" actId="207"/>
      <pc:docMkLst>
        <pc:docMk/>
      </pc:docMkLst>
      <pc:sldChg chg="addSp delSp modSp mod">
        <pc:chgData name="Lydia Lane" userId="6cfbb8fb068cc2f0" providerId="LiveId" clId="{5CD32F90-43C5-4707-8DC7-1F5E24DC792F}" dt="2023-07-31T10:05:50.707" v="126" actId="207"/>
        <pc:sldMkLst>
          <pc:docMk/>
          <pc:sldMk cId="1806815554" sldId="256"/>
        </pc:sldMkLst>
        <pc:spChg chg="add del mod">
          <ac:chgData name="Lydia Lane" userId="6cfbb8fb068cc2f0" providerId="LiveId" clId="{5CD32F90-43C5-4707-8DC7-1F5E24DC792F}" dt="2023-07-31T10:02:44.210" v="69" actId="478"/>
          <ac:spMkLst>
            <pc:docMk/>
            <pc:sldMk cId="1806815554" sldId="256"/>
            <ac:spMk id="2" creationId="{A2B163CA-BD1A-F808-58F2-7F68F1BEE58D}"/>
          </ac:spMkLst>
        </pc:spChg>
        <pc:spChg chg="add mod">
          <ac:chgData name="Lydia Lane" userId="6cfbb8fb068cc2f0" providerId="LiveId" clId="{5CD32F90-43C5-4707-8DC7-1F5E24DC792F}" dt="2023-07-31T10:05:50.707" v="126" actId="207"/>
          <ac:spMkLst>
            <pc:docMk/>
            <pc:sldMk cId="1806815554" sldId="256"/>
            <ac:spMk id="3" creationId="{7BCF9317-FAA9-C3F6-4B15-C57A03A1D316}"/>
          </ac:spMkLst>
        </pc:spChg>
        <pc:spChg chg="mod">
          <ac:chgData name="Lydia Lane" userId="6cfbb8fb068cc2f0" providerId="LiveId" clId="{5CD32F90-43C5-4707-8DC7-1F5E24DC792F}" dt="2023-07-31T10:00:47.452" v="53" actId="20577"/>
          <ac:spMkLst>
            <pc:docMk/>
            <pc:sldMk cId="1806815554" sldId="256"/>
            <ac:spMk id="7" creationId="{A699A2E2-121B-92A5-F10F-869BBED5F16B}"/>
          </ac:spMkLst>
        </pc:spChg>
        <pc:spChg chg="mod">
          <ac:chgData name="Lydia Lane" userId="6cfbb8fb068cc2f0" providerId="LiveId" clId="{5CD32F90-43C5-4707-8DC7-1F5E24DC792F}" dt="2023-07-31T10:02:05.243" v="64" actId="20577"/>
          <ac:spMkLst>
            <pc:docMk/>
            <pc:sldMk cId="1806815554" sldId="256"/>
            <ac:spMk id="8" creationId="{71427613-AAA7-F84E-DD23-843EA47E92E4}"/>
          </ac:spMkLst>
        </pc:spChg>
        <pc:spChg chg="add mod">
          <ac:chgData name="Lydia Lane" userId="6cfbb8fb068cc2f0" providerId="LiveId" clId="{5CD32F90-43C5-4707-8DC7-1F5E24DC792F}" dt="2023-07-31T10:04:16.885" v="108" actId="207"/>
          <ac:spMkLst>
            <pc:docMk/>
            <pc:sldMk cId="1806815554" sldId="256"/>
            <ac:spMk id="9" creationId="{F79BC87C-7FC9-5E86-25D3-4C4042EE61DB}"/>
          </ac:spMkLst>
        </pc:spChg>
        <pc:graphicFrameChg chg="add mod modGraphic">
          <ac:chgData name="Lydia Lane" userId="6cfbb8fb068cc2f0" providerId="LiveId" clId="{5CD32F90-43C5-4707-8DC7-1F5E24DC792F}" dt="2023-07-31T10:05:21.730" v="123"/>
          <ac:graphicFrameMkLst>
            <pc:docMk/>
            <pc:sldMk cId="1806815554" sldId="256"/>
            <ac:graphicFrameMk id="10" creationId="{DF255CA2-AA1B-0C39-90A2-7B79842EC994}"/>
          </ac:graphicFrameMkLst>
        </pc:graphicFrameChg>
        <pc:picChg chg="add mod">
          <ac:chgData name="Lydia Lane" userId="6cfbb8fb068cc2f0" providerId="LiveId" clId="{5CD32F90-43C5-4707-8DC7-1F5E24DC792F}" dt="2023-07-31T10:05:37.140" v="124" actId="692"/>
          <ac:picMkLst>
            <pc:docMk/>
            <pc:sldMk cId="1806815554" sldId="256"/>
            <ac:picMk id="11" creationId="{15410056-8002-9651-840A-D622B9470EF1}"/>
          </ac:picMkLst>
        </pc:picChg>
      </pc:sldChg>
      <pc:sldChg chg="addSp modSp add mod">
        <pc:chgData name="Lydia Lane" userId="6cfbb8fb068cc2f0" providerId="LiveId" clId="{5CD32F90-43C5-4707-8DC7-1F5E24DC792F}" dt="2023-08-02T10:36:05.889" v="138" actId="207"/>
        <pc:sldMkLst>
          <pc:docMk/>
          <pc:sldMk cId="1224142979" sldId="257"/>
        </pc:sldMkLst>
        <pc:spChg chg="add mod">
          <ac:chgData name="Lydia Lane" userId="6cfbb8fb068cc2f0" providerId="LiveId" clId="{5CD32F90-43C5-4707-8DC7-1F5E24DC792F}" dt="2023-08-02T10:35:21.260" v="133" actId="207"/>
          <ac:spMkLst>
            <pc:docMk/>
            <pc:sldMk cId="1224142979" sldId="257"/>
            <ac:spMk id="2" creationId="{D539B0D2-EB21-DBBD-084B-B5AB3A89DE92}"/>
          </ac:spMkLst>
        </pc:spChg>
        <pc:spChg chg="add mod">
          <ac:chgData name="Lydia Lane" userId="6cfbb8fb068cc2f0" providerId="LiveId" clId="{5CD32F90-43C5-4707-8DC7-1F5E24DC792F}" dt="2023-08-02T10:35:13.530" v="132" actId="207"/>
          <ac:spMkLst>
            <pc:docMk/>
            <pc:sldMk cId="1224142979" sldId="257"/>
            <ac:spMk id="9" creationId="{D773B285-94A2-A9AF-87F3-253C713D9573}"/>
          </ac:spMkLst>
        </pc:spChg>
        <pc:graphicFrameChg chg="add mod modGraphic">
          <ac:chgData name="Lydia Lane" userId="6cfbb8fb068cc2f0" providerId="LiveId" clId="{5CD32F90-43C5-4707-8DC7-1F5E24DC792F}" dt="2023-08-02T10:36:05.889" v="138" actId="207"/>
          <ac:graphicFrameMkLst>
            <pc:docMk/>
            <pc:sldMk cId="1224142979" sldId="257"/>
            <ac:graphicFrameMk id="3" creationId="{10258230-2A5E-7FE6-81E4-F455408EFC2C}"/>
          </ac:graphicFrameMkLst>
        </pc:graphicFrameChg>
      </pc:sldChg>
      <pc:sldChg chg="addSp delSp modSp add mod">
        <pc:chgData name="Lydia Lane" userId="6cfbb8fb068cc2f0" providerId="LiveId" clId="{5CD32F90-43C5-4707-8DC7-1F5E24DC792F}" dt="2023-08-02T10:38:12.427" v="182" actId="207"/>
        <pc:sldMkLst>
          <pc:docMk/>
          <pc:sldMk cId="3649737085" sldId="258"/>
        </pc:sldMkLst>
        <pc:spChg chg="add del mod">
          <ac:chgData name="Lydia Lane" userId="6cfbb8fb068cc2f0" providerId="LiveId" clId="{5CD32F90-43C5-4707-8DC7-1F5E24DC792F}" dt="2023-08-02T10:36:44.657" v="140" actId="478"/>
          <ac:spMkLst>
            <pc:docMk/>
            <pc:sldMk cId="3649737085" sldId="258"/>
            <ac:spMk id="2" creationId="{643C9CB8-4F39-AA01-AC8C-20F782D116F2}"/>
          </ac:spMkLst>
        </pc:spChg>
        <pc:spChg chg="add del mod">
          <ac:chgData name="Lydia Lane" userId="6cfbb8fb068cc2f0" providerId="LiveId" clId="{5CD32F90-43C5-4707-8DC7-1F5E24DC792F}" dt="2023-08-02T10:37:20.553" v="173" actId="478"/>
          <ac:spMkLst>
            <pc:docMk/>
            <pc:sldMk cId="3649737085" sldId="258"/>
            <ac:spMk id="9" creationId="{0E0D654C-E720-B821-4845-8C89E9B99E4F}"/>
          </ac:spMkLst>
        </pc:spChg>
        <pc:spChg chg="add mod">
          <ac:chgData name="Lydia Lane" userId="6cfbb8fb068cc2f0" providerId="LiveId" clId="{5CD32F90-43C5-4707-8DC7-1F5E24DC792F}" dt="2023-08-02T10:38:12.427" v="182" actId="207"/>
          <ac:spMkLst>
            <pc:docMk/>
            <pc:sldMk cId="3649737085" sldId="258"/>
            <ac:spMk id="10" creationId="{67083649-D57E-6578-4BAA-CEAE17DE5879}"/>
          </ac:spMkLst>
        </pc:spChg>
        <pc:graphicFrameChg chg="add mod modGraphic">
          <ac:chgData name="Lydia Lane" userId="6cfbb8fb068cc2f0" providerId="LiveId" clId="{5CD32F90-43C5-4707-8DC7-1F5E24DC792F}" dt="2023-08-02T10:38:06.718" v="181" actId="207"/>
          <ac:graphicFrameMkLst>
            <pc:docMk/>
            <pc:sldMk cId="3649737085" sldId="258"/>
            <ac:graphicFrameMk id="3" creationId="{AD496DCE-90CE-8F51-D8E9-D1D4F46C0859}"/>
          </ac:graphicFrameMkLst>
        </pc:graphicFrameChg>
      </pc:sldChg>
      <pc:sldChg chg="addSp modSp add mod">
        <pc:chgData name="Lydia Lane" userId="6cfbb8fb068cc2f0" providerId="LiveId" clId="{5CD32F90-43C5-4707-8DC7-1F5E24DC792F}" dt="2023-08-02T10:39:02.383" v="188" actId="207"/>
        <pc:sldMkLst>
          <pc:docMk/>
          <pc:sldMk cId="3634767284" sldId="259"/>
        </pc:sldMkLst>
        <pc:spChg chg="add mod">
          <ac:chgData name="Lydia Lane" userId="6cfbb8fb068cc2f0" providerId="LiveId" clId="{5CD32F90-43C5-4707-8DC7-1F5E24DC792F}" dt="2023-08-02T10:38:50.230" v="186" actId="207"/>
          <ac:spMkLst>
            <pc:docMk/>
            <pc:sldMk cId="3634767284" sldId="259"/>
            <ac:spMk id="2" creationId="{7BD237C8-39C3-6A12-7DA3-104AAAF5AE3E}"/>
          </ac:spMkLst>
        </pc:spChg>
        <pc:spChg chg="add mod">
          <ac:chgData name="Lydia Lane" userId="6cfbb8fb068cc2f0" providerId="LiveId" clId="{5CD32F90-43C5-4707-8DC7-1F5E24DC792F}" dt="2023-08-02T10:38:56.046" v="187" actId="207"/>
          <ac:spMkLst>
            <pc:docMk/>
            <pc:sldMk cId="3634767284" sldId="259"/>
            <ac:spMk id="3" creationId="{019069FD-A1AB-E27D-87A6-620CD6988D73}"/>
          </ac:spMkLst>
        </pc:spChg>
        <pc:spChg chg="add mod">
          <ac:chgData name="Lydia Lane" userId="6cfbb8fb068cc2f0" providerId="LiveId" clId="{5CD32F90-43C5-4707-8DC7-1F5E24DC792F}" dt="2023-08-02T10:39:02.383" v="188" actId="207"/>
          <ac:spMkLst>
            <pc:docMk/>
            <pc:sldMk cId="3634767284" sldId="259"/>
            <ac:spMk id="9" creationId="{440A82AD-057E-AF09-23CE-0C34F4B708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5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1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5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3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9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DECB-8B0D-42B2-856D-8B66113C5F4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A2C6-571E-4FC5-85AE-5728F8A4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523E6-440C-79F7-A405-93E708216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9A2E2-121B-92A5-F10F-869BBED5F16B}"/>
              </a:ext>
            </a:extLst>
          </p:cNvPr>
          <p:cNvSpPr txBox="1"/>
          <p:nvPr/>
        </p:nvSpPr>
        <p:spPr>
          <a:xfrm>
            <a:off x="1020902" y="221289"/>
            <a:ext cx="568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Outline the neutralisation reaction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27613-AAA7-F84E-DD23-843EA47E92E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KS3-15-03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F9317-FAA9-C3F6-4B15-C57A03A1D316}"/>
              </a:ext>
            </a:extLst>
          </p:cNvPr>
          <p:cNvSpPr txBox="1"/>
          <p:nvPr/>
        </p:nvSpPr>
        <p:spPr>
          <a:xfrm>
            <a:off x="89075" y="1875371"/>
            <a:ext cx="6615394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Compare two unknown indigestion remedies to determine which is more effective in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neutralising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"stomach acid".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Method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Place 10ml of hydrochloric acid in a beaker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and add a few drops of universal indicator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solution (t should turn red). Place the beaker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on a white tile so that the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colour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can be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seen clearly.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Fill a syringe with remedy A. Slowly add this to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the beaker. While adding, gently swirl the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beaker to ensure the two solutions are mixed.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Continue slowly adding the solution until the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indicator so a neutral solution (green).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Record the amount of remedy that was 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added to the solution to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neutralise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it.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Repeat this process for remedy B.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Questions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Which remedy is more effective at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neutralising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stomach acid? Explain your answer.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Calcium carbonate tablets are normally used as an indigestion remedy. This reactions produces calcium chloride, water and carbon dioxide. Write a word equation for this reaction.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Suggest why calcium carbonate may be a better than an alkali to </a:t>
            </a: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neutralise</a:t>
            </a: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excess stomach acid.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BC87C-7FC9-5E86-25D3-4C4042EE61DB}"/>
              </a:ext>
            </a:extLst>
          </p:cNvPr>
          <p:cNvSpPr txBox="1"/>
          <p:nvPr/>
        </p:nvSpPr>
        <p:spPr>
          <a:xfrm>
            <a:off x="3960060" y="2394208"/>
            <a:ext cx="2673298" cy="1839158"/>
          </a:xfrm>
          <a:prstGeom prst="roundRect">
            <a:avLst>
              <a:gd name="adj" fmla="val 8591"/>
            </a:avLst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Equipment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"stomach acid" 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(0.2M hydrochloric acid)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Remedy 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Remedy 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Graduated pipettes / syringes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250ml beaker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White  tile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Universal  indicator solution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255CA2-AA1B-0C39-90A2-7B79842EC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32932"/>
              </p:ext>
            </p:extLst>
          </p:nvPr>
        </p:nvGraphicFramePr>
        <p:xfrm>
          <a:off x="234241" y="4953000"/>
          <a:ext cx="3719992" cy="140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420">
                  <a:extLst>
                    <a:ext uri="{9D8B030D-6E8A-4147-A177-3AD203B41FA5}">
                      <a16:colId xmlns:a16="http://schemas.microsoft.com/office/drawing/2014/main" val="3327169255"/>
                    </a:ext>
                  </a:extLst>
                </a:gridCol>
                <a:gridCol w="1449786">
                  <a:extLst>
                    <a:ext uri="{9D8B030D-6E8A-4147-A177-3AD203B41FA5}">
                      <a16:colId xmlns:a16="http://schemas.microsoft.com/office/drawing/2014/main" val="1263536179"/>
                    </a:ext>
                  </a:extLst>
                </a:gridCol>
                <a:gridCol w="1449786">
                  <a:extLst>
                    <a:ext uri="{9D8B030D-6E8A-4147-A177-3AD203B41FA5}">
                      <a16:colId xmlns:a16="http://schemas.microsoft.com/office/drawing/2014/main" val="1421338636"/>
                    </a:ext>
                  </a:extLst>
                </a:gridCol>
              </a:tblGrid>
              <a:tr h="342145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Remedy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Volume added to neutralise (ml)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A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15152"/>
                  </a:ext>
                </a:extLst>
              </a:tr>
              <a:tr h="342145">
                <a:tc v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AD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Trial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Trail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08246"/>
                  </a:ext>
                </a:extLst>
              </a:tr>
              <a:tr h="36001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8871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74257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5410056-8002-9651-840A-D622B9470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950" y="4403678"/>
            <a:ext cx="2451809" cy="1988601"/>
          </a:xfrm>
          <a:prstGeom prst="roundRect">
            <a:avLst>
              <a:gd name="adj" fmla="val 6428"/>
            </a:avLst>
          </a:prstGeom>
          <a:ln w="28575"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5B00A-65EB-0823-4744-C95F9CC2F96A}"/>
              </a:ext>
            </a:extLst>
          </p:cNvPr>
          <p:cNvSpPr txBox="1"/>
          <p:nvPr/>
        </p:nvSpPr>
        <p:spPr>
          <a:xfrm>
            <a:off x="2514967" y="1473925"/>
            <a:ext cx="1828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Indigestion Remedies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F61A78-AEF3-BB1D-342A-18C3E9F41FA4}"/>
              </a:ext>
            </a:extLst>
          </p:cNvPr>
          <p:cNvSpPr/>
          <p:nvPr/>
        </p:nvSpPr>
        <p:spPr>
          <a:xfrm>
            <a:off x="153531" y="1402059"/>
            <a:ext cx="6550938" cy="40562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1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523E6-440C-79F7-A405-93E708216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9A2E2-121B-92A5-F10F-869BBED5F16B}"/>
              </a:ext>
            </a:extLst>
          </p:cNvPr>
          <p:cNvSpPr txBox="1"/>
          <p:nvPr/>
        </p:nvSpPr>
        <p:spPr>
          <a:xfrm>
            <a:off x="1020902" y="221289"/>
            <a:ext cx="568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Outline the neutralisation reaction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27613-AAA7-F84E-DD23-843EA47E92E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KS3-15-03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39B0D2-EB21-DBBD-084B-B5AB3A89DE92}"/>
                  </a:ext>
                </a:extLst>
              </p:cNvPr>
              <p:cNvSpPr txBox="1"/>
              <p:nvPr/>
            </p:nvSpPr>
            <p:spPr>
              <a:xfrm>
                <a:off x="196005" y="2156149"/>
                <a:ext cx="6465990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Balance the equations below:</a:t>
                </a:r>
              </a:p>
              <a:p>
                <a:endParaRPr lang="en-GB" sz="1200" dirty="0">
                  <a:solidFill>
                    <a:srgbClr val="00206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___HCl + ___NaOH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NaCl + ___H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  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SO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KOH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K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SO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 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HNO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NH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1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NH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NO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PO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Ca(OH)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Ca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(PO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 </a:t>
                </a:r>
                <a:endParaRPr lang="en-GB" sz="1200" baseline="-25000" dirty="0">
                  <a:solidFill>
                    <a:srgbClr val="00206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HCl + ___ NH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OH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NH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Cl+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   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SO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Mg(OH)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MgSO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HNO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LiOH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LiNO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 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PO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Al(OH)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AlPO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</a:t>
                </a:r>
                <a:endParaRPr lang="en-GB" sz="1200" baseline="-25000" dirty="0">
                  <a:solidFill>
                    <a:srgbClr val="00206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CH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COOH + ___ KOH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 K(CH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COO) 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</a:t>
                </a:r>
                <a:endParaRPr lang="en-GB" sz="1200" baseline="-25000" dirty="0">
                  <a:solidFill>
                    <a:srgbClr val="00206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___C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5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O(COOH)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___Ca(OH)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___Ca(C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5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O(COO)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+ ___ H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O</a:t>
                </a:r>
                <a:endParaRPr lang="en-GB" sz="1200" baseline="-25000" dirty="0">
                  <a:solidFill>
                    <a:srgbClr val="00206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600" dirty="0">
                  <a:solidFill>
                    <a:srgbClr val="002060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If something is in brackets, everything in the bracket is multiplied by the small number. E.g. Na(OH)</a:t>
                </a:r>
                <a:r>
                  <a:rPr lang="en-GB" sz="1200" baseline="-250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002060"/>
                    </a:solidFill>
                    <a:latin typeface="Arial Rounded MT Bold" panose="020F0704030504030204" pitchFamily="34" charset="0"/>
                  </a:rPr>
                  <a:t> has 1 sodium atom (Na), 2 oxygen (O) atoms and 2 hydrogen (H) atoms.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39B0D2-EB21-DBBD-084B-B5AB3A89D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5" y="2156149"/>
                <a:ext cx="6465990" cy="4955203"/>
              </a:xfrm>
              <a:prstGeom prst="rect">
                <a:avLst/>
              </a:prstGeom>
              <a:blipFill>
                <a:blip r:embed="rId3"/>
                <a:stretch>
                  <a:fillRect t="-123" r="-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258230-2A5E-7FE6-81E4-F455408EF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16315"/>
              </p:ext>
            </p:extLst>
          </p:nvPr>
        </p:nvGraphicFramePr>
        <p:xfrm>
          <a:off x="273137" y="7351221"/>
          <a:ext cx="6311726" cy="1925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55863">
                  <a:extLst>
                    <a:ext uri="{9D8B030D-6E8A-4147-A177-3AD203B41FA5}">
                      <a16:colId xmlns:a16="http://schemas.microsoft.com/office/drawing/2014/main" val="2245914169"/>
                    </a:ext>
                  </a:extLst>
                </a:gridCol>
                <a:gridCol w="3155863">
                  <a:extLst>
                    <a:ext uri="{9D8B030D-6E8A-4147-A177-3AD203B41FA5}">
                      <a16:colId xmlns:a16="http://schemas.microsoft.com/office/drawing/2014/main" val="3209795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Acids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Alkalis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0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HCl – Hydrochloric acid</a:t>
                      </a:r>
                    </a:p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SO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 </a:t>
                      </a:r>
                      <a:r>
                        <a:rPr lang="en-GB" sz="1200" b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– sulphuric acid</a:t>
                      </a:r>
                    </a:p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HNO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en-GB" sz="1200" b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– nitric acid</a:t>
                      </a:r>
                      <a:endParaRPr lang="en-GB" sz="1200" b="0" baseline="-250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PO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– phosphoric acid </a:t>
                      </a:r>
                    </a:p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CH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OOH – ethanoic acid (vinegar)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5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O(COOH)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- citric acid</a:t>
                      </a:r>
                    </a:p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LiOH – lithium hydroxide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NaOH – Sodium hydroxide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KOH – potassium hydroxide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en-GB" sz="12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– ammonia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NH</a:t>
                      </a:r>
                      <a:r>
                        <a:rPr lang="en-GB" sz="1200" b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OH – ammonium hydroxide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Ca(OH)</a:t>
                      </a:r>
                      <a:r>
                        <a:rPr kumimoji="0" lang="en-GB" sz="12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– calcium hydroxide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Mg(OH)</a:t>
                      </a:r>
                      <a:r>
                        <a:rPr kumimoji="0" lang="en-GB" sz="12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– magnesium hydroxide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Al(OH)</a:t>
                      </a:r>
                      <a:r>
                        <a:rPr kumimoji="0" lang="en-GB" sz="12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– aluminium hydroxide </a:t>
                      </a:r>
                      <a:endParaRPr lang="en-GB" sz="1200" b="0" baseline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8514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73B285-94A2-A9AF-87F3-253C713D9573}"/>
              </a:ext>
            </a:extLst>
          </p:cNvPr>
          <p:cNvSpPr txBox="1"/>
          <p:nvPr/>
        </p:nvSpPr>
        <p:spPr>
          <a:xfrm>
            <a:off x="1809000" y="1655670"/>
            <a:ext cx="3240000" cy="30646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Balancing Chemical Equations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65117D-66F8-B90C-7A65-EBA080ECF5CA}"/>
              </a:ext>
            </a:extLst>
          </p:cNvPr>
          <p:cNvSpPr/>
          <p:nvPr/>
        </p:nvSpPr>
        <p:spPr>
          <a:xfrm>
            <a:off x="152400" y="1553851"/>
            <a:ext cx="6552069" cy="50659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4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523E6-440C-79F7-A405-93E708216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9A2E2-121B-92A5-F10F-869BBED5F16B}"/>
              </a:ext>
            </a:extLst>
          </p:cNvPr>
          <p:cNvSpPr txBox="1"/>
          <p:nvPr/>
        </p:nvSpPr>
        <p:spPr>
          <a:xfrm>
            <a:off x="1020902" y="221289"/>
            <a:ext cx="5683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Outline the neutralisation reaction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27613-AAA7-F84E-DD23-843EA47E92E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KS3-15-03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496DCE-90CE-8F51-D8E9-D1D4F46C0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40045"/>
              </p:ext>
            </p:extLst>
          </p:nvPr>
        </p:nvGraphicFramePr>
        <p:xfrm>
          <a:off x="176231" y="1484580"/>
          <a:ext cx="6456770" cy="748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385">
                  <a:extLst>
                    <a:ext uri="{9D8B030D-6E8A-4147-A177-3AD203B41FA5}">
                      <a16:colId xmlns:a16="http://schemas.microsoft.com/office/drawing/2014/main" val="1961932996"/>
                    </a:ext>
                  </a:extLst>
                </a:gridCol>
                <a:gridCol w="3228385">
                  <a:extLst>
                    <a:ext uri="{9D8B030D-6E8A-4147-A177-3AD203B41FA5}">
                      <a16:colId xmlns:a16="http://schemas.microsoft.com/office/drawing/2014/main" val="2129036419"/>
                    </a:ext>
                  </a:extLst>
                </a:gridCol>
              </a:tblGrid>
              <a:tr h="258876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Balancing Chemical Equations - Top Tip #1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992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elements are either written as a single upper-case letter or an upper-case letter followed by a lower-case letter.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5625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 – carbon       Na – sodium</a:t>
                      </a:r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Top Tip #2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Top Tip #3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6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Two upper case letters next to each other indicate that there are two different elements present.</a:t>
                      </a:r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subscript number after an element tells us how many atoms of that element are in the molecule.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If there is no number, then there is just one atom of that element</a:t>
                      </a:r>
                      <a:endParaRPr lang="en-US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59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 – cobalt    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 – carbon &amp; oxygen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(carbon monoxide)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</a:t>
                      </a:r>
                      <a:r>
                        <a:rPr lang="en-GB" sz="120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</a:t>
                      </a:r>
                      <a:r>
                        <a:rPr lang="en-GB" sz="120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5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Here there are 2 phosphorus atoms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and 5 oxygen atoms in 1 molecule.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41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Top Tip #4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Top Tip #5</a:t>
                      </a:r>
                      <a:endParaRPr lang="en-GB" sz="14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6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large number in front shows how many molecules we have in total.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If there is no number, then there is just one molecule.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objective of balancing equations is to have the same number of atoms either side of the arrow.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0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 molecules of water (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).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Which is 4 hydrogen (H) and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 Oxygen (O) atoms in total.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2Na + Cl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→ 2NaCl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On the left there are 2 sodium (Na) and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 chlorine (Cl) atoms.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On the right there are 2 sodium (Na) and 2 chlorine (Cl) atoms.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4845"/>
                  </a:ext>
                </a:extLst>
              </a:tr>
              <a:tr h="33637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GOLDEN rule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94599"/>
                  </a:ext>
                </a:extLst>
              </a:tr>
              <a:tr h="188772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When we balance equations, we 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only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change the number in front,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never 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small number as this changes the chemical.</a:t>
                      </a:r>
                      <a:endParaRPr lang="en-US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282755"/>
                  </a:ext>
                </a:extLst>
              </a:tr>
              <a:tr h="3363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To balance the equation	 		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+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O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→ 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Only add numbers in front 			2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+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O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→ 2H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n-GB" sz="1200" b="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Do not change or add subscript numbers 	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+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O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→ H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GB" sz="1200" b="0" i="0" baseline="-250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200" b="0" i="0" baseline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cs typeface="Calibri" panose="020F0502020204030204" pitchFamily="34" charset="0"/>
                        </a:rPr>
                        <a:t>*</a:t>
                      </a:r>
                      <a:b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</a:br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*Here water was changed into corrosive hydrogen peroxide!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022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7083649-D57E-6578-4BAA-CEAE17DE5879}"/>
              </a:ext>
            </a:extLst>
          </p:cNvPr>
          <p:cNvSpPr/>
          <p:nvPr/>
        </p:nvSpPr>
        <p:spPr>
          <a:xfrm>
            <a:off x="103080" y="9058028"/>
            <a:ext cx="640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Why do scientist use chemical equations?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What law of chemistry does a balanced equation demonstrate?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3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A760D-F49E-78E1-5BCA-554F1A25E169}"/>
              </a:ext>
            </a:extLst>
          </p:cNvPr>
          <p:cNvSpPr/>
          <p:nvPr/>
        </p:nvSpPr>
        <p:spPr>
          <a:xfrm>
            <a:off x="0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49E16-73AE-73E1-D995-6E9306E8FF6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523E6-440C-79F7-A405-93E708216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9A2E2-121B-92A5-F10F-869BBED5F16B}"/>
              </a:ext>
            </a:extLst>
          </p:cNvPr>
          <p:cNvSpPr txBox="1"/>
          <p:nvPr/>
        </p:nvSpPr>
        <p:spPr>
          <a:xfrm>
            <a:off x="1020902" y="221289"/>
            <a:ext cx="568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Mission Assignment: Outline the neutralisation reaction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ANSWERS  </a:t>
            </a:r>
            <a:r>
              <a:rPr lang="en-GB" sz="1200" b="0" i="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27613-AAA7-F84E-DD23-843EA47E92E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KS3-15-03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D237C8-39C3-6A12-7DA3-104AAAF5AE3E}"/>
                  </a:ext>
                </a:extLst>
              </p:cNvPr>
              <p:cNvSpPr txBox="1"/>
              <p:nvPr/>
            </p:nvSpPr>
            <p:spPr>
              <a:xfrm>
                <a:off x="126151" y="2002352"/>
                <a:ext cx="6494105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2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HCl + NaOH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NaCl +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  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+ 2KOH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K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+ 2H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 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HNO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NH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NH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NO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2H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PO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+ 3Ca(OH)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Ca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(PO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+ 6H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 </a:t>
                </a:r>
                <a:endParaRPr lang="en-GB" sz="1200" baseline="-250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HCl + NH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NH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Cl+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   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Mg(OH)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MgSO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HNO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LiOH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LiNO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 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+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PO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Al(OH)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AlPO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4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+ 3H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</a:t>
                </a:r>
                <a:endParaRPr lang="en-GB" sz="1200" baseline="-250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CH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b="1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C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OOH + KOH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K(CH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COO) + 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</a:t>
                </a:r>
                <a:endParaRPr lang="en-GB" sz="1200" baseline="-250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2C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5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O(COOH)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+ 3Ca(OH)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Ca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(C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5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O(COO)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3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)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 + 3H</a:t>
                </a:r>
                <a:r>
                  <a:rPr lang="en-GB" sz="1200" baseline="-250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2</a:t>
                </a:r>
                <a:r>
                  <a:rPr lang="en-GB" sz="1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O</a:t>
                </a:r>
                <a:endParaRPr lang="en-GB" sz="1200" baseline="-250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GB" sz="12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D237C8-39C3-6A12-7DA3-104AAAF5A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51" y="2002352"/>
                <a:ext cx="6494105" cy="4154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19069FD-A1AB-E27D-87A6-620CD6988D73}"/>
              </a:ext>
            </a:extLst>
          </p:cNvPr>
          <p:cNvSpPr txBox="1"/>
          <p:nvPr/>
        </p:nvSpPr>
        <p:spPr>
          <a:xfrm>
            <a:off x="1809000" y="1626388"/>
            <a:ext cx="3240000" cy="30646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Balancing Chemical Equations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E3C428-9702-5C6C-E534-CC0F50D6E2F5}"/>
              </a:ext>
            </a:extLst>
          </p:cNvPr>
          <p:cNvSpPr/>
          <p:nvPr/>
        </p:nvSpPr>
        <p:spPr>
          <a:xfrm>
            <a:off x="126151" y="1553851"/>
            <a:ext cx="6578318" cy="45173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6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1039</Words>
  <Application>Microsoft Office PowerPoint</Application>
  <PresentationFormat>A4 Paper (210x297 mm)</PresentationFormat>
  <Paragraphs>133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3</cp:revision>
  <dcterms:created xsi:type="dcterms:W3CDTF">2023-07-13T15:05:17Z</dcterms:created>
  <dcterms:modified xsi:type="dcterms:W3CDTF">2023-09-05T09:08:37Z</dcterms:modified>
</cp:coreProperties>
</file>