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5"/>
  </p:notesMasterIdLst>
  <p:sldIdLst>
    <p:sldId id="259" r:id="rId2"/>
    <p:sldId id="261" r:id="rId3"/>
    <p:sldId id="262" r:id="rId4"/>
  </p:sldIdLst>
  <p:sldSz cx="9906000" cy="6858000" type="A4"/>
  <p:notesSz cx="9144000" cy="6858000"/>
  <p:defaultTextStyle>
    <a:defPPr>
      <a:defRPr lang="en-US"/>
    </a:defPPr>
    <a:lvl1pPr marL="0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1pPr>
    <a:lvl2pPr marL="278526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2pPr>
    <a:lvl3pPr marL="557052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3pPr>
    <a:lvl4pPr marL="835579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4pPr>
    <a:lvl5pPr marL="1114105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5pPr>
    <a:lvl6pPr marL="1392631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6pPr>
    <a:lvl7pPr marL="1671157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7pPr>
    <a:lvl8pPr marL="1949684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8pPr>
    <a:lvl9pPr marL="2228210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2" userDrawn="1">
          <p15:clr>
            <a:srgbClr val="A4A3A4"/>
          </p15:clr>
        </p15:guide>
        <p15:guide id="2" pos="81" userDrawn="1">
          <p15:clr>
            <a:srgbClr val="A4A3A4"/>
          </p15:clr>
        </p15:guide>
        <p15:guide id="3" pos="6159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E81D8D-E556-5E43-C4B0-41A00FF9DB0A}" name="Heather Bingham" initials="HB" userId="S::h.bingham@studious.org.uk::e5e6ec3c-21a8-4547-ba6b-7b07b65fb21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C7CC"/>
    <a:srgbClr val="807E80"/>
    <a:srgbClr val="5BD5D7"/>
    <a:srgbClr val="000000"/>
    <a:srgbClr val="2FA2B4"/>
    <a:srgbClr val="0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91"/>
    <p:restoredTop sz="96197"/>
  </p:normalViewPr>
  <p:slideViewPr>
    <p:cSldViewPr snapToGrid="0" snapToObjects="1">
      <p:cViewPr varScale="1">
        <p:scale>
          <a:sx n="75" d="100"/>
          <a:sy n="75" d="100"/>
        </p:scale>
        <p:origin x="1618" y="53"/>
      </p:cViewPr>
      <p:guideLst>
        <p:guide orient="horz" pos="4042"/>
        <p:guide pos="81"/>
        <p:guide pos="61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1pPr>
    <a:lvl2pPr marL="278526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2pPr>
    <a:lvl3pPr marL="557052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3pPr>
    <a:lvl4pPr marL="835579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4pPr>
    <a:lvl5pPr marL="1114105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5pPr>
    <a:lvl6pPr marL="1392631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6pPr>
    <a:lvl7pPr marL="1671157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7pPr>
    <a:lvl8pPr marL="1949684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8pPr>
    <a:lvl9pPr marL="2228210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8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105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491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06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3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6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78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5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6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3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45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941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5D316-DA6D-284E-A458-A44DD1407708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6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C4A873A2-365E-A7A4-8A2A-34ED7D6E21B5}"/>
              </a:ext>
            </a:extLst>
          </p:cNvPr>
          <p:cNvSpPr/>
          <p:nvPr/>
        </p:nvSpPr>
        <p:spPr>
          <a:xfrm>
            <a:off x="5321031" y="1180529"/>
            <a:ext cx="4456382" cy="3190749"/>
          </a:xfrm>
          <a:prstGeom prst="roundRect">
            <a:avLst>
              <a:gd name="adj" fmla="val 253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Fair test: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How will you ensure you conduct </a:t>
            </a:r>
            <a:b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</a:b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a fair test?</a:t>
            </a:r>
          </a:p>
          <a:p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05A7EC19-98F1-F60C-8F82-D36A3B066DB5}"/>
              </a:ext>
            </a:extLst>
          </p:cNvPr>
          <p:cNvSpPr/>
          <p:nvPr/>
        </p:nvSpPr>
        <p:spPr>
          <a:xfrm>
            <a:off x="5312291" y="4587555"/>
            <a:ext cx="4456382" cy="1823367"/>
          </a:xfrm>
          <a:prstGeom prst="roundRect">
            <a:avLst>
              <a:gd name="adj" fmla="val 253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Control variables: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Which parts of your experiment will stay the same?</a:t>
            </a:r>
          </a:p>
          <a:p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</a:t>
            </a:r>
          </a:p>
        </p:txBody>
      </p:sp>
      <p:pic>
        <p:nvPicPr>
          <p:cNvPr id="141" name="Picture 140">
            <a:extLst>
              <a:ext uri="{FF2B5EF4-FFF2-40B4-BE49-F238E27FC236}">
                <a16:creationId xmlns:a16="http://schemas.microsoft.com/office/drawing/2014/main" id="{1F4AC534-1997-9EC5-E1FA-5BF722326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123"/>
            <a:ext cx="9906000" cy="1078826"/>
          </a:xfrm>
          <a:prstGeom prst="rect">
            <a:avLst/>
          </a:prstGeom>
        </p:spPr>
      </p:pic>
      <p:sp>
        <p:nvSpPr>
          <p:cNvPr id="142" name="TextBox 141">
            <a:extLst>
              <a:ext uri="{FF2B5EF4-FFF2-40B4-BE49-F238E27FC236}">
                <a16:creationId xmlns:a16="http://schemas.microsoft.com/office/drawing/2014/main" id="{7068EBB9-CB21-773D-E15F-DE0ACD2C8392}"/>
              </a:ext>
            </a:extLst>
          </p:cNvPr>
          <p:cNvSpPr txBox="1"/>
          <p:nvPr/>
        </p:nvSpPr>
        <p:spPr>
          <a:xfrm>
            <a:off x="4458564" y="62608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N22-56-01</a:t>
            </a:r>
          </a:p>
        </p:txBody>
      </p:sp>
      <p:pic>
        <p:nvPicPr>
          <p:cNvPr id="143" name="Picture 142">
            <a:extLst>
              <a:ext uri="{FF2B5EF4-FFF2-40B4-BE49-F238E27FC236}">
                <a16:creationId xmlns:a16="http://schemas.microsoft.com/office/drawing/2014/main" id="{2548BBC3-3F62-D76C-D9DB-2E5BEEF158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65437"/>
            <a:ext cx="9906000" cy="292563"/>
          </a:xfrm>
          <a:prstGeom prst="rect">
            <a:avLst/>
          </a:prstGeom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F0F04037-BE2A-AA14-E2BC-C422D1A66CEC}"/>
              </a:ext>
            </a:extLst>
          </p:cNvPr>
          <p:cNvSpPr/>
          <p:nvPr/>
        </p:nvSpPr>
        <p:spPr>
          <a:xfrm>
            <a:off x="135073" y="1183400"/>
            <a:ext cx="4456382" cy="1288375"/>
          </a:xfrm>
          <a:prstGeom prst="roundRect">
            <a:avLst>
              <a:gd name="adj" fmla="val 721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question: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do you want to know?</a:t>
            </a:r>
          </a:p>
          <a:p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</a:t>
            </a:r>
          </a:p>
        </p:txBody>
      </p:sp>
      <p:sp>
        <p:nvSpPr>
          <p:cNvPr id="146" name="Rounded Rectangle 145">
            <a:extLst>
              <a:ext uri="{FF2B5EF4-FFF2-40B4-BE49-F238E27FC236}">
                <a16:creationId xmlns:a16="http://schemas.microsoft.com/office/drawing/2014/main" id="{140CD67A-1D46-0A26-6F15-67D89888D162}"/>
              </a:ext>
            </a:extLst>
          </p:cNvPr>
          <p:cNvSpPr/>
          <p:nvPr/>
        </p:nvSpPr>
        <p:spPr>
          <a:xfrm>
            <a:off x="136256" y="2620537"/>
            <a:ext cx="4456382" cy="3796138"/>
          </a:xfrm>
          <a:prstGeom prst="roundRect">
            <a:avLst>
              <a:gd name="adj" fmla="val 253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hypothesis: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do you predict will happen?</a:t>
            </a:r>
          </a:p>
          <a:p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1E23B554-98FC-3260-7314-4F3480B893F2}"/>
              </a:ext>
            </a:extLst>
          </p:cNvPr>
          <p:cNvSpPr txBox="1"/>
          <p:nvPr/>
        </p:nvSpPr>
        <p:spPr>
          <a:xfrm>
            <a:off x="2412123" y="143643"/>
            <a:ext cx="66426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Explore gravity and the life and work of Isaac Newton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FD4FB9-C239-7087-DFDB-76E8542695BC}"/>
              </a:ext>
            </a:extLst>
          </p:cNvPr>
          <p:cNvGrpSpPr/>
          <p:nvPr/>
        </p:nvGrpSpPr>
        <p:grpSpPr>
          <a:xfrm>
            <a:off x="0" y="6299839"/>
            <a:ext cx="543164" cy="547038"/>
            <a:chOff x="18029" y="9343447"/>
            <a:chExt cx="543164" cy="547038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CA684CB-88B0-BBB2-8A9B-C0C343107E43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DCADE6C-234F-8382-0A9C-9BBF0B1A9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15A352A-26AE-1480-FB71-06CB1B8CE777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2454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Picture 140">
            <a:extLst>
              <a:ext uri="{FF2B5EF4-FFF2-40B4-BE49-F238E27FC236}">
                <a16:creationId xmlns:a16="http://schemas.microsoft.com/office/drawing/2014/main" id="{1F4AC534-1997-9EC5-E1FA-5BF722326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123"/>
            <a:ext cx="9906000" cy="1078826"/>
          </a:xfrm>
          <a:prstGeom prst="rect">
            <a:avLst/>
          </a:prstGeom>
        </p:spPr>
      </p:pic>
      <p:sp>
        <p:nvSpPr>
          <p:cNvPr id="142" name="TextBox 141">
            <a:extLst>
              <a:ext uri="{FF2B5EF4-FFF2-40B4-BE49-F238E27FC236}">
                <a16:creationId xmlns:a16="http://schemas.microsoft.com/office/drawing/2014/main" id="{7068EBB9-CB21-773D-E15F-DE0ACD2C8392}"/>
              </a:ext>
            </a:extLst>
          </p:cNvPr>
          <p:cNvSpPr txBox="1"/>
          <p:nvPr/>
        </p:nvSpPr>
        <p:spPr>
          <a:xfrm>
            <a:off x="4458564" y="62608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N22-56-01</a:t>
            </a:r>
          </a:p>
        </p:txBody>
      </p:sp>
      <p:pic>
        <p:nvPicPr>
          <p:cNvPr id="143" name="Picture 142">
            <a:extLst>
              <a:ext uri="{FF2B5EF4-FFF2-40B4-BE49-F238E27FC236}">
                <a16:creationId xmlns:a16="http://schemas.microsoft.com/office/drawing/2014/main" id="{2548BBC3-3F62-D76C-D9DB-2E5BEEF158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65437"/>
            <a:ext cx="9906000" cy="292563"/>
          </a:xfrm>
          <a:prstGeom prst="rect">
            <a:avLst/>
          </a:prstGeom>
        </p:spPr>
      </p:pic>
      <p:sp>
        <p:nvSpPr>
          <p:cNvPr id="149" name="TextBox 148">
            <a:extLst>
              <a:ext uri="{FF2B5EF4-FFF2-40B4-BE49-F238E27FC236}">
                <a16:creationId xmlns:a16="http://schemas.microsoft.com/office/drawing/2014/main" id="{1E23B554-98FC-3260-7314-4F3480B893F2}"/>
              </a:ext>
            </a:extLst>
          </p:cNvPr>
          <p:cNvSpPr txBox="1"/>
          <p:nvPr/>
        </p:nvSpPr>
        <p:spPr>
          <a:xfrm>
            <a:off x="2412123" y="143643"/>
            <a:ext cx="66426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Explore gravity and the life and work of Isaac Newton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FB4DB07E-FAAA-8392-F83A-4896B533D4A2}"/>
              </a:ext>
            </a:extLst>
          </p:cNvPr>
          <p:cNvSpPr/>
          <p:nvPr/>
        </p:nvSpPr>
        <p:spPr>
          <a:xfrm>
            <a:off x="128588" y="1189265"/>
            <a:ext cx="4464000" cy="5236146"/>
          </a:xfrm>
          <a:prstGeom prst="roundRect">
            <a:avLst>
              <a:gd name="adj" fmla="val 253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results:</a:t>
            </a:r>
          </a:p>
        </p:txBody>
      </p:sp>
      <p:graphicFrame>
        <p:nvGraphicFramePr>
          <p:cNvPr id="17" name="Table 2">
            <a:extLst>
              <a:ext uri="{FF2B5EF4-FFF2-40B4-BE49-F238E27FC236}">
                <a16:creationId xmlns:a16="http://schemas.microsoft.com/office/drawing/2014/main" id="{73E93A2C-320B-5FBA-32E6-F7E99DE807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846374"/>
              </p:ext>
            </p:extLst>
          </p:nvPr>
        </p:nvGraphicFramePr>
        <p:xfrm>
          <a:off x="128959" y="1664545"/>
          <a:ext cx="4464000" cy="4760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8000">
                  <a:extLst>
                    <a:ext uri="{9D8B030D-6E8A-4147-A177-3AD203B41FA5}">
                      <a16:colId xmlns:a16="http://schemas.microsoft.com/office/drawing/2014/main" val="2589659732"/>
                    </a:ext>
                  </a:extLst>
                </a:gridCol>
                <a:gridCol w="1488000">
                  <a:extLst>
                    <a:ext uri="{9D8B030D-6E8A-4147-A177-3AD203B41FA5}">
                      <a16:colId xmlns:a16="http://schemas.microsoft.com/office/drawing/2014/main" val="2021708810"/>
                    </a:ext>
                  </a:extLst>
                </a:gridCol>
                <a:gridCol w="1488000">
                  <a:extLst>
                    <a:ext uri="{9D8B030D-6E8A-4147-A177-3AD203B41FA5}">
                      <a16:colId xmlns:a16="http://schemas.microsoft.com/office/drawing/2014/main" val="4171445874"/>
                    </a:ext>
                  </a:extLst>
                </a:gridCol>
              </a:tblGrid>
              <a:tr h="81284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Ball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Mass (g)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Time taken to reach the ground (s)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3540230"/>
                  </a:ext>
                </a:extLst>
              </a:tr>
              <a:tr h="393790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6837781"/>
                  </a:ext>
                </a:extLst>
              </a:tr>
            </a:tbl>
          </a:graphicData>
        </a:graphic>
      </p:graphicFrame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8B7B1B1A-8D41-2D41-606A-0F83883FE6FC}"/>
              </a:ext>
            </a:extLst>
          </p:cNvPr>
          <p:cNvSpPr/>
          <p:nvPr/>
        </p:nvSpPr>
        <p:spPr>
          <a:xfrm>
            <a:off x="5321030" y="1152040"/>
            <a:ext cx="4456383" cy="2992417"/>
          </a:xfrm>
          <a:prstGeom prst="roundRect">
            <a:avLst>
              <a:gd name="adj" fmla="val 253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analysis: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did you find out?</a:t>
            </a:r>
          </a:p>
          <a:p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01DA3C39-CDD6-8D35-42F0-1F1ACCAE2122}"/>
              </a:ext>
            </a:extLst>
          </p:cNvPr>
          <p:cNvSpPr/>
          <p:nvPr/>
        </p:nvSpPr>
        <p:spPr>
          <a:xfrm>
            <a:off x="5321029" y="4293220"/>
            <a:ext cx="4456383" cy="2123456"/>
          </a:xfrm>
          <a:prstGeom prst="roundRect">
            <a:avLst>
              <a:gd name="adj" fmla="val 253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conclusion: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Was your hypothesis correct? Explain</a:t>
            </a:r>
          </a:p>
          <a:p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61638C4-94E8-1994-C071-1B720CCF9CF8}"/>
              </a:ext>
            </a:extLst>
          </p:cNvPr>
          <p:cNvGrpSpPr/>
          <p:nvPr/>
        </p:nvGrpSpPr>
        <p:grpSpPr>
          <a:xfrm>
            <a:off x="0" y="6299839"/>
            <a:ext cx="543164" cy="547038"/>
            <a:chOff x="18029" y="9343447"/>
            <a:chExt cx="543164" cy="547038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491B59E4-7B04-801B-D7FD-214446495E3C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C9045EA7-A354-A764-9E94-4F504E57000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FACD1E8-5315-8FB2-AF88-4DB5962C29B8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5740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Picture 140">
            <a:extLst>
              <a:ext uri="{FF2B5EF4-FFF2-40B4-BE49-F238E27FC236}">
                <a16:creationId xmlns:a16="http://schemas.microsoft.com/office/drawing/2014/main" id="{1F4AC534-1997-9EC5-E1FA-5BF722326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906000" cy="1078826"/>
          </a:xfrm>
          <a:prstGeom prst="rect">
            <a:avLst/>
          </a:prstGeom>
        </p:spPr>
      </p:pic>
      <p:sp>
        <p:nvSpPr>
          <p:cNvPr id="142" name="TextBox 141">
            <a:extLst>
              <a:ext uri="{FF2B5EF4-FFF2-40B4-BE49-F238E27FC236}">
                <a16:creationId xmlns:a16="http://schemas.microsoft.com/office/drawing/2014/main" id="{7068EBB9-CB21-773D-E15F-DE0ACD2C8392}"/>
              </a:ext>
            </a:extLst>
          </p:cNvPr>
          <p:cNvSpPr txBox="1"/>
          <p:nvPr/>
        </p:nvSpPr>
        <p:spPr>
          <a:xfrm>
            <a:off x="4458564" y="62608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N22-56-01</a:t>
            </a:r>
          </a:p>
        </p:txBody>
      </p:sp>
      <p:pic>
        <p:nvPicPr>
          <p:cNvPr id="143" name="Picture 142">
            <a:extLst>
              <a:ext uri="{FF2B5EF4-FFF2-40B4-BE49-F238E27FC236}">
                <a16:creationId xmlns:a16="http://schemas.microsoft.com/office/drawing/2014/main" id="{2548BBC3-3F62-D76C-D9DB-2E5BEEF158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65437"/>
            <a:ext cx="9906000" cy="29256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80CDB99-B9B2-2DF9-069C-38ABE1D36E46}"/>
              </a:ext>
            </a:extLst>
          </p:cNvPr>
          <p:cNvSpPr txBox="1"/>
          <p:nvPr/>
        </p:nvSpPr>
        <p:spPr>
          <a:xfrm>
            <a:off x="2412123" y="143643"/>
            <a:ext cx="66426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Explore gravity and the life and work of Isaac Newton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69E224D6-DE17-2FA3-B8D9-D5D563E104CB}"/>
              </a:ext>
            </a:extLst>
          </p:cNvPr>
          <p:cNvSpPr/>
          <p:nvPr/>
        </p:nvSpPr>
        <p:spPr>
          <a:xfrm>
            <a:off x="128588" y="1222469"/>
            <a:ext cx="5635594" cy="5182163"/>
          </a:xfrm>
          <a:prstGeom prst="roundRect">
            <a:avLst>
              <a:gd name="adj" fmla="val 1283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Write a paragraph about Sir Isaac Newton, discussing his life and work</a:t>
            </a:r>
          </a:p>
          <a:p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5533FAB-C56F-C43B-2507-B32C6C62E811}"/>
              </a:ext>
            </a:extLst>
          </p:cNvPr>
          <p:cNvGrpSpPr/>
          <p:nvPr/>
        </p:nvGrpSpPr>
        <p:grpSpPr>
          <a:xfrm>
            <a:off x="0" y="6299839"/>
            <a:ext cx="543164" cy="547038"/>
            <a:chOff x="18029" y="9343447"/>
            <a:chExt cx="543164" cy="547038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85712B1-753B-72C4-0150-E50576EDC764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077F4F8F-A011-A914-9EDB-A22AC927912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6E4EFCA-2FAF-0605-B161-BE70DED4DEB1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3</a:t>
              </a:r>
            </a:p>
          </p:txBody>
        </p:sp>
      </p:grpSp>
      <p:pic>
        <p:nvPicPr>
          <p:cNvPr id="7" name="Picture 6" descr="A person with curly hair&#10;&#10;Description automatically generated with low confidence">
            <a:extLst>
              <a:ext uri="{FF2B5EF4-FFF2-40B4-BE49-F238E27FC236}">
                <a16:creationId xmlns:a16="http://schemas.microsoft.com/office/drawing/2014/main" id="{E8FEC43D-EA0A-E4DE-BE6B-F59A9D2020A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4036"/>
          <a:stretch/>
        </p:blipFill>
        <p:spPr>
          <a:xfrm>
            <a:off x="6025704" y="1821084"/>
            <a:ext cx="3737270" cy="3984931"/>
          </a:xfrm>
          <a:prstGeom prst="roundRect">
            <a:avLst>
              <a:gd name="adj" fmla="val 4225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55C7CC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3708594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935</TotalTime>
  <Words>147</Words>
  <Application>Microsoft Office PowerPoint</Application>
  <PresentationFormat>A4 Paper (210x297 mm)</PresentationFormat>
  <Paragraphs>36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Developing Experts</cp:lastModifiedBy>
  <cp:revision>89</cp:revision>
  <dcterms:created xsi:type="dcterms:W3CDTF">2016-06-12T08:53:59Z</dcterms:created>
  <dcterms:modified xsi:type="dcterms:W3CDTF">2024-03-05T16:19:23Z</dcterms:modified>
</cp:coreProperties>
</file>