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5915"/>
  </p:normalViewPr>
  <p:slideViewPr>
    <p:cSldViewPr snapToGrid="0" snapToObjects="1">
      <p:cViewPr>
        <p:scale>
          <a:sx n="140" d="100"/>
          <a:sy n="140" d="100"/>
        </p:scale>
        <p:origin x="2032"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8/14/22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KS4-21-04</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Radioactivity</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google.com.au/url?sa=i&amp;rct=j&amp;q=&amp;esrc=s&amp;source=images&amp;cd=&amp;cad=rja&amp;uact=8&amp;ved=0ahUKEwjqsP_4q4DMAhUCLKYKHaj0CEYQjRwIBw&amp;url=http://doc.med.yale.edu/library/news/exhibits/curie/kongliga.html&amp;bvm=bv.119028448,d.dGY&amp;psig=AFQjCNF95amHVkduiTp13iEmoNdyx2X7CA&amp;ust=1460249603739289"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TextBox 2">
            <a:extLst>
              <a:ext uri="{FF2B5EF4-FFF2-40B4-BE49-F238E27FC236}">
                <a16:creationId xmlns:a16="http://schemas.microsoft.com/office/drawing/2014/main" id="{641361E7-F5C2-8D49-BB4C-432FDC709127}"/>
              </a:ext>
            </a:extLst>
          </p:cNvPr>
          <p:cNvSpPr txBox="1"/>
          <p:nvPr/>
        </p:nvSpPr>
        <p:spPr>
          <a:xfrm>
            <a:off x="2400764" y="1802617"/>
            <a:ext cx="4285013" cy="2677656"/>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Marie Curie was not only the first woman to be awarded a Nobel Prize, but the only scientist to be awarded two Nobel Prizes for different areas of science. Her experiments and discoveries with radiation coincided with those of Henri Becquerel and his experiment with rays. Consequently, in 1903, they were co-awarded a Nobel Prize for physics for their groundbreaking discoveries. They made astounding progress with their findings that have revolutionised many areas of life, not least medicine and the generation of energy. Marie Curie brought forth the first theory that an atom was made up of parts in the form of energy, and the decay of atoms was the source of radiation, a phenomenon she named as radioactivity. </a:t>
            </a:r>
          </a:p>
        </p:txBody>
      </p:sp>
      <p:sp>
        <p:nvSpPr>
          <p:cNvPr id="4" name="Rounded Rectangle 3">
            <a:extLst>
              <a:ext uri="{FF2B5EF4-FFF2-40B4-BE49-F238E27FC236}">
                <a16:creationId xmlns:a16="http://schemas.microsoft.com/office/drawing/2014/main" id="{335941A9-4795-B143-AC0D-D1838467FB7D}"/>
              </a:ext>
            </a:extLst>
          </p:cNvPr>
          <p:cNvSpPr/>
          <p:nvPr/>
        </p:nvSpPr>
        <p:spPr>
          <a:xfrm>
            <a:off x="1269000" y="1409317"/>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Marie Curie &amp; Henri Becquerel</a:t>
            </a:r>
          </a:p>
        </p:txBody>
      </p:sp>
      <p:sp>
        <p:nvSpPr>
          <p:cNvPr id="5" name="Rounded Rectangle 1">
            <a:extLst>
              <a:ext uri="{FF2B5EF4-FFF2-40B4-BE49-F238E27FC236}">
                <a16:creationId xmlns:a16="http://schemas.microsoft.com/office/drawing/2014/main" id="{F4CB160A-E64F-3A4D-A350-CA07EC08B04E}"/>
              </a:ext>
            </a:extLst>
          </p:cNvPr>
          <p:cNvSpPr/>
          <p:nvPr/>
        </p:nvSpPr>
        <p:spPr>
          <a:xfrm>
            <a:off x="209478" y="8188502"/>
            <a:ext cx="4645663" cy="14951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solidFill>
                  <a:srgbClr val="38D4D6"/>
                </a:solidFill>
                <a:latin typeface="Arial Rounded MT Bold" panose="020F0704030504030204" pitchFamily="34" charset="77"/>
              </a:rPr>
              <a:t>Types of radiation</a:t>
            </a:r>
          </a:p>
          <a:p>
            <a:pPr lvl="0"/>
            <a:r>
              <a:rPr lang="en-US" sz="1200" dirty="0">
                <a:solidFill>
                  <a:srgbClr val="38D4D6"/>
                </a:solidFill>
                <a:latin typeface="Arial Rounded MT Bold" panose="020F0704030504030204" pitchFamily="34" charset="77"/>
              </a:rPr>
              <a:t>Rutherford identified Alpha and Beta Radiation in 1899 and he went on to identify Gamma radiation in 1903. Alpha can be stopped by paper, beta by foil and gamma by lead. It was James Chadwick in 1932 who identified neutron radiation.</a:t>
            </a:r>
          </a:p>
        </p:txBody>
      </p:sp>
      <p:sp>
        <p:nvSpPr>
          <p:cNvPr id="6" name="Rectangle: Rounded Corners 2">
            <a:extLst>
              <a:ext uri="{FF2B5EF4-FFF2-40B4-BE49-F238E27FC236}">
                <a16:creationId xmlns:a16="http://schemas.microsoft.com/office/drawing/2014/main" id="{BB77ECD4-22ED-8045-A453-A4BDD8EAE8C0}"/>
              </a:ext>
            </a:extLst>
          </p:cNvPr>
          <p:cNvSpPr/>
          <p:nvPr/>
        </p:nvSpPr>
        <p:spPr>
          <a:xfrm>
            <a:off x="250086" y="4783397"/>
            <a:ext cx="3669906" cy="1532334"/>
          </a:xfrm>
          <a:prstGeom prst="roundRect">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In 1896, Becquerel was working with uranium salts. He observed that when this was left on a photographic plate that had a key placed on it, it left an image on that plate.  There was a source of energy being emitted from the uranium spontaneously without any interaction or experimentation.   </a:t>
            </a:r>
          </a:p>
        </p:txBody>
      </p:sp>
      <p:sp>
        <p:nvSpPr>
          <p:cNvPr id="7" name="Rectangle 6">
            <a:extLst>
              <a:ext uri="{FF2B5EF4-FFF2-40B4-BE49-F238E27FC236}">
                <a16:creationId xmlns:a16="http://schemas.microsoft.com/office/drawing/2014/main" id="{DA2C0715-00A8-1941-9794-64EAB2FB0D95}"/>
              </a:ext>
            </a:extLst>
          </p:cNvPr>
          <p:cNvSpPr/>
          <p:nvPr/>
        </p:nvSpPr>
        <p:spPr>
          <a:xfrm>
            <a:off x="337551" y="4479742"/>
            <a:ext cx="3097491" cy="276999"/>
          </a:xfrm>
          <a:prstGeom prst="rect">
            <a:avLst/>
          </a:prstGeom>
          <a:noFill/>
          <a:ln>
            <a:noFill/>
          </a:ln>
        </p:spPr>
        <p:txBody>
          <a:bodyPr wrap="square">
            <a:spAutoFit/>
          </a:bodyPr>
          <a:lstStyle/>
          <a:p>
            <a:r>
              <a:rPr lang="en-US" sz="1200" b="1" dirty="0">
                <a:solidFill>
                  <a:srgbClr val="38D4D6"/>
                </a:solidFill>
                <a:latin typeface="Arial Rounded MT Bold" panose="020F0704030504030204" pitchFamily="34" charset="77"/>
              </a:rPr>
              <a:t>Becquerel and spontaneous radiation </a:t>
            </a:r>
            <a:endParaRPr lang="en-US" sz="1200" b="1" dirty="0">
              <a:solidFill>
                <a:srgbClr val="38D4D6"/>
              </a:solidFill>
            </a:endParaRPr>
          </a:p>
        </p:txBody>
      </p:sp>
      <p:sp>
        <p:nvSpPr>
          <p:cNvPr id="8" name="Rectangle: Rounded Corners 2">
            <a:extLst>
              <a:ext uri="{FF2B5EF4-FFF2-40B4-BE49-F238E27FC236}">
                <a16:creationId xmlns:a16="http://schemas.microsoft.com/office/drawing/2014/main" id="{443E040E-D811-F841-8100-E7650A96889E}"/>
              </a:ext>
            </a:extLst>
          </p:cNvPr>
          <p:cNvSpPr/>
          <p:nvPr/>
        </p:nvSpPr>
        <p:spPr>
          <a:xfrm>
            <a:off x="1596921" y="6556489"/>
            <a:ext cx="5006117" cy="1736646"/>
          </a:xfrm>
          <a:prstGeom prst="roundRect">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When Becquerel made his discovery, Marie Curie became fascinated by the phenomena and set out to isolate and identify the source of the radioactivity as she named it. She was assisted by her husband Pierre, who was another astounding scientist. At first, she worked with a substance called pitch blend and then thorium. By 1898 she had identified polonium – which she named after her native country Poland – and later that year radium.</a:t>
            </a:r>
          </a:p>
        </p:txBody>
      </p:sp>
      <p:grpSp>
        <p:nvGrpSpPr>
          <p:cNvPr id="2" name="Group 1">
            <a:extLst>
              <a:ext uri="{FF2B5EF4-FFF2-40B4-BE49-F238E27FC236}">
                <a16:creationId xmlns:a16="http://schemas.microsoft.com/office/drawing/2014/main" id="{F094BA3D-30A4-F14B-8105-ECC02DA52527}"/>
              </a:ext>
            </a:extLst>
          </p:cNvPr>
          <p:cNvGrpSpPr/>
          <p:nvPr/>
        </p:nvGrpSpPr>
        <p:grpSpPr>
          <a:xfrm>
            <a:off x="394223" y="1904057"/>
            <a:ext cx="1787119" cy="2401430"/>
            <a:chOff x="370368" y="1151746"/>
            <a:chExt cx="2106497" cy="3073264"/>
          </a:xfrm>
        </p:grpSpPr>
        <p:pic>
          <p:nvPicPr>
            <p:cNvPr id="9" name="Picture 8">
              <a:extLst>
                <a:ext uri="{FF2B5EF4-FFF2-40B4-BE49-F238E27FC236}">
                  <a16:creationId xmlns:a16="http://schemas.microsoft.com/office/drawing/2014/main" id="{8F7D79C9-FAB8-AF4B-90DB-21182F4D3DCE}"/>
                </a:ext>
              </a:extLst>
            </p:cNvPr>
            <p:cNvPicPr>
              <a:picLocks noChangeAspect="1"/>
            </p:cNvPicPr>
            <p:nvPr/>
          </p:nvPicPr>
          <p:blipFill>
            <a:blip r:embed="rId2"/>
            <a:stretch>
              <a:fillRect/>
            </a:stretch>
          </p:blipFill>
          <p:spPr>
            <a:xfrm>
              <a:off x="370368" y="1151746"/>
              <a:ext cx="1293659" cy="18066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477D491B-46CD-A24F-B677-1C9787D2BC28}"/>
                </a:ext>
              </a:extLst>
            </p:cNvPr>
            <p:cNvPicPr>
              <a:picLocks noChangeAspect="1"/>
            </p:cNvPicPr>
            <p:nvPr/>
          </p:nvPicPr>
          <p:blipFill>
            <a:blip r:embed="rId3"/>
            <a:stretch>
              <a:fillRect/>
            </a:stretch>
          </p:blipFill>
          <p:spPr>
            <a:xfrm>
              <a:off x="1099137" y="2330635"/>
              <a:ext cx="1377728" cy="1894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
        <p:nvSpPr>
          <p:cNvPr id="11" name="Rectangle 10">
            <a:extLst>
              <a:ext uri="{FF2B5EF4-FFF2-40B4-BE49-F238E27FC236}">
                <a16:creationId xmlns:a16="http://schemas.microsoft.com/office/drawing/2014/main" id="{07E976BF-77AA-CA42-8E1D-07A1411741F8}"/>
              </a:ext>
            </a:extLst>
          </p:cNvPr>
          <p:cNvSpPr/>
          <p:nvPr/>
        </p:nvSpPr>
        <p:spPr>
          <a:xfrm>
            <a:off x="2892504" y="6308660"/>
            <a:ext cx="2414949" cy="276999"/>
          </a:xfrm>
          <a:prstGeom prst="rect">
            <a:avLst/>
          </a:prstGeom>
          <a:noFill/>
          <a:ln>
            <a:noFill/>
          </a:ln>
        </p:spPr>
        <p:txBody>
          <a:bodyPr wrap="square">
            <a:spAutoFit/>
          </a:bodyPr>
          <a:lstStyle/>
          <a:p>
            <a:r>
              <a:rPr lang="en-US" sz="1200" b="1" dirty="0">
                <a:solidFill>
                  <a:srgbClr val="38D4D6"/>
                </a:solidFill>
                <a:latin typeface="Arial Rounded MT Bold" panose="020F0704030504030204" pitchFamily="34" charset="77"/>
              </a:rPr>
              <a:t>Marie Curie and radioactivity </a:t>
            </a:r>
            <a:endParaRPr lang="en-US" sz="1200" b="1" dirty="0">
              <a:solidFill>
                <a:srgbClr val="38D4D6"/>
              </a:solidFill>
            </a:endParaRPr>
          </a:p>
        </p:txBody>
      </p:sp>
      <p:pic>
        <p:nvPicPr>
          <p:cNvPr id="12" name="Picture 11">
            <a:extLst>
              <a:ext uri="{FF2B5EF4-FFF2-40B4-BE49-F238E27FC236}">
                <a16:creationId xmlns:a16="http://schemas.microsoft.com/office/drawing/2014/main" id="{8C597D5E-2EF8-AB4A-A5AB-5E0DEDB650C8}"/>
              </a:ext>
            </a:extLst>
          </p:cNvPr>
          <p:cNvPicPr>
            <a:picLocks noChangeAspect="1"/>
          </p:cNvPicPr>
          <p:nvPr/>
        </p:nvPicPr>
        <p:blipFill>
          <a:blip r:embed="rId4">
            <a:duotone>
              <a:prstClr val="black"/>
              <a:schemeClr val="accent4">
                <a:tint val="45000"/>
                <a:satMod val="400000"/>
              </a:schemeClr>
            </a:duotone>
          </a:blip>
          <a:stretch>
            <a:fillRect/>
          </a:stretch>
        </p:blipFill>
        <p:spPr>
          <a:xfrm>
            <a:off x="4014844" y="4940960"/>
            <a:ext cx="2557354" cy="1206585"/>
          </a:xfrm>
          <a:prstGeom prst="rect">
            <a:avLst/>
          </a:prstGeom>
          <a:ln>
            <a:solidFill>
              <a:srgbClr val="16ADBF"/>
            </a:solidFill>
          </a:ln>
        </p:spPr>
      </p:pic>
      <p:pic>
        <p:nvPicPr>
          <p:cNvPr id="13" name="Picture 2" descr="http://doc.med.yale.edu/library/news/exhibits/curie/images/kongliga-600-2.jpg">
            <a:hlinkClick r:id="rId5"/>
            <a:extLst>
              <a:ext uri="{FF2B5EF4-FFF2-40B4-BE49-F238E27FC236}">
                <a16:creationId xmlns:a16="http://schemas.microsoft.com/office/drawing/2014/main" id="{05046BED-49ED-F64F-BCAA-7668547D1879}"/>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4223" y="6653577"/>
            <a:ext cx="1080478" cy="14951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F9BB6D1-1202-DB4F-8170-8E314DB13BAC}"/>
              </a:ext>
            </a:extLst>
          </p:cNvPr>
          <p:cNvPicPr>
            <a:picLocks noChangeAspect="1"/>
          </p:cNvPicPr>
          <p:nvPr/>
        </p:nvPicPr>
        <p:blipFill>
          <a:blip r:embed="rId7"/>
          <a:stretch>
            <a:fillRect/>
          </a:stretch>
        </p:blipFill>
        <p:spPr>
          <a:xfrm>
            <a:off x="4761037" y="8440214"/>
            <a:ext cx="1842002" cy="840413"/>
          </a:xfrm>
          <a:prstGeom prst="rect">
            <a:avLst/>
          </a:prstGeom>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E29331F-BF2B-2041-82BF-4A75EFAF3735}"/>
              </a:ext>
            </a:extLst>
          </p:cNvPr>
          <p:cNvSpPr/>
          <p:nvPr/>
        </p:nvSpPr>
        <p:spPr>
          <a:xfrm>
            <a:off x="548769" y="1304574"/>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A13E9CB0-DAF0-884C-9EB8-12CB83C8DC71}"/>
              </a:ext>
            </a:extLst>
          </p:cNvPr>
          <p:cNvSpPr/>
          <p:nvPr/>
        </p:nvSpPr>
        <p:spPr>
          <a:xfrm>
            <a:off x="280010" y="1776520"/>
            <a:ext cx="3777518" cy="2349579"/>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We have background radiation in our environment.  Go online and research the following data. How much radiation is emitted from:-</a:t>
            </a:r>
          </a:p>
          <a:p>
            <a:pPr marL="685800" lvl="1" indent="-228600">
              <a:buFont typeface="+mj-lt"/>
              <a:buAutoNum type="romanLcPeriod"/>
            </a:pPr>
            <a:r>
              <a:rPr lang="en-US" sz="1200" dirty="0">
                <a:solidFill>
                  <a:srgbClr val="38D4D6"/>
                </a:solidFill>
                <a:latin typeface="Arial Rounded MT Bold" panose="020F0704030504030204" pitchFamily="34" charset="77"/>
              </a:rPr>
              <a:t>Rocks</a:t>
            </a:r>
          </a:p>
          <a:p>
            <a:pPr marL="685800" lvl="1" indent="-228600">
              <a:buFont typeface="+mj-lt"/>
              <a:buAutoNum type="romanLcPeriod"/>
            </a:pPr>
            <a:r>
              <a:rPr lang="en-US" sz="1200" dirty="0">
                <a:solidFill>
                  <a:srgbClr val="38D4D6"/>
                </a:solidFill>
                <a:latin typeface="Arial Rounded MT Bold" panose="020F0704030504030204" pitchFamily="34" charset="77"/>
              </a:rPr>
              <a:t>Cosmic</a:t>
            </a:r>
          </a:p>
          <a:p>
            <a:pPr marL="685800" lvl="1" indent="-228600">
              <a:buFont typeface="+mj-lt"/>
              <a:buAutoNum type="romanLcPeriod"/>
            </a:pPr>
            <a:r>
              <a:rPr lang="en-US" sz="1200" dirty="0">
                <a:solidFill>
                  <a:srgbClr val="38D4D6"/>
                </a:solidFill>
                <a:latin typeface="Arial Rounded MT Bold" panose="020F0704030504030204" pitchFamily="34" charset="77"/>
              </a:rPr>
              <a:t>Air</a:t>
            </a:r>
          </a:p>
          <a:p>
            <a:pPr marL="685800" lvl="1" indent="-228600">
              <a:buFont typeface="+mj-lt"/>
              <a:buAutoNum type="romanLcPeriod"/>
            </a:pPr>
            <a:r>
              <a:rPr lang="en-US" sz="1200" dirty="0">
                <a:solidFill>
                  <a:srgbClr val="38D4D6"/>
                </a:solidFill>
                <a:latin typeface="Arial Rounded MT Bold" panose="020F0704030504030204" pitchFamily="34" charset="77"/>
              </a:rPr>
              <a:t>Building Materials</a:t>
            </a:r>
          </a:p>
          <a:p>
            <a:pPr marL="685800" lvl="1" indent="-228600">
              <a:buFont typeface="+mj-lt"/>
              <a:buAutoNum type="romanLcPeriod"/>
            </a:pPr>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Populate the table with your findings and draw a pie chart.</a:t>
            </a:r>
          </a:p>
        </p:txBody>
      </p:sp>
      <p:sp>
        <p:nvSpPr>
          <p:cNvPr id="4" name="Rectangle 3">
            <a:extLst>
              <a:ext uri="{FF2B5EF4-FFF2-40B4-BE49-F238E27FC236}">
                <a16:creationId xmlns:a16="http://schemas.microsoft.com/office/drawing/2014/main" id="{380EEE7E-E27D-A941-A098-66B7017E0A09}"/>
              </a:ext>
            </a:extLst>
          </p:cNvPr>
          <p:cNvSpPr/>
          <p:nvPr/>
        </p:nvSpPr>
        <p:spPr>
          <a:xfrm>
            <a:off x="2032146" y="4026608"/>
            <a:ext cx="4646949" cy="1569660"/>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US" sz="1200" b="1" dirty="0">
                <a:solidFill>
                  <a:srgbClr val="38D4D6"/>
                </a:solidFill>
                <a:latin typeface="Arial Rounded MT Bold" panose="020F0704030504030204" pitchFamily="34" charset="77"/>
              </a:rPr>
              <a:t>What are  the three ways that background radiation can reach the air?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a:p>
            <a:pPr marL="228600" indent="-228600">
              <a:buFont typeface="+mj-lt"/>
              <a:buAutoNum type="arabicPeriod" startAt="2"/>
            </a:pPr>
            <a:endParaRPr lang="en-US" sz="1200" b="1" dirty="0">
              <a:solidFill>
                <a:srgbClr val="38D4D6"/>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id="{CCF326C6-9CEE-F44F-9331-3D809E54CC4C}"/>
              </a:ext>
            </a:extLst>
          </p:cNvPr>
          <p:cNvSpPr txBox="1"/>
          <p:nvPr/>
        </p:nvSpPr>
        <p:spPr>
          <a:xfrm>
            <a:off x="2032147" y="7498803"/>
            <a:ext cx="4646949" cy="1938992"/>
          </a:xfrm>
          <a:prstGeom prst="rect">
            <a:avLst/>
          </a:prstGeom>
          <a:noFill/>
        </p:spPr>
        <p:txBody>
          <a:bodyPr wrap="square" rtlCol="0">
            <a:spAutoFit/>
          </a:bodyPr>
          <a:lstStyle/>
          <a:p>
            <a:pPr marL="228600" indent="-228600">
              <a:buFont typeface="+mj-lt"/>
              <a:buAutoNum type="arabicPeriod" startAt="4"/>
            </a:pPr>
            <a:r>
              <a:rPr lang="en-GB" sz="1200" dirty="0">
                <a:solidFill>
                  <a:srgbClr val="38D4D6"/>
                </a:solidFill>
                <a:latin typeface="Arial Rounded MT Bold" panose="020F0704030504030204" pitchFamily="34" charset="77"/>
              </a:rPr>
              <a:t>Identify the correct symbol to radiation type and explain that type of radiation.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	    _____________________________________</a:t>
            </a:r>
          </a:p>
        </p:txBody>
      </p:sp>
      <p:sp>
        <p:nvSpPr>
          <p:cNvPr id="6" name="Google Shape;101;p2">
            <a:extLst>
              <a:ext uri="{FF2B5EF4-FFF2-40B4-BE49-F238E27FC236}">
                <a16:creationId xmlns:a16="http://schemas.microsoft.com/office/drawing/2014/main" id="{66325E70-2492-BD4D-8D3B-5BB832AC97AF}"/>
              </a:ext>
            </a:extLst>
          </p:cNvPr>
          <p:cNvSpPr/>
          <p:nvPr/>
        </p:nvSpPr>
        <p:spPr>
          <a:xfrm>
            <a:off x="367474" y="5458664"/>
            <a:ext cx="6088232" cy="2029610"/>
          </a:xfrm>
          <a:prstGeom prst="roundRect">
            <a:avLst>
              <a:gd name="adj" fmla="val 16175"/>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lang="en-GB" sz="1200" b="1" dirty="0">
              <a:solidFill>
                <a:srgbClr val="38D4D6"/>
              </a:solidFill>
              <a:latin typeface="Arial Rounded"/>
              <a:ea typeface="Arial Rounded"/>
              <a:cs typeface="Arial Rounded"/>
              <a:sym typeface="Arial Rounded"/>
            </a:endParaRPr>
          </a:p>
        </p:txBody>
      </p:sp>
      <p:graphicFrame>
        <p:nvGraphicFramePr>
          <p:cNvPr id="7" name="Table 6">
            <a:extLst>
              <a:ext uri="{FF2B5EF4-FFF2-40B4-BE49-F238E27FC236}">
                <a16:creationId xmlns:a16="http://schemas.microsoft.com/office/drawing/2014/main" id="{B5FB1F69-857C-B544-BA48-CC6EE41D5E99}"/>
              </a:ext>
            </a:extLst>
          </p:cNvPr>
          <p:cNvGraphicFramePr>
            <a:graphicFrameLocks noGrp="1"/>
          </p:cNvGraphicFramePr>
          <p:nvPr>
            <p:extLst>
              <p:ext uri="{D42A27DB-BD31-4B8C-83A1-F6EECF244321}">
                <p14:modId xmlns:p14="http://schemas.microsoft.com/office/powerpoint/2010/main" val="3115914599"/>
              </p:ext>
            </p:extLst>
          </p:nvPr>
        </p:nvGraphicFramePr>
        <p:xfrm>
          <a:off x="4293286" y="1368598"/>
          <a:ext cx="2058114" cy="2659545"/>
        </p:xfrm>
        <a:graphic>
          <a:graphicData uri="http://schemas.openxmlformats.org/drawingml/2006/table">
            <a:tbl>
              <a:tblPr firstRow="1">
                <a:tableStyleId>{2D5ABB26-0587-4C30-8999-92F81FD0307C}</a:tableStyleId>
              </a:tblPr>
              <a:tblGrid>
                <a:gridCol w="1289657">
                  <a:extLst>
                    <a:ext uri="{9D8B030D-6E8A-4147-A177-3AD203B41FA5}">
                      <a16:colId xmlns:a16="http://schemas.microsoft.com/office/drawing/2014/main" val="296446121"/>
                    </a:ext>
                  </a:extLst>
                </a:gridCol>
                <a:gridCol w="768457">
                  <a:extLst>
                    <a:ext uri="{9D8B030D-6E8A-4147-A177-3AD203B41FA5}">
                      <a16:colId xmlns:a16="http://schemas.microsoft.com/office/drawing/2014/main" val="3859246791"/>
                    </a:ext>
                  </a:extLst>
                </a:gridCol>
              </a:tblGrid>
              <a:tr h="317895">
                <a:tc>
                  <a:txBody>
                    <a:bodyPr/>
                    <a:lstStyle/>
                    <a:p>
                      <a:pPr algn="ctr"/>
                      <a:r>
                        <a:rPr lang="en-US" sz="1200" b="1" dirty="0">
                          <a:solidFill>
                            <a:schemeClr val="bg1"/>
                          </a:solidFill>
                          <a:latin typeface="Arial Rounded MT Bold" panose="020F0704030504030204" pitchFamily="34" charset="77"/>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D4D6"/>
                    </a:solidFill>
                  </a:tcPr>
                </a:tc>
                <a:tc>
                  <a:txBody>
                    <a:bodyPr/>
                    <a:lstStyle/>
                    <a:p>
                      <a:pPr algn="ctr"/>
                      <a:r>
                        <a:rPr lang="en-US" sz="1200" b="1" dirty="0">
                          <a:solidFill>
                            <a:schemeClr val="bg1"/>
                          </a:solidFill>
                          <a:latin typeface="Arial Rounded MT Bold" panose="020F0704030504030204" pitchFamily="34"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D4D6"/>
                    </a:solidFill>
                  </a:tcPr>
                </a:tc>
                <a:extLst>
                  <a:ext uri="{0D108BD9-81ED-4DB2-BD59-A6C34878D82A}">
                    <a16:rowId xmlns:a16="http://schemas.microsoft.com/office/drawing/2014/main" val="4263338929"/>
                  </a:ext>
                </a:extLst>
              </a:tr>
              <a:tr h="468330">
                <a:tc>
                  <a:txBody>
                    <a:bodyPr/>
                    <a:lstStyle/>
                    <a:p>
                      <a:r>
                        <a:rPr lang="en-US" sz="1200" b="1" dirty="0">
                          <a:solidFill>
                            <a:srgbClr val="38D4D6"/>
                          </a:solidFill>
                          <a:latin typeface="Arial Rounded MT Bold" panose="020F0704030504030204" pitchFamily="34" charset="77"/>
                        </a:rPr>
                        <a:t>Rocks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219225"/>
                  </a:ext>
                </a:extLst>
              </a:tr>
              <a:tr h="468330">
                <a:tc>
                  <a:txBody>
                    <a:bodyPr/>
                    <a:lstStyle/>
                    <a:p>
                      <a:r>
                        <a:rPr lang="en-US" sz="1200" b="1" dirty="0">
                          <a:solidFill>
                            <a:srgbClr val="38D4D6"/>
                          </a:solidFill>
                          <a:latin typeface="Arial Rounded MT Bold" panose="020F0704030504030204" pitchFamily="34" charset="77"/>
                        </a:rPr>
                        <a:t>Cosmic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771410"/>
                  </a:ext>
                </a:extLst>
              </a:tr>
              <a:tr h="468330">
                <a:tc>
                  <a:txBody>
                    <a:bodyPr/>
                    <a:lstStyle/>
                    <a:p>
                      <a:r>
                        <a:rPr lang="en-US" sz="1200" b="1" dirty="0">
                          <a:solidFill>
                            <a:srgbClr val="38D4D6"/>
                          </a:solidFill>
                          <a:latin typeface="Arial Rounded MT Bold" panose="020F0704030504030204" pitchFamily="34" charset="77"/>
                        </a:rPr>
                        <a:t>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412211"/>
                  </a:ext>
                </a:extLst>
              </a:tr>
              <a:tr h="468330">
                <a:tc>
                  <a:txBody>
                    <a:bodyPr/>
                    <a:lstStyle/>
                    <a:p>
                      <a:r>
                        <a:rPr lang="en-US" sz="1200" b="1" dirty="0">
                          <a:solidFill>
                            <a:srgbClr val="38D4D6"/>
                          </a:solidFill>
                          <a:latin typeface="Arial Rounded MT Bold" panose="020F0704030504030204" pitchFamily="34" charset="77"/>
                        </a:rPr>
                        <a:t>Building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82345"/>
                  </a:ext>
                </a:extLst>
              </a:tr>
              <a:tr h="468330">
                <a:tc>
                  <a:txBody>
                    <a:bodyPr/>
                    <a:lstStyle/>
                    <a:p>
                      <a:r>
                        <a:rPr lang="en-US" sz="1200" b="1" dirty="0">
                          <a:solidFill>
                            <a:srgbClr val="38D4D6"/>
                          </a:solidFill>
                          <a:latin typeface="Arial Rounded MT Bold" panose="020F0704030504030204" pitchFamily="34" charset="77"/>
                        </a:rPr>
                        <a:t>Other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3102259"/>
                  </a:ext>
                </a:extLst>
              </a:tr>
            </a:tbl>
          </a:graphicData>
        </a:graphic>
      </p:graphicFrame>
      <p:sp>
        <p:nvSpPr>
          <p:cNvPr id="8" name="Oval 7">
            <a:extLst>
              <a:ext uri="{FF2B5EF4-FFF2-40B4-BE49-F238E27FC236}">
                <a16:creationId xmlns:a16="http://schemas.microsoft.com/office/drawing/2014/main" id="{E794F588-4819-E14C-AA4A-6E234F0A09ED}"/>
              </a:ext>
            </a:extLst>
          </p:cNvPr>
          <p:cNvSpPr/>
          <p:nvPr/>
        </p:nvSpPr>
        <p:spPr>
          <a:xfrm>
            <a:off x="667910" y="4238045"/>
            <a:ext cx="1216550" cy="1139619"/>
          </a:xfrm>
          <a:prstGeom prst="ellipse">
            <a:avLst/>
          </a:prstGeom>
          <a:no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0" name="TextBox 9">
            <a:extLst>
              <a:ext uri="{FF2B5EF4-FFF2-40B4-BE49-F238E27FC236}">
                <a16:creationId xmlns:a16="http://schemas.microsoft.com/office/drawing/2014/main" id="{B680A17C-BC40-E242-AC66-90DAD7A9A070}"/>
              </a:ext>
            </a:extLst>
          </p:cNvPr>
          <p:cNvSpPr txBox="1"/>
          <p:nvPr/>
        </p:nvSpPr>
        <p:spPr>
          <a:xfrm>
            <a:off x="771597" y="5870537"/>
            <a:ext cx="1228232"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Alpha</a:t>
            </a:r>
          </a:p>
        </p:txBody>
      </p:sp>
      <p:sp>
        <p:nvSpPr>
          <p:cNvPr id="11" name="TextBox 10">
            <a:extLst>
              <a:ext uri="{FF2B5EF4-FFF2-40B4-BE49-F238E27FC236}">
                <a16:creationId xmlns:a16="http://schemas.microsoft.com/office/drawing/2014/main" id="{AF84FD21-9EB0-6047-81B8-CC724C4DD6FA}"/>
              </a:ext>
            </a:extLst>
          </p:cNvPr>
          <p:cNvSpPr txBox="1"/>
          <p:nvPr/>
        </p:nvSpPr>
        <p:spPr>
          <a:xfrm>
            <a:off x="743042" y="6466324"/>
            <a:ext cx="1228232"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Beta</a:t>
            </a:r>
          </a:p>
        </p:txBody>
      </p:sp>
      <p:sp>
        <p:nvSpPr>
          <p:cNvPr id="12" name="TextBox 11">
            <a:extLst>
              <a:ext uri="{FF2B5EF4-FFF2-40B4-BE49-F238E27FC236}">
                <a16:creationId xmlns:a16="http://schemas.microsoft.com/office/drawing/2014/main" id="{365AB340-4E3E-4E4F-851F-3E42EA118CF0}"/>
              </a:ext>
            </a:extLst>
          </p:cNvPr>
          <p:cNvSpPr txBox="1"/>
          <p:nvPr/>
        </p:nvSpPr>
        <p:spPr>
          <a:xfrm>
            <a:off x="771597" y="7014802"/>
            <a:ext cx="1228232"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Gamma</a:t>
            </a:r>
          </a:p>
        </p:txBody>
      </p:sp>
      <p:sp>
        <p:nvSpPr>
          <p:cNvPr id="13" name="TextBox 12">
            <a:extLst>
              <a:ext uri="{FF2B5EF4-FFF2-40B4-BE49-F238E27FC236}">
                <a16:creationId xmlns:a16="http://schemas.microsoft.com/office/drawing/2014/main" id="{120966A9-655B-B34D-8E5C-6CA454A13AB8}"/>
              </a:ext>
            </a:extLst>
          </p:cNvPr>
          <p:cNvSpPr txBox="1"/>
          <p:nvPr/>
        </p:nvSpPr>
        <p:spPr>
          <a:xfrm>
            <a:off x="4880850" y="7008345"/>
            <a:ext cx="1228232"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Aluminum</a:t>
            </a:r>
          </a:p>
        </p:txBody>
      </p:sp>
      <p:sp>
        <p:nvSpPr>
          <p:cNvPr id="14" name="TextBox 13">
            <a:extLst>
              <a:ext uri="{FF2B5EF4-FFF2-40B4-BE49-F238E27FC236}">
                <a16:creationId xmlns:a16="http://schemas.microsoft.com/office/drawing/2014/main" id="{E8B28AD3-325A-3D44-BE58-ADA243F30D70}"/>
              </a:ext>
            </a:extLst>
          </p:cNvPr>
          <p:cNvSpPr txBox="1"/>
          <p:nvPr/>
        </p:nvSpPr>
        <p:spPr>
          <a:xfrm>
            <a:off x="4840967" y="6474619"/>
            <a:ext cx="1228232"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Lead</a:t>
            </a:r>
          </a:p>
        </p:txBody>
      </p:sp>
      <p:sp>
        <p:nvSpPr>
          <p:cNvPr id="15" name="TextBox 14">
            <a:extLst>
              <a:ext uri="{FF2B5EF4-FFF2-40B4-BE49-F238E27FC236}">
                <a16:creationId xmlns:a16="http://schemas.microsoft.com/office/drawing/2014/main" id="{545463FA-A407-074B-B083-B27A956D4692}"/>
              </a:ext>
            </a:extLst>
          </p:cNvPr>
          <p:cNvSpPr txBox="1"/>
          <p:nvPr/>
        </p:nvSpPr>
        <p:spPr>
          <a:xfrm>
            <a:off x="4840967" y="5907636"/>
            <a:ext cx="1228232" cy="276999"/>
          </a:xfrm>
          <a:prstGeom prst="rect">
            <a:avLst/>
          </a:prstGeom>
          <a:noFill/>
        </p:spPr>
        <p:txBody>
          <a:bodyPr wrap="square" rtlCol="0">
            <a:spAutoFit/>
          </a:bodyPr>
          <a:lstStyle/>
          <a:p>
            <a:pPr algn="ctr"/>
            <a:r>
              <a:rPr lang="en-US" sz="1200" b="1" dirty="0">
                <a:solidFill>
                  <a:srgbClr val="38D4D6"/>
                </a:solidFill>
                <a:latin typeface="Arial Rounded MT Bold" panose="020F0704030504030204" pitchFamily="34" charset="77"/>
              </a:rPr>
              <a:t>Paper</a:t>
            </a:r>
          </a:p>
        </p:txBody>
      </p:sp>
      <p:pic>
        <p:nvPicPr>
          <p:cNvPr id="18" name="Picture 17">
            <a:extLst>
              <a:ext uri="{FF2B5EF4-FFF2-40B4-BE49-F238E27FC236}">
                <a16:creationId xmlns:a16="http://schemas.microsoft.com/office/drawing/2014/main" id="{6FF93AAB-D5EF-A647-9FAD-791270E259F0}"/>
              </a:ext>
            </a:extLst>
          </p:cNvPr>
          <p:cNvPicPr>
            <a:picLocks noChangeAspect="1"/>
          </p:cNvPicPr>
          <p:nvPr/>
        </p:nvPicPr>
        <p:blipFill rotWithShape="1">
          <a:blip r:embed="rId2"/>
          <a:srcRect l="28381" t="2876" r="26682" b="10038"/>
          <a:stretch/>
        </p:blipFill>
        <p:spPr>
          <a:xfrm>
            <a:off x="342626" y="7584427"/>
            <a:ext cx="1625808" cy="1506466"/>
          </a:xfrm>
          <a:prstGeom prst="rect">
            <a:avLst/>
          </a:prstGeom>
        </p:spPr>
      </p:pic>
      <p:sp>
        <p:nvSpPr>
          <p:cNvPr id="19" name="Rectangle 18">
            <a:extLst>
              <a:ext uri="{FF2B5EF4-FFF2-40B4-BE49-F238E27FC236}">
                <a16:creationId xmlns:a16="http://schemas.microsoft.com/office/drawing/2014/main" id="{302201EE-1445-B94B-ADA2-F7EDAF7473AD}"/>
              </a:ext>
            </a:extLst>
          </p:cNvPr>
          <p:cNvSpPr/>
          <p:nvPr/>
        </p:nvSpPr>
        <p:spPr>
          <a:xfrm>
            <a:off x="2543626" y="5875313"/>
            <a:ext cx="1707781" cy="435029"/>
          </a:xfrm>
          <a:prstGeom prst="rect">
            <a:avLst/>
          </a:prstGeom>
          <a:solidFill>
            <a:srgbClr val="38D4D6"/>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A64120-534E-A949-8FAA-056B7263B121}"/>
              </a:ext>
            </a:extLst>
          </p:cNvPr>
          <p:cNvSpPr/>
          <p:nvPr/>
        </p:nvSpPr>
        <p:spPr>
          <a:xfrm>
            <a:off x="2543626" y="6449830"/>
            <a:ext cx="1753545" cy="315586"/>
          </a:xfrm>
          <a:prstGeom prst="rect">
            <a:avLst/>
          </a:prstGeom>
          <a:solidFill>
            <a:srgbClr val="38D4D6"/>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82283E-8287-6448-B915-E266E22BD7EF}"/>
              </a:ext>
            </a:extLst>
          </p:cNvPr>
          <p:cNvSpPr/>
          <p:nvPr/>
        </p:nvSpPr>
        <p:spPr>
          <a:xfrm>
            <a:off x="2534816" y="7014801"/>
            <a:ext cx="1771168" cy="309196"/>
          </a:xfrm>
          <a:prstGeom prst="rect">
            <a:avLst/>
          </a:prstGeom>
          <a:solidFill>
            <a:srgbClr val="38D4D6"/>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3259F0F-4C3E-B846-82F7-B65EB64137B6}"/>
              </a:ext>
            </a:extLst>
          </p:cNvPr>
          <p:cNvSpPr txBox="1"/>
          <p:nvPr/>
        </p:nvSpPr>
        <p:spPr>
          <a:xfrm>
            <a:off x="2645774" y="5882625"/>
            <a:ext cx="1531629" cy="461665"/>
          </a:xfrm>
          <a:prstGeom prst="rect">
            <a:avLst/>
          </a:prstGeom>
          <a:noFill/>
        </p:spPr>
        <p:txBody>
          <a:bodyPr wrap="square" rtlCol="0">
            <a:spAutoFit/>
          </a:bodyPr>
          <a:lstStyle/>
          <a:p>
            <a:pPr algn="ctr"/>
            <a:r>
              <a:rPr lang="en-US" sz="1200" b="1" dirty="0">
                <a:solidFill>
                  <a:schemeClr val="bg1"/>
                </a:solidFill>
                <a:latin typeface="Arial Rounded MT Bold" panose="020F0704030504030204" pitchFamily="34" charset="77"/>
              </a:rPr>
              <a:t>Electromagnetic wave</a:t>
            </a:r>
          </a:p>
        </p:txBody>
      </p:sp>
      <p:sp>
        <p:nvSpPr>
          <p:cNvPr id="23" name="TextBox 22">
            <a:extLst>
              <a:ext uri="{FF2B5EF4-FFF2-40B4-BE49-F238E27FC236}">
                <a16:creationId xmlns:a16="http://schemas.microsoft.com/office/drawing/2014/main" id="{7438CCE7-2C86-8E42-8B63-8709DB7877B1}"/>
              </a:ext>
            </a:extLst>
          </p:cNvPr>
          <p:cNvSpPr txBox="1"/>
          <p:nvPr/>
        </p:nvSpPr>
        <p:spPr>
          <a:xfrm>
            <a:off x="2543626" y="6443280"/>
            <a:ext cx="1771168" cy="276999"/>
          </a:xfrm>
          <a:prstGeom prst="rect">
            <a:avLst/>
          </a:prstGeom>
          <a:noFill/>
        </p:spPr>
        <p:txBody>
          <a:bodyPr wrap="square" rtlCol="0">
            <a:spAutoFit/>
          </a:bodyPr>
          <a:lstStyle/>
          <a:p>
            <a:pPr algn="ctr"/>
            <a:r>
              <a:rPr lang="en-US" sz="1200" b="1" dirty="0">
                <a:solidFill>
                  <a:schemeClr val="bg1"/>
                </a:solidFill>
                <a:latin typeface="Arial Rounded MT Bold" panose="020F0704030504030204" pitchFamily="34" charset="77"/>
              </a:rPr>
              <a:t>High-energy electron</a:t>
            </a:r>
          </a:p>
        </p:txBody>
      </p:sp>
      <p:sp>
        <p:nvSpPr>
          <p:cNvPr id="24" name="TextBox 23">
            <a:extLst>
              <a:ext uri="{FF2B5EF4-FFF2-40B4-BE49-F238E27FC236}">
                <a16:creationId xmlns:a16="http://schemas.microsoft.com/office/drawing/2014/main" id="{8974D57C-AE50-EF49-93A7-E0B3024D6ED9}"/>
              </a:ext>
            </a:extLst>
          </p:cNvPr>
          <p:cNvSpPr txBox="1"/>
          <p:nvPr/>
        </p:nvSpPr>
        <p:spPr>
          <a:xfrm>
            <a:off x="2645774" y="7046534"/>
            <a:ext cx="1531629" cy="276999"/>
          </a:xfrm>
          <a:prstGeom prst="rect">
            <a:avLst/>
          </a:prstGeom>
          <a:noFill/>
        </p:spPr>
        <p:txBody>
          <a:bodyPr wrap="square" rtlCol="0">
            <a:spAutoFit/>
          </a:bodyPr>
          <a:lstStyle/>
          <a:p>
            <a:pPr algn="ctr"/>
            <a:r>
              <a:rPr lang="en-US" sz="1200" b="1" dirty="0">
                <a:solidFill>
                  <a:schemeClr val="bg1"/>
                </a:solidFill>
                <a:latin typeface="Arial Rounded MT Bold" panose="020F0704030504030204" pitchFamily="34" charset="77"/>
              </a:rPr>
              <a:t>helium nuclei</a:t>
            </a:r>
          </a:p>
        </p:txBody>
      </p:sp>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F3627-9389-4E45-BB39-684E9189426C}"/>
              </a:ext>
            </a:extLst>
          </p:cNvPr>
          <p:cNvSpPr txBox="1"/>
          <p:nvPr/>
        </p:nvSpPr>
        <p:spPr>
          <a:xfrm>
            <a:off x="459352" y="1784359"/>
            <a:ext cx="5939295" cy="3368871"/>
          </a:xfrm>
          <a:prstGeom prst="rect">
            <a:avLst/>
          </a:prstGeom>
          <a:noFill/>
        </p:spPr>
        <p:txBody>
          <a:bodyPr wrap="square" rtlCol="0">
            <a:spAutoFit/>
          </a:bodyPr>
          <a:lstStyle/>
          <a:p>
            <a:pPr marL="228600" lvl="0" indent="-228600">
              <a:buFont typeface="+mj-lt"/>
              <a:buAutoNum type="arabicPeriod" startAt="5"/>
            </a:pPr>
            <a:r>
              <a:rPr lang="en-GB" sz="1200" dirty="0">
                <a:solidFill>
                  <a:srgbClr val="38D4D6"/>
                </a:solidFill>
                <a:latin typeface="Arial Rounded MT Bold" panose="020F0704030504030204" pitchFamily="34" charset="77"/>
              </a:rPr>
              <a:t>Look on the first page at the diagram of Becquerel’s experiment. Which of the following materials stopped the radiation from the uranium?</a:t>
            </a:r>
          </a:p>
          <a:p>
            <a:pPr algn="ctr"/>
            <a:endParaRPr lang="en-GB" sz="1200" dirty="0">
              <a:solidFill>
                <a:srgbClr val="38D4D6"/>
              </a:solidFill>
              <a:latin typeface="Arial Rounded MT Bold" panose="020F0704030504030204" pitchFamily="34" charset="77"/>
            </a:endParaRPr>
          </a:p>
          <a:p>
            <a:pPr algn="ctr"/>
            <a:r>
              <a:rPr lang="en-GB" sz="1200" dirty="0">
                <a:solidFill>
                  <a:srgbClr val="38D4D6"/>
                </a:solidFill>
                <a:latin typeface="Arial Rounded MT Bold" panose="020F0704030504030204" pitchFamily="34" charset="77"/>
              </a:rPr>
              <a:t>air        glass        metal        paper</a:t>
            </a:r>
          </a:p>
          <a:p>
            <a:r>
              <a:rPr lang="en-GB" sz="1200" dirty="0">
                <a:solidFill>
                  <a:srgbClr val="38D4D6"/>
                </a:solidFill>
                <a:latin typeface="Arial Rounded MT Bold" panose="020F0704030504030204" pitchFamily="34" charset="77"/>
              </a:rPr>
              <a:t>	</a:t>
            </a:r>
          </a:p>
          <a:p>
            <a:pPr lvl="1"/>
            <a:r>
              <a:rPr lang="en-GB" sz="1200" dirty="0">
                <a:solidFill>
                  <a:srgbClr val="38D4D6"/>
                </a:solidFill>
                <a:latin typeface="Arial Rounded MT Bold" panose="020F0704030504030204" pitchFamily="34" charset="77"/>
              </a:rPr>
              <a:t>Complete the following sentences using words from the list.</a:t>
            </a:r>
          </a:p>
          <a:p>
            <a:pPr algn="ctr"/>
            <a:endParaRPr lang="en-GB" sz="1200" dirty="0">
              <a:solidFill>
                <a:srgbClr val="38D4D6"/>
              </a:solidFill>
              <a:latin typeface="Arial Rounded MT Bold" panose="020F0704030504030204" pitchFamily="34" charset="77"/>
            </a:endParaRPr>
          </a:p>
          <a:p>
            <a:pPr algn="ctr"/>
            <a:r>
              <a:rPr lang="en-GB" sz="1200" dirty="0">
                <a:solidFill>
                  <a:srgbClr val="38D4D6"/>
                </a:solidFill>
                <a:latin typeface="Arial Rounded MT Bold" panose="020F0704030504030204" pitchFamily="34" charset="77"/>
              </a:rPr>
              <a:t>around        through        under</a:t>
            </a:r>
          </a:p>
          <a:p>
            <a:pPr algn="ctr"/>
            <a:endParaRPr lang="en-GB" sz="1200" dirty="0">
              <a:solidFill>
                <a:srgbClr val="38D4D6"/>
              </a:solidFill>
              <a:latin typeface="Arial Rounded MT Bold" panose="020F0704030504030204" pitchFamily="34" charset="77"/>
            </a:endParaRPr>
          </a:p>
          <a:p>
            <a:pPr lvl="1">
              <a:lnSpc>
                <a:spcPct val="150000"/>
              </a:lnSpc>
            </a:pPr>
            <a:r>
              <a:rPr lang="en-GB" sz="1200" dirty="0">
                <a:solidFill>
                  <a:srgbClr val="38D4D6"/>
                </a:solidFill>
                <a:latin typeface="Arial Rounded MT Bold" panose="020F0704030504030204" pitchFamily="34" charset="77"/>
              </a:rPr>
              <a:t>The radiation from the uranium salts affected the plate </a:t>
            </a:r>
            <a:r>
              <a:rPr lang="en-GB" sz="1600" dirty="0">
                <a:solidFill>
                  <a:srgbClr val="38D4D6"/>
                </a:solidFill>
                <a:latin typeface="Arial Rounded MT Bold" panose="020F0704030504030204" pitchFamily="34" charset="77"/>
              </a:rPr>
              <a:t>__________</a:t>
            </a:r>
            <a:r>
              <a:rPr lang="en-GB" sz="1200" dirty="0">
                <a:solidFill>
                  <a:srgbClr val="38D4D6"/>
                </a:solidFill>
                <a:latin typeface="Arial Rounded MT Bold" panose="020F0704030504030204" pitchFamily="34" charset="77"/>
              </a:rPr>
              <a:t> the key.</a:t>
            </a:r>
          </a:p>
          <a:p>
            <a:pPr lvl="1">
              <a:lnSpc>
                <a:spcPct val="150000"/>
              </a:lnSpc>
            </a:pPr>
            <a:r>
              <a:rPr lang="en-GB" sz="1200" dirty="0">
                <a:solidFill>
                  <a:srgbClr val="38D4D6"/>
                </a:solidFill>
                <a:latin typeface="Arial Rounded MT Bold" panose="020F0704030504030204" pitchFamily="34" charset="77"/>
              </a:rPr>
              <a:t>The radiation from the uranium salts did not affect the plate </a:t>
            </a:r>
            <a:r>
              <a:rPr lang="en-GB" sz="1600" dirty="0">
                <a:solidFill>
                  <a:srgbClr val="38D4D6"/>
                </a:solidFill>
                <a:latin typeface="Arial Rounded MT Bold" panose="020F0704030504030204" pitchFamily="34" charset="77"/>
              </a:rPr>
              <a:t>___________ </a:t>
            </a:r>
            <a:r>
              <a:rPr lang="en-GB" sz="1200" dirty="0">
                <a:solidFill>
                  <a:srgbClr val="38D4D6"/>
                </a:solidFill>
                <a:latin typeface="Arial Rounded MT Bold" panose="020F0704030504030204" pitchFamily="34" charset="77"/>
              </a:rPr>
              <a:t>the key.</a:t>
            </a:r>
          </a:p>
          <a:p>
            <a:pPr lvl="1">
              <a:lnSpc>
                <a:spcPct val="150000"/>
              </a:lnSpc>
            </a:pPr>
            <a:r>
              <a:rPr lang="en-GB" sz="1200" dirty="0">
                <a:solidFill>
                  <a:srgbClr val="38D4D6"/>
                </a:solidFill>
                <a:latin typeface="Arial Rounded MT Bold" panose="020F0704030504030204" pitchFamily="34" charset="77"/>
              </a:rPr>
              <a:t>The radiation from the uranium salts passed </a:t>
            </a:r>
            <a:r>
              <a:rPr lang="en-GB" sz="1600" dirty="0">
                <a:solidFill>
                  <a:srgbClr val="38D4D6"/>
                </a:solidFill>
                <a:latin typeface="Arial Rounded MT Bold" panose="020F0704030504030204" pitchFamily="34" charset="77"/>
              </a:rPr>
              <a:t>__________ </a:t>
            </a:r>
            <a:r>
              <a:rPr lang="en-GB" sz="1200" dirty="0">
                <a:solidFill>
                  <a:srgbClr val="38D4D6"/>
                </a:solidFill>
                <a:latin typeface="Arial Rounded MT Bold" panose="020F0704030504030204" pitchFamily="34" charset="77"/>
              </a:rPr>
              <a:t>the wrapper.</a:t>
            </a:r>
          </a:p>
        </p:txBody>
      </p:sp>
      <p:sp>
        <p:nvSpPr>
          <p:cNvPr id="3" name="Rounded Rectangle 2">
            <a:extLst>
              <a:ext uri="{FF2B5EF4-FFF2-40B4-BE49-F238E27FC236}">
                <a16:creationId xmlns:a16="http://schemas.microsoft.com/office/drawing/2014/main" id="{9D3A32BD-A76F-3B47-8D0C-470850AF33BA}"/>
              </a:ext>
            </a:extLst>
          </p:cNvPr>
          <p:cNvSpPr/>
          <p:nvPr/>
        </p:nvSpPr>
        <p:spPr>
          <a:xfrm>
            <a:off x="1808999" y="1415003"/>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Types of radiation</a:t>
            </a:r>
          </a:p>
        </p:txBody>
      </p:sp>
      <p:graphicFrame>
        <p:nvGraphicFramePr>
          <p:cNvPr id="4" name="Google Shape;117;p4">
            <a:extLst>
              <a:ext uri="{FF2B5EF4-FFF2-40B4-BE49-F238E27FC236}">
                <a16:creationId xmlns:a16="http://schemas.microsoft.com/office/drawing/2014/main" id="{1D58A56C-C33C-524C-9B0B-83F2E95E2BF7}"/>
              </a:ext>
            </a:extLst>
          </p:cNvPr>
          <p:cNvGraphicFramePr/>
          <p:nvPr>
            <p:extLst>
              <p:ext uri="{D42A27DB-BD31-4B8C-83A1-F6EECF244321}">
                <p14:modId xmlns:p14="http://schemas.microsoft.com/office/powerpoint/2010/main" val="2019881271"/>
              </p:ext>
            </p:extLst>
          </p:nvPr>
        </p:nvGraphicFramePr>
        <p:xfrm>
          <a:off x="670763" y="5144891"/>
          <a:ext cx="5558289" cy="3984842"/>
        </p:xfrm>
        <a:graphic>
          <a:graphicData uri="http://schemas.openxmlformats.org/drawingml/2006/table">
            <a:tbl>
              <a:tblPr firstRow="1" bandRow="1">
                <a:noFill/>
              </a:tblPr>
              <a:tblGrid>
                <a:gridCol w="4448647">
                  <a:extLst>
                    <a:ext uri="{9D8B030D-6E8A-4147-A177-3AD203B41FA5}">
                      <a16:colId xmlns:a16="http://schemas.microsoft.com/office/drawing/2014/main" val="20000"/>
                    </a:ext>
                  </a:extLst>
                </a:gridCol>
                <a:gridCol w="1109642">
                  <a:extLst>
                    <a:ext uri="{9D8B030D-6E8A-4147-A177-3AD203B41FA5}">
                      <a16:colId xmlns:a16="http://schemas.microsoft.com/office/drawing/2014/main" val="20001"/>
                    </a:ext>
                  </a:extLst>
                </a:gridCol>
              </a:tblGrid>
              <a:tr h="289902">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Radiation fact or fiction?</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b="1" dirty="0">
                          <a:solidFill>
                            <a:schemeClr val="bg1"/>
                          </a:solidFill>
                        </a:rPr>
                        <a:t>true/false</a:t>
                      </a:r>
                      <a:endParaRPr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The word nuclear comes from the model of an atom</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Radioactivity is measured in Becquerels </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Nuclear radiation can damage your DNA</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A Sievert is a measure of radioactive dose a that a </a:t>
                      </a:r>
                      <a:r>
                        <a:rPr lang="en-US" sz="1200" b="0">
                          <a:solidFill>
                            <a:srgbClr val="38D4D6"/>
                          </a:solidFill>
                          <a:latin typeface="Arial Rounded MT Bold" panose="020F0704030504030204" pitchFamily="34" charset="77"/>
                          <a:cs typeface="Arial" panose="020B0604020202020204" pitchFamily="34" charset="0"/>
                        </a:rPr>
                        <a:t>person receives. </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02056946"/>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A banana gives off radiation</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54003719"/>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You can get radiation poisoning from a banana </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103906127"/>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Radioactive material glows in the dark</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825742063"/>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Nuclear waste cannot be disposed of safely</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058806123"/>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Radiation provides 2% of the world’s power</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755690396"/>
                  </a:ext>
                </a:extLst>
              </a:tr>
              <a:tr h="3589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Radiation makes you into a superhero</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46715494"/>
                  </a:ext>
                </a:extLst>
              </a:tr>
            </a:tbl>
          </a:graphicData>
        </a:graphic>
      </p:graphicFrame>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TotalTime>
  <Words>594</Words>
  <Application>Microsoft Macintosh PowerPoint</Application>
  <PresentationFormat>A4 Paper (210x297 mm)</PresentationFormat>
  <Paragraphs>62</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21</cp:revision>
  <dcterms:created xsi:type="dcterms:W3CDTF">2022-04-04T12:23:53Z</dcterms:created>
  <dcterms:modified xsi:type="dcterms:W3CDTF">2022-08-14T07:40:54Z</dcterms:modified>
</cp:coreProperties>
</file>