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62" r:id="rId2"/>
    <p:sldId id="263"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uPBw9bVdwv6Czxwf/MYFwWKmd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a:srgbClr val="55C7CC"/>
    <a:srgbClr val="38D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8"/>
    <p:restoredTop sz="94650"/>
  </p:normalViewPr>
  <p:slideViewPr>
    <p:cSldViewPr snapToGrid="0">
      <p:cViewPr varScale="1">
        <p:scale>
          <a:sx n="83" d="100"/>
          <a:sy n="83" d="100"/>
        </p:scale>
        <p:origin x="5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8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9490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9"/>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9"/>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2"/>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2915543" y="1426283"/>
            <a:ext cx="3471863" cy="7039681"/>
          </a:xfrm>
          <a:prstGeom prst="rect">
            <a:avLst/>
          </a:prstGeom>
          <a:noFill/>
          <a:ln>
            <a:noFill/>
          </a:ln>
        </p:spPr>
      </p:sp>
      <p:sp>
        <p:nvSpPr>
          <p:cNvPr id="64" name="Google Shape;64;p13"/>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KS4_07_13</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B90EA30-2725-E3F5-1284-3A89816A0708}"/>
              </a:ext>
            </a:extLst>
          </p:cNvPr>
          <p:cNvSpPr txBox="1"/>
          <p:nvPr/>
        </p:nvSpPr>
        <p:spPr>
          <a:xfrm flipH="1">
            <a:off x="1342945" y="1373122"/>
            <a:ext cx="4403069" cy="461665"/>
          </a:xfrm>
          <a:prstGeom prst="rect">
            <a:avLst/>
          </a:prstGeom>
          <a:noFill/>
        </p:spPr>
        <p:txBody>
          <a:bodyPr wrap="square" rtlCol="0">
            <a:spAutoFit/>
          </a:bodyPr>
          <a:lstStyle/>
          <a:p>
            <a:pPr algn="ctr"/>
            <a:r>
              <a:rPr lang="en-US" sz="1200" dirty="0">
                <a:solidFill>
                  <a:srgbClr val="807E80"/>
                </a:solidFill>
                <a:latin typeface="Arial Rounded MT Bold" panose="020F0704030504030204" pitchFamily="34" charset="77"/>
              </a:rPr>
              <a:t>Examine temperature graphs and answer questions related to greenhouse effect and global warming</a:t>
            </a:r>
          </a:p>
        </p:txBody>
      </p:sp>
      <p:sp>
        <p:nvSpPr>
          <p:cNvPr id="20" name="Rectangle: Rounded Corners 19">
            <a:extLst>
              <a:ext uri="{FF2B5EF4-FFF2-40B4-BE49-F238E27FC236}">
                <a16:creationId xmlns:a16="http://schemas.microsoft.com/office/drawing/2014/main" id="{27E5DEFA-6A9F-DA9C-A773-B5DE076B7D27}"/>
              </a:ext>
            </a:extLst>
          </p:cNvPr>
          <p:cNvSpPr/>
          <p:nvPr/>
        </p:nvSpPr>
        <p:spPr>
          <a:xfrm>
            <a:off x="187960" y="1389600"/>
            <a:ext cx="6482079" cy="441060"/>
          </a:xfrm>
          <a:prstGeom prst="roundRect">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global warming</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63" name="Rectangle 3">
            <a:extLst>
              <a:ext uri="{FF2B5EF4-FFF2-40B4-BE49-F238E27FC236}">
                <a16:creationId xmlns:a16="http://schemas.microsoft.com/office/drawing/2014/main" id="{E920CDDD-7C50-AB14-A87F-04280F4D43E3}"/>
              </a:ext>
            </a:extLst>
          </p:cNvPr>
          <p:cNvSpPr>
            <a:spLocks noChangeArrowheads="1"/>
          </p:cNvSpPr>
          <p:nvPr/>
        </p:nvSpPr>
        <p:spPr bwMode="auto">
          <a:xfrm>
            <a:off x="179530" y="1862348"/>
            <a:ext cx="6498936"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1: Greenhouse effect and global warming</a:t>
            </a:r>
          </a:p>
        </p:txBody>
      </p:sp>
      <p:sp>
        <p:nvSpPr>
          <p:cNvPr id="64" name="Rectangle 3">
            <a:extLst>
              <a:ext uri="{FF2B5EF4-FFF2-40B4-BE49-F238E27FC236}">
                <a16:creationId xmlns:a16="http://schemas.microsoft.com/office/drawing/2014/main" id="{88F5CD53-D515-3311-2ABF-1F19A8AE824D}"/>
              </a:ext>
            </a:extLst>
          </p:cNvPr>
          <p:cNvSpPr>
            <a:spLocks noChangeArrowheads="1"/>
          </p:cNvSpPr>
          <p:nvPr/>
        </p:nvSpPr>
        <p:spPr bwMode="auto">
          <a:xfrm>
            <a:off x="179530" y="2132561"/>
            <a:ext cx="6469495" cy="1932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Some scientists say that an increase in global warming is part of a natural cycle. </a:t>
            </a:r>
          </a:p>
          <a:p>
            <a:pPr>
              <a:defRPr/>
            </a:pPr>
            <a:endParaRPr lang="en-GB" sz="1200" dirty="0">
              <a:solidFill>
                <a:srgbClr val="807E80"/>
              </a:solidFill>
              <a:latin typeface="Arial Rounded MT Bold" panose="020F0704030504030204" pitchFamily="34" charset="77"/>
            </a:endParaRPr>
          </a:p>
          <a:p>
            <a:pPr>
              <a:defRPr/>
            </a:pPr>
            <a:r>
              <a:rPr lang="en-GB" sz="1200" dirty="0">
                <a:solidFill>
                  <a:srgbClr val="807E80"/>
                </a:solidFill>
                <a:latin typeface="Arial Rounded MT Bold" panose="020F0704030504030204" pitchFamily="34" charset="77"/>
              </a:rPr>
              <a:t>Other scientists think that an increase in global warming will be disastrous for the world. They think that the surface temperature of the Earth is increasing and that this is because more fossil fuels are being burned. </a:t>
            </a:r>
          </a:p>
          <a:p>
            <a:pPr>
              <a:defRPr/>
            </a:pPr>
            <a:endParaRPr lang="en-GB" sz="1200" dirty="0">
              <a:solidFill>
                <a:srgbClr val="807E80"/>
              </a:solidFill>
              <a:latin typeface="Arial Rounded MT Bold" panose="020F0704030504030204" pitchFamily="34" charset="77"/>
            </a:endParaRPr>
          </a:p>
          <a:p>
            <a:pPr>
              <a:defRPr/>
            </a:pPr>
            <a:r>
              <a:rPr lang="en-GB" sz="1200" dirty="0">
                <a:solidFill>
                  <a:srgbClr val="807E80"/>
                </a:solidFill>
                <a:latin typeface="Arial Rounded MT Bold" panose="020F0704030504030204" pitchFamily="34" charset="77"/>
              </a:rPr>
              <a:t>Burning fossil fuels makes a lot of carbon dioxide. </a:t>
            </a:r>
          </a:p>
          <a:p>
            <a:pPr>
              <a:defRPr/>
            </a:pPr>
            <a:endParaRPr lang="en-GB" sz="1200" dirty="0">
              <a:solidFill>
                <a:srgbClr val="807E80"/>
              </a:solidFill>
              <a:latin typeface="Arial Rounded MT Bold" panose="020F0704030504030204" pitchFamily="34" charset="77"/>
            </a:endParaRPr>
          </a:p>
          <a:p>
            <a:pPr>
              <a:defRPr/>
            </a:pPr>
            <a:r>
              <a:rPr lang="en-GB" sz="1200" dirty="0">
                <a:solidFill>
                  <a:srgbClr val="807E80"/>
                </a:solidFill>
                <a:latin typeface="Arial Rounded MT Bold" panose="020F0704030504030204" pitchFamily="34" charset="77"/>
              </a:rPr>
              <a:t>Look at the graphs below. They show how the amount of carbon dioxide in the air and the temperature of the Earth have changed over the last 160 000 years. </a:t>
            </a:r>
          </a:p>
        </p:txBody>
      </p:sp>
      <p:pic>
        <p:nvPicPr>
          <p:cNvPr id="65" name="Picture 64" descr="Chart, line chart&#10;&#10;Description automatically generated">
            <a:extLst>
              <a:ext uri="{FF2B5EF4-FFF2-40B4-BE49-F238E27FC236}">
                <a16:creationId xmlns:a16="http://schemas.microsoft.com/office/drawing/2014/main" id="{3FEA4E21-083C-7BF4-BACE-3376B28A72FB}"/>
              </a:ext>
            </a:extLst>
          </p:cNvPr>
          <p:cNvPicPr>
            <a:picLocks noChangeAspect="1"/>
          </p:cNvPicPr>
          <p:nvPr/>
        </p:nvPicPr>
        <p:blipFill>
          <a:blip r:embed="rId6"/>
          <a:stretch>
            <a:fillRect/>
          </a:stretch>
        </p:blipFill>
        <p:spPr>
          <a:xfrm>
            <a:off x="635805" y="4153321"/>
            <a:ext cx="5556943" cy="2661935"/>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pic>
        <p:nvPicPr>
          <p:cNvPr id="66" name="Picture 65" descr="Chart, line chart&#10;&#10;Description automatically generated">
            <a:extLst>
              <a:ext uri="{FF2B5EF4-FFF2-40B4-BE49-F238E27FC236}">
                <a16:creationId xmlns:a16="http://schemas.microsoft.com/office/drawing/2014/main" id="{E4836FB8-3B22-DCE8-A77F-0C77674FC311}"/>
              </a:ext>
            </a:extLst>
          </p:cNvPr>
          <p:cNvPicPr>
            <a:picLocks noChangeAspect="1"/>
          </p:cNvPicPr>
          <p:nvPr/>
        </p:nvPicPr>
        <p:blipFill>
          <a:blip r:embed="rId7"/>
          <a:stretch>
            <a:fillRect/>
          </a:stretch>
        </p:blipFill>
        <p:spPr>
          <a:xfrm>
            <a:off x="575116" y="6903810"/>
            <a:ext cx="5707761" cy="2518810"/>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Tree>
    <p:extLst>
      <p:ext uri="{BB962C8B-B14F-4D97-AF65-F5344CB8AC3E}">
        <p14:creationId xmlns:p14="http://schemas.microsoft.com/office/powerpoint/2010/main" val="97298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KS4_07_13</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global warming</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2" name="Rectangle 3">
            <a:extLst>
              <a:ext uri="{FF2B5EF4-FFF2-40B4-BE49-F238E27FC236}">
                <a16:creationId xmlns:a16="http://schemas.microsoft.com/office/drawing/2014/main" id="{CBBB1BF6-FA21-D879-883F-8249F515A03C}"/>
              </a:ext>
            </a:extLst>
          </p:cNvPr>
          <p:cNvSpPr>
            <a:spLocks noChangeArrowheads="1"/>
          </p:cNvSpPr>
          <p:nvPr/>
        </p:nvSpPr>
        <p:spPr bwMode="auto">
          <a:xfrm>
            <a:off x="189434" y="5220292"/>
            <a:ext cx="6469494" cy="10088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2: Some waste releases carbon dioxide and methane into the atmosphere. An increase in carbon dioxide and methane contributes to global warming. Global warming can cause sea levels to rise. </a:t>
            </a:r>
          </a:p>
          <a:p>
            <a:pPr>
              <a:defRPr/>
            </a:pPr>
            <a:endParaRPr lang="en-GB" sz="1200" dirty="0">
              <a:solidFill>
                <a:srgbClr val="807E80"/>
              </a:solidFill>
              <a:latin typeface="Arial Rounded MT Bold" panose="020F0704030504030204" pitchFamily="34" charset="77"/>
            </a:endParaRPr>
          </a:p>
          <a:p>
            <a:pPr>
              <a:defRPr/>
            </a:pPr>
            <a:r>
              <a:rPr lang="en-GB" sz="1200" dirty="0">
                <a:solidFill>
                  <a:srgbClr val="807E80"/>
                </a:solidFill>
                <a:latin typeface="Arial Rounded MT Bold" panose="020F0704030504030204" pitchFamily="34" charset="77"/>
              </a:rPr>
              <a:t>(A) Describe two other possible effects of global warming on our environment.</a:t>
            </a:r>
          </a:p>
        </p:txBody>
      </p:sp>
      <p:sp>
        <p:nvSpPr>
          <p:cNvPr id="3" name="Rectangle 3">
            <a:extLst>
              <a:ext uri="{FF2B5EF4-FFF2-40B4-BE49-F238E27FC236}">
                <a16:creationId xmlns:a16="http://schemas.microsoft.com/office/drawing/2014/main" id="{72D30D82-1D99-FBB2-C414-FB7CC8A0B05A}"/>
              </a:ext>
            </a:extLst>
          </p:cNvPr>
          <p:cNvSpPr>
            <a:spLocks noChangeArrowheads="1"/>
          </p:cNvSpPr>
          <p:nvPr/>
        </p:nvSpPr>
        <p:spPr bwMode="auto">
          <a:xfrm>
            <a:off x="189434" y="6229169"/>
            <a:ext cx="6469494" cy="8242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1.__________________________________________________________________________________________________________________________________________________________________2.__________________________________________________________________________________________________________________________________________________________________</a:t>
            </a:r>
          </a:p>
        </p:txBody>
      </p:sp>
      <p:sp>
        <p:nvSpPr>
          <p:cNvPr id="4" name="Rectangle 3">
            <a:extLst>
              <a:ext uri="{FF2B5EF4-FFF2-40B4-BE49-F238E27FC236}">
                <a16:creationId xmlns:a16="http://schemas.microsoft.com/office/drawing/2014/main" id="{D250974B-95E2-56D3-501F-33A020BA9954}"/>
              </a:ext>
            </a:extLst>
          </p:cNvPr>
          <p:cNvSpPr>
            <a:spLocks noChangeArrowheads="1"/>
          </p:cNvSpPr>
          <p:nvPr/>
        </p:nvSpPr>
        <p:spPr bwMode="auto">
          <a:xfrm>
            <a:off x="204157" y="7158342"/>
            <a:ext cx="6469494" cy="8242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Storing the carbon dioxide helps to prevent more global warming. Carbon dioxide can be stored (sequestered) in trees when they photosynthesise. </a:t>
            </a:r>
          </a:p>
          <a:p>
            <a:pPr>
              <a:defRPr/>
            </a:pPr>
            <a:endParaRPr lang="en-GB" sz="1200" dirty="0">
              <a:solidFill>
                <a:srgbClr val="807E80"/>
              </a:solidFill>
              <a:latin typeface="Arial Rounded MT Bold" panose="020F0704030504030204" pitchFamily="34" charset="77"/>
            </a:endParaRPr>
          </a:p>
          <a:p>
            <a:pPr>
              <a:defRPr/>
            </a:pPr>
            <a:r>
              <a:rPr lang="en-GB" sz="1200" dirty="0">
                <a:solidFill>
                  <a:srgbClr val="807E80"/>
                </a:solidFill>
                <a:latin typeface="Arial Rounded MT Bold" panose="020F0704030504030204" pitchFamily="34" charset="77"/>
              </a:rPr>
              <a:t>Give one different way in which carbon dioxide is sequestered in our environment. </a:t>
            </a:r>
          </a:p>
        </p:txBody>
      </p:sp>
      <p:sp>
        <p:nvSpPr>
          <p:cNvPr id="5" name="Rectangle 3">
            <a:extLst>
              <a:ext uri="{FF2B5EF4-FFF2-40B4-BE49-F238E27FC236}">
                <a16:creationId xmlns:a16="http://schemas.microsoft.com/office/drawing/2014/main" id="{84E6D655-D0F1-F114-C00E-27B732D0DB30}"/>
              </a:ext>
            </a:extLst>
          </p:cNvPr>
          <p:cNvSpPr>
            <a:spLocks noChangeArrowheads="1"/>
          </p:cNvSpPr>
          <p:nvPr/>
        </p:nvSpPr>
        <p:spPr bwMode="auto">
          <a:xfrm>
            <a:off x="189434" y="7983937"/>
            <a:ext cx="6469494"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a:t>
            </a:r>
          </a:p>
        </p:txBody>
      </p:sp>
      <p:sp>
        <p:nvSpPr>
          <p:cNvPr id="6" name="Rectangle 3">
            <a:extLst>
              <a:ext uri="{FF2B5EF4-FFF2-40B4-BE49-F238E27FC236}">
                <a16:creationId xmlns:a16="http://schemas.microsoft.com/office/drawing/2014/main" id="{63CE22CC-C238-916D-E9BA-B86734F34928}"/>
              </a:ext>
            </a:extLst>
          </p:cNvPr>
          <p:cNvSpPr>
            <a:spLocks noChangeArrowheads="1"/>
          </p:cNvSpPr>
          <p:nvPr/>
        </p:nvSpPr>
        <p:spPr bwMode="auto">
          <a:xfrm>
            <a:off x="159993" y="1387078"/>
            <a:ext cx="6498936"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1 (continued):</a:t>
            </a:r>
          </a:p>
        </p:txBody>
      </p:sp>
      <p:sp>
        <p:nvSpPr>
          <p:cNvPr id="8" name="Rectangle 3">
            <a:extLst>
              <a:ext uri="{FF2B5EF4-FFF2-40B4-BE49-F238E27FC236}">
                <a16:creationId xmlns:a16="http://schemas.microsoft.com/office/drawing/2014/main" id="{BF7EE48B-62A6-6FD4-C2E6-E6C509F234FA}"/>
              </a:ext>
            </a:extLst>
          </p:cNvPr>
          <p:cNvSpPr>
            <a:spLocks noChangeArrowheads="1"/>
          </p:cNvSpPr>
          <p:nvPr/>
        </p:nvSpPr>
        <p:spPr bwMode="auto">
          <a:xfrm>
            <a:off x="159993" y="1667690"/>
            <a:ext cx="6469495"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What is the highest level of carbon dioxide in the air during the last 160 000 years?</a:t>
            </a:r>
          </a:p>
        </p:txBody>
      </p:sp>
      <p:sp>
        <p:nvSpPr>
          <p:cNvPr id="9" name="Rectangle 3">
            <a:extLst>
              <a:ext uri="{FF2B5EF4-FFF2-40B4-BE49-F238E27FC236}">
                <a16:creationId xmlns:a16="http://schemas.microsoft.com/office/drawing/2014/main" id="{8EE00516-7D3B-D6EC-F5E1-0A73C58EC4B1}"/>
              </a:ext>
            </a:extLst>
          </p:cNvPr>
          <p:cNvSpPr>
            <a:spLocks noChangeArrowheads="1"/>
          </p:cNvSpPr>
          <p:nvPr/>
        </p:nvSpPr>
        <p:spPr bwMode="auto">
          <a:xfrm>
            <a:off x="159993" y="2082360"/>
            <a:ext cx="6469494"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a:t>
            </a:r>
          </a:p>
        </p:txBody>
      </p:sp>
      <p:sp>
        <p:nvSpPr>
          <p:cNvPr id="10" name="Rectangle 3">
            <a:extLst>
              <a:ext uri="{FF2B5EF4-FFF2-40B4-BE49-F238E27FC236}">
                <a16:creationId xmlns:a16="http://schemas.microsoft.com/office/drawing/2014/main" id="{3E39CE69-6941-2666-2303-03F8605DB693}"/>
              </a:ext>
            </a:extLst>
          </p:cNvPr>
          <p:cNvSpPr>
            <a:spLocks noChangeArrowheads="1"/>
          </p:cNvSpPr>
          <p:nvPr/>
        </p:nvSpPr>
        <p:spPr bwMode="auto">
          <a:xfrm>
            <a:off x="189434" y="2352573"/>
            <a:ext cx="6469495"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Describe what has happened to the surface temperature of the Earth in the last 160 000 years?</a:t>
            </a:r>
          </a:p>
        </p:txBody>
      </p:sp>
      <p:sp>
        <p:nvSpPr>
          <p:cNvPr id="12" name="Rectangle 3">
            <a:extLst>
              <a:ext uri="{FF2B5EF4-FFF2-40B4-BE49-F238E27FC236}">
                <a16:creationId xmlns:a16="http://schemas.microsoft.com/office/drawing/2014/main" id="{612536FB-1FBB-34D6-1431-366271E45286}"/>
              </a:ext>
            </a:extLst>
          </p:cNvPr>
          <p:cNvSpPr>
            <a:spLocks noChangeArrowheads="1"/>
          </p:cNvSpPr>
          <p:nvPr/>
        </p:nvSpPr>
        <p:spPr bwMode="auto">
          <a:xfrm>
            <a:off x="189434" y="2757892"/>
            <a:ext cx="6469494" cy="639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 __________________________________________________________________________________ __________________________________________________________________________________</a:t>
            </a:r>
          </a:p>
        </p:txBody>
      </p:sp>
      <p:sp>
        <p:nvSpPr>
          <p:cNvPr id="13" name="Rectangle 3">
            <a:extLst>
              <a:ext uri="{FF2B5EF4-FFF2-40B4-BE49-F238E27FC236}">
                <a16:creationId xmlns:a16="http://schemas.microsoft.com/office/drawing/2014/main" id="{C0F4A511-67AC-0DED-94EA-895AB1BDDF2B}"/>
              </a:ext>
            </a:extLst>
          </p:cNvPr>
          <p:cNvSpPr>
            <a:spLocks noChangeArrowheads="1"/>
          </p:cNvSpPr>
          <p:nvPr/>
        </p:nvSpPr>
        <p:spPr bwMode="auto">
          <a:xfrm>
            <a:off x="208973" y="3426783"/>
            <a:ext cx="6469495"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(C) Is there a link between the surface temperature of the Earth and the level of carbon dioxide in the air? Explain your answer. Use information from the graphs.</a:t>
            </a:r>
          </a:p>
        </p:txBody>
      </p:sp>
      <p:sp>
        <p:nvSpPr>
          <p:cNvPr id="15" name="Rectangle 3">
            <a:extLst>
              <a:ext uri="{FF2B5EF4-FFF2-40B4-BE49-F238E27FC236}">
                <a16:creationId xmlns:a16="http://schemas.microsoft.com/office/drawing/2014/main" id="{31B7215F-BA2A-73A6-A955-B3A16593DC28}"/>
              </a:ext>
            </a:extLst>
          </p:cNvPr>
          <p:cNvSpPr>
            <a:spLocks noChangeArrowheads="1"/>
          </p:cNvSpPr>
          <p:nvPr/>
        </p:nvSpPr>
        <p:spPr bwMode="auto">
          <a:xfrm>
            <a:off x="208973" y="3842083"/>
            <a:ext cx="6469494" cy="13782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 __________________________________________________________________________________ ____________________________________________________________________________________________________________________________________________________________________ __________________________________________________________________________________ __________________________________________________________________________________</a:t>
            </a:r>
          </a:p>
          <a:p>
            <a:pPr>
              <a:defRPr/>
            </a:pPr>
            <a:endParaRPr lang="en-GB" sz="1200" dirty="0">
              <a:solidFill>
                <a:srgbClr val="807E80"/>
              </a:solidFill>
              <a:latin typeface="Arial Rounded MT Bold" panose="020F0704030504030204" pitchFamily="34" charset="77"/>
            </a:endParaRPr>
          </a:p>
        </p:txBody>
      </p:sp>
    </p:spTree>
    <p:extLst>
      <p:ext uri="{BB962C8B-B14F-4D97-AF65-F5344CB8AC3E}">
        <p14:creationId xmlns:p14="http://schemas.microsoft.com/office/powerpoint/2010/main" val="163295904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337</Words>
  <Application>Microsoft Macintosh PowerPoint</Application>
  <PresentationFormat>A4 Paper (210x297 mm)</PresentationFormat>
  <Paragraphs>30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vt:lpstr>
      <vt:lpstr>Arial Rounded MT Bold</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17</cp:revision>
  <dcterms:created xsi:type="dcterms:W3CDTF">2022-04-04T08:08:59Z</dcterms:created>
  <dcterms:modified xsi:type="dcterms:W3CDTF">2022-12-19T15:23:28Z</dcterms:modified>
</cp:coreProperties>
</file>