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5" r:id="rId2"/>
    <p:sldId id="325" r:id="rId3"/>
    <p:sldId id="395" r:id="rId4"/>
    <p:sldId id="407" r:id="rId5"/>
    <p:sldId id="406" r:id="rId6"/>
    <p:sldId id="408" r:id="rId7"/>
    <p:sldId id="409" r:id="rId8"/>
    <p:sldId id="412" r:id="rId9"/>
    <p:sldId id="410" r:id="rId10"/>
    <p:sldId id="4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/>
    <p:restoredTop sz="94564"/>
  </p:normalViewPr>
  <p:slideViewPr>
    <p:cSldViewPr snapToGrid="0" snapToObjects="1">
      <p:cViewPr varScale="1">
        <p:scale>
          <a:sx n="106" d="100"/>
          <a:sy n="106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in on DTH - IR&amp;amp;MW - Day One">
            <a:extLst>
              <a:ext uri="{FF2B5EF4-FFF2-40B4-BE49-F238E27FC236}">
                <a16:creationId xmlns:a16="http://schemas.microsoft.com/office/drawing/2014/main" id="{50F12125-B9AE-1741-8EED-614FA73A0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1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DE68D-2D67-FE4F-A61C-B9A59F9CD8EB}"/>
              </a:ext>
            </a:extLst>
          </p:cNvPr>
          <p:cNvSpPr txBox="1"/>
          <p:nvPr/>
        </p:nvSpPr>
        <p:spPr>
          <a:xfrm>
            <a:off x="2694432" y="3681350"/>
            <a:ext cx="6803136" cy="1077218"/>
          </a:xfrm>
          <a:prstGeom prst="rect">
            <a:avLst/>
          </a:prstGeom>
          <a:solidFill>
            <a:schemeClr val="tx1">
              <a:alpha val="5031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Why do you think Haber won the Nobel Prize in Chemistry in 1931?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F5E5C-DDDF-4B43-9325-27D8A28F34CD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58775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0+ Free Printable Graph Paper Templates (Word, PDF) ᐅ TemplateLab">
            <a:extLst>
              <a:ext uri="{FF2B5EF4-FFF2-40B4-BE49-F238E27FC236}">
                <a16:creationId xmlns:a16="http://schemas.microsoft.com/office/drawing/2014/main" id="{594297C5-F3D8-544C-BB86-CCF1B4BE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8709" y="-323290"/>
            <a:ext cx="4886040" cy="63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4718BF-9B42-F846-AAF1-D13F4DE19F4A}"/>
              </a:ext>
            </a:extLst>
          </p:cNvPr>
          <p:cNvSpPr/>
          <p:nvPr/>
        </p:nvSpPr>
        <p:spPr>
          <a:xfrm rot="16200000">
            <a:off x="-131827" y="3013501"/>
            <a:ext cx="4155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Percentage ammonia at equilibrium (%)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25B50-98AB-F743-80BC-9B9FA6AEFFA4}"/>
              </a:ext>
            </a:extLst>
          </p:cNvPr>
          <p:cNvSpPr/>
          <p:nvPr/>
        </p:nvSpPr>
        <p:spPr>
          <a:xfrm>
            <a:off x="4234224" y="5737425"/>
            <a:ext cx="4155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Pressure (atmosphere)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D5B63-0EDB-8640-A739-447E19F8FF65}"/>
              </a:ext>
            </a:extLst>
          </p:cNvPr>
          <p:cNvSpPr/>
          <p:nvPr/>
        </p:nvSpPr>
        <p:spPr>
          <a:xfrm>
            <a:off x="3883533" y="5281458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5B933B-A699-B840-8388-8EEA21004D1E}"/>
              </a:ext>
            </a:extLst>
          </p:cNvPr>
          <p:cNvSpPr/>
          <p:nvPr/>
        </p:nvSpPr>
        <p:spPr>
          <a:xfrm>
            <a:off x="5110496" y="5294938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345C0-2025-D343-821B-F09153A3F05C}"/>
              </a:ext>
            </a:extLst>
          </p:cNvPr>
          <p:cNvSpPr/>
          <p:nvPr/>
        </p:nvSpPr>
        <p:spPr>
          <a:xfrm>
            <a:off x="6506513" y="5275760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BF2137-6393-1845-87E4-3C09ECC1AD9C}"/>
              </a:ext>
            </a:extLst>
          </p:cNvPr>
          <p:cNvSpPr/>
          <p:nvPr/>
        </p:nvSpPr>
        <p:spPr>
          <a:xfrm>
            <a:off x="7847840" y="5275761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400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BEC04-A700-0742-B706-BD66C23D71CD}"/>
              </a:ext>
            </a:extLst>
          </p:cNvPr>
          <p:cNvSpPr/>
          <p:nvPr/>
        </p:nvSpPr>
        <p:spPr>
          <a:xfrm>
            <a:off x="2586992" y="4006433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720FF3-7249-C64B-82FB-5AFA5387CEBF}"/>
              </a:ext>
            </a:extLst>
          </p:cNvPr>
          <p:cNvSpPr/>
          <p:nvPr/>
        </p:nvSpPr>
        <p:spPr>
          <a:xfrm>
            <a:off x="2586992" y="2984415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1E84A-1415-9C40-B8BE-5C0C2600957C}"/>
              </a:ext>
            </a:extLst>
          </p:cNvPr>
          <p:cNvSpPr/>
          <p:nvPr/>
        </p:nvSpPr>
        <p:spPr>
          <a:xfrm>
            <a:off x="2586992" y="2078166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E75E4-AD71-9D45-8270-8DCBDE7048E7}"/>
              </a:ext>
            </a:extLst>
          </p:cNvPr>
          <p:cNvSpPr/>
          <p:nvPr/>
        </p:nvSpPr>
        <p:spPr>
          <a:xfrm>
            <a:off x="2586992" y="1140861"/>
            <a:ext cx="90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AAAB0-E25F-1B4F-AA62-2CB0E1C5D897}"/>
              </a:ext>
            </a:extLst>
          </p:cNvPr>
          <p:cNvSpPr/>
          <p:nvPr/>
        </p:nvSpPr>
        <p:spPr>
          <a:xfrm>
            <a:off x="9345169" y="1133165"/>
            <a:ext cx="12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350  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C23C4-23D0-7747-B3B4-CA5D7BE792C0}"/>
              </a:ext>
            </a:extLst>
          </p:cNvPr>
          <p:cNvSpPr/>
          <p:nvPr/>
        </p:nvSpPr>
        <p:spPr>
          <a:xfrm>
            <a:off x="9737426" y="1029347"/>
            <a:ext cx="90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4C3CC3-2DB6-604B-89F3-345F6F8D522B}"/>
              </a:ext>
            </a:extLst>
          </p:cNvPr>
          <p:cNvSpPr/>
          <p:nvPr/>
        </p:nvSpPr>
        <p:spPr>
          <a:xfrm>
            <a:off x="9354313" y="2332843"/>
            <a:ext cx="12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450  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3FF4C8-0595-A943-92D3-D7C017E36406}"/>
              </a:ext>
            </a:extLst>
          </p:cNvPr>
          <p:cNvSpPr/>
          <p:nvPr/>
        </p:nvSpPr>
        <p:spPr>
          <a:xfrm>
            <a:off x="9746570" y="2229025"/>
            <a:ext cx="90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03B80-2C03-BB4A-B4F7-C04CC505AE34}"/>
              </a:ext>
            </a:extLst>
          </p:cNvPr>
          <p:cNvSpPr/>
          <p:nvPr/>
        </p:nvSpPr>
        <p:spPr>
          <a:xfrm>
            <a:off x="9345169" y="3549135"/>
            <a:ext cx="12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550  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6D6A8-4BC4-3249-9AC2-227B4B942326}"/>
              </a:ext>
            </a:extLst>
          </p:cNvPr>
          <p:cNvSpPr/>
          <p:nvPr/>
        </p:nvSpPr>
        <p:spPr>
          <a:xfrm>
            <a:off x="9737426" y="3445317"/>
            <a:ext cx="90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8FDF069-F0A8-0947-8D9B-991A8972D2B7}"/>
              </a:ext>
            </a:extLst>
          </p:cNvPr>
          <p:cNvSpPr/>
          <p:nvPr/>
        </p:nvSpPr>
        <p:spPr>
          <a:xfrm>
            <a:off x="3384550" y="1398680"/>
            <a:ext cx="5854535" cy="3762622"/>
          </a:xfrm>
          <a:custGeom>
            <a:avLst/>
            <a:gdLst>
              <a:gd name="connsiteX0" fmla="*/ 0 w 5854535"/>
              <a:gd name="connsiteY0" fmla="*/ 3431969 h 3431969"/>
              <a:gd name="connsiteX1" fmla="*/ 71252 w 5854535"/>
              <a:gd name="connsiteY1" fmla="*/ 3253839 h 3431969"/>
              <a:gd name="connsiteX2" fmla="*/ 118753 w 5854535"/>
              <a:gd name="connsiteY2" fmla="*/ 3194463 h 3431969"/>
              <a:gd name="connsiteX3" fmla="*/ 213756 w 5854535"/>
              <a:gd name="connsiteY3" fmla="*/ 3051959 h 3431969"/>
              <a:gd name="connsiteX4" fmla="*/ 261257 w 5854535"/>
              <a:gd name="connsiteY4" fmla="*/ 2980707 h 3431969"/>
              <a:gd name="connsiteX5" fmla="*/ 332509 w 5854535"/>
              <a:gd name="connsiteY5" fmla="*/ 2909455 h 3431969"/>
              <a:gd name="connsiteX6" fmla="*/ 451262 w 5854535"/>
              <a:gd name="connsiteY6" fmla="*/ 2731325 h 3431969"/>
              <a:gd name="connsiteX7" fmla="*/ 498764 w 5854535"/>
              <a:gd name="connsiteY7" fmla="*/ 2695699 h 3431969"/>
              <a:gd name="connsiteX8" fmla="*/ 700644 w 5854535"/>
              <a:gd name="connsiteY8" fmla="*/ 2458193 h 3431969"/>
              <a:gd name="connsiteX9" fmla="*/ 819397 w 5854535"/>
              <a:gd name="connsiteY9" fmla="*/ 2327564 h 3431969"/>
              <a:gd name="connsiteX10" fmla="*/ 890649 w 5854535"/>
              <a:gd name="connsiteY10" fmla="*/ 2244437 h 3431969"/>
              <a:gd name="connsiteX11" fmla="*/ 1045028 w 5854535"/>
              <a:gd name="connsiteY11" fmla="*/ 2090058 h 3431969"/>
              <a:gd name="connsiteX12" fmla="*/ 1128156 w 5854535"/>
              <a:gd name="connsiteY12" fmla="*/ 2018806 h 3431969"/>
              <a:gd name="connsiteX13" fmla="*/ 1223158 w 5854535"/>
              <a:gd name="connsiteY13" fmla="*/ 1947554 h 3431969"/>
              <a:gd name="connsiteX14" fmla="*/ 1508166 w 5854535"/>
              <a:gd name="connsiteY14" fmla="*/ 1710047 h 3431969"/>
              <a:gd name="connsiteX15" fmla="*/ 1745673 w 5854535"/>
              <a:gd name="connsiteY15" fmla="*/ 1543793 h 3431969"/>
              <a:gd name="connsiteX16" fmla="*/ 1852551 w 5854535"/>
              <a:gd name="connsiteY16" fmla="*/ 1472541 h 3431969"/>
              <a:gd name="connsiteX17" fmla="*/ 2220686 w 5854535"/>
              <a:gd name="connsiteY17" fmla="*/ 1235034 h 3431969"/>
              <a:gd name="connsiteX18" fmla="*/ 2351314 w 5854535"/>
              <a:gd name="connsiteY18" fmla="*/ 1163782 h 3431969"/>
              <a:gd name="connsiteX19" fmla="*/ 2470067 w 5854535"/>
              <a:gd name="connsiteY19" fmla="*/ 1104406 h 3431969"/>
              <a:gd name="connsiteX20" fmla="*/ 2600696 w 5854535"/>
              <a:gd name="connsiteY20" fmla="*/ 1021278 h 3431969"/>
              <a:gd name="connsiteX21" fmla="*/ 2885704 w 5854535"/>
              <a:gd name="connsiteY21" fmla="*/ 902525 h 3431969"/>
              <a:gd name="connsiteX22" fmla="*/ 3016332 w 5854535"/>
              <a:gd name="connsiteY22" fmla="*/ 831273 h 3431969"/>
              <a:gd name="connsiteX23" fmla="*/ 3146961 w 5854535"/>
              <a:gd name="connsiteY23" fmla="*/ 783772 h 3431969"/>
              <a:gd name="connsiteX24" fmla="*/ 3277589 w 5854535"/>
              <a:gd name="connsiteY24" fmla="*/ 724395 h 3431969"/>
              <a:gd name="connsiteX25" fmla="*/ 3550722 w 5854535"/>
              <a:gd name="connsiteY25" fmla="*/ 629393 h 3431969"/>
              <a:gd name="connsiteX26" fmla="*/ 3669475 w 5854535"/>
              <a:gd name="connsiteY26" fmla="*/ 581891 h 3431969"/>
              <a:gd name="connsiteX27" fmla="*/ 3930732 w 5854535"/>
              <a:gd name="connsiteY27" fmla="*/ 498764 h 3431969"/>
              <a:gd name="connsiteX28" fmla="*/ 4049486 w 5854535"/>
              <a:gd name="connsiteY28" fmla="*/ 451263 h 3431969"/>
              <a:gd name="connsiteX29" fmla="*/ 4180114 w 5854535"/>
              <a:gd name="connsiteY29" fmla="*/ 415637 h 3431969"/>
              <a:gd name="connsiteX30" fmla="*/ 4239491 w 5854535"/>
              <a:gd name="connsiteY30" fmla="*/ 391886 h 3431969"/>
              <a:gd name="connsiteX31" fmla="*/ 4346369 w 5854535"/>
              <a:gd name="connsiteY31" fmla="*/ 356260 h 3431969"/>
              <a:gd name="connsiteX32" fmla="*/ 4548249 w 5854535"/>
              <a:gd name="connsiteY32" fmla="*/ 296883 h 3431969"/>
              <a:gd name="connsiteX33" fmla="*/ 4726379 w 5854535"/>
              <a:gd name="connsiteY33" fmla="*/ 225632 h 3431969"/>
              <a:gd name="connsiteX34" fmla="*/ 4880758 w 5854535"/>
              <a:gd name="connsiteY34" fmla="*/ 178130 h 3431969"/>
              <a:gd name="connsiteX35" fmla="*/ 5011387 w 5854535"/>
              <a:gd name="connsiteY35" fmla="*/ 130629 h 3431969"/>
              <a:gd name="connsiteX36" fmla="*/ 5070764 w 5854535"/>
              <a:gd name="connsiteY36" fmla="*/ 118754 h 3431969"/>
              <a:gd name="connsiteX37" fmla="*/ 5165766 w 5854535"/>
              <a:gd name="connsiteY37" fmla="*/ 95003 h 3431969"/>
              <a:gd name="connsiteX38" fmla="*/ 5213267 w 5854535"/>
              <a:gd name="connsiteY38" fmla="*/ 83128 h 3431969"/>
              <a:gd name="connsiteX39" fmla="*/ 5248893 w 5854535"/>
              <a:gd name="connsiteY39" fmla="*/ 71252 h 3431969"/>
              <a:gd name="connsiteX40" fmla="*/ 5367647 w 5854535"/>
              <a:gd name="connsiteY40" fmla="*/ 59377 h 3431969"/>
              <a:gd name="connsiteX41" fmla="*/ 5438899 w 5854535"/>
              <a:gd name="connsiteY41" fmla="*/ 47502 h 3431969"/>
              <a:gd name="connsiteX42" fmla="*/ 5545777 w 5854535"/>
              <a:gd name="connsiteY42" fmla="*/ 35626 h 3431969"/>
              <a:gd name="connsiteX43" fmla="*/ 5593278 w 5854535"/>
              <a:gd name="connsiteY43" fmla="*/ 23751 h 3431969"/>
              <a:gd name="connsiteX44" fmla="*/ 5664530 w 5854535"/>
              <a:gd name="connsiteY44" fmla="*/ 0 h 3431969"/>
              <a:gd name="connsiteX45" fmla="*/ 5854535 w 5854535"/>
              <a:gd name="connsiteY45" fmla="*/ 0 h 343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54535" h="3431969">
                <a:moveTo>
                  <a:pt x="0" y="3431969"/>
                </a:moveTo>
                <a:cubicBezTo>
                  <a:pt x="6995" y="3412733"/>
                  <a:pt x="44569" y="3293863"/>
                  <a:pt x="71252" y="3253839"/>
                </a:cubicBezTo>
                <a:cubicBezTo>
                  <a:pt x="85312" y="3232750"/>
                  <a:pt x="104136" y="3215170"/>
                  <a:pt x="118753" y="3194463"/>
                </a:cubicBezTo>
                <a:cubicBezTo>
                  <a:pt x="151676" y="3147823"/>
                  <a:pt x="182088" y="3099460"/>
                  <a:pt x="213756" y="3051959"/>
                </a:cubicBezTo>
                <a:cubicBezTo>
                  <a:pt x="229590" y="3028208"/>
                  <a:pt x="241073" y="3000891"/>
                  <a:pt x="261257" y="2980707"/>
                </a:cubicBezTo>
                <a:cubicBezTo>
                  <a:pt x="285008" y="2956956"/>
                  <a:pt x="310813" y="2935096"/>
                  <a:pt x="332509" y="2909455"/>
                </a:cubicBezTo>
                <a:cubicBezTo>
                  <a:pt x="635839" y="2550976"/>
                  <a:pt x="130105" y="3123851"/>
                  <a:pt x="451262" y="2731325"/>
                </a:cubicBezTo>
                <a:cubicBezTo>
                  <a:pt x="463795" y="2716007"/>
                  <a:pt x="485199" y="2710112"/>
                  <a:pt x="498764" y="2695699"/>
                </a:cubicBezTo>
                <a:cubicBezTo>
                  <a:pt x="657956" y="2526558"/>
                  <a:pt x="595993" y="2576797"/>
                  <a:pt x="700644" y="2458193"/>
                </a:cubicBezTo>
                <a:cubicBezTo>
                  <a:pt x="739578" y="2414068"/>
                  <a:pt x="780302" y="2371546"/>
                  <a:pt x="819397" y="2327564"/>
                </a:cubicBezTo>
                <a:cubicBezTo>
                  <a:pt x="843643" y="2300287"/>
                  <a:pt x="864843" y="2270243"/>
                  <a:pt x="890649" y="2244437"/>
                </a:cubicBezTo>
                <a:cubicBezTo>
                  <a:pt x="942109" y="2192977"/>
                  <a:pt x="989773" y="2137419"/>
                  <a:pt x="1045028" y="2090058"/>
                </a:cubicBezTo>
                <a:cubicBezTo>
                  <a:pt x="1072737" y="2066307"/>
                  <a:pt x="1099658" y="2041604"/>
                  <a:pt x="1128156" y="2018806"/>
                </a:cubicBezTo>
                <a:cubicBezTo>
                  <a:pt x="1159066" y="1994078"/>
                  <a:pt x="1192640" y="1972765"/>
                  <a:pt x="1223158" y="1947554"/>
                </a:cubicBezTo>
                <a:cubicBezTo>
                  <a:pt x="1397031" y="1803919"/>
                  <a:pt x="1361303" y="1818262"/>
                  <a:pt x="1508166" y="1710047"/>
                </a:cubicBezTo>
                <a:cubicBezTo>
                  <a:pt x="1508184" y="1710034"/>
                  <a:pt x="1745655" y="1543805"/>
                  <a:pt x="1745673" y="1543793"/>
                </a:cubicBezTo>
                <a:cubicBezTo>
                  <a:pt x="1781010" y="1519615"/>
                  <a:pt x="1817474" y="1497095"/>
                  <a:pt x="1852551" y="1472541"/>
                </a:cubicBezTo>
                <a:cubicBezTo>
                  <a:pt x="2077937" y="1314770"/>
                  <a:pt x="1902560" y="1419753"/>
                  <a:pt x="2220686" y="1235034"/>
                </a:cubicBezTo>
                <a:cubicBezTo>
                  <a:pt x="2263579" y="1210129"/>
                  <a:pt x="2307378" y="1186796"/>
                  <a:pt x="2351314" y="1163782"/>
                </a:cubicBezTo>
                <a:cubicBezTo>
                  <a:pt x="2390518" y="1143247"/>
                  <a:pt x="2432730" y="1128166"/>
                  <a:pt x="2470067" y="1104406"/>
                </a:cubicBezTo>
                <a:cubicBezTo>
                  <a:pt x="2513610" y="1076697"/>
                  <a:pt x="2555386" y="1045992"/>
                  <a:pt x="2600696" y="1021278"/>
                </a:cubicBezTo>
                <a:cubicBezTo>
                  <a:pt x="2738913" y="945887"/>
                  <a:pt x="2735795" y="971234"/>
                  <a:pt x="2885704" y="902525"/>
                </a:cubicBezTo>
                <a:cubicBezTo>
                  <a:pt x="2930793" y="881859"/>
                  <a:pt x="2971179" y="851797"/>
                  <a:pt x="3016332" y="831273"/>
                </a:cubicBezTo>
                <a:cubicBezTo>
                  <a:pt x="3058512" y="812101"/>
                  <a:pt x="3104078" y="801315"/>
                  <a:pt x="3146961" y="783772"/>
                </a:cubicBezTo>
                <a:cubicBezTo>
                  <a:pt x="3191230" y="765662"/>
                  <a:pt x="3232913" y="741477"/>
                  <a:pt x="3277589" y="724395"/>
                </a:cubicBezTo>
                <a:cubicBezTo>
                  <a:pt x="3367626" y="689969"/>
                  <a:pt x="3461222" y="665194"/>
                  <a:pt x="3550722" y="629393"/>
                </a:cubicBezTo>
                <a:cubicBezTo>
                  <a:pt x="3590306" y="613559"/>
                  <a:pt x="3629157" y="595750"/>
                  <a:pt x="3669475" y="581891"/>
                </a:cubicBezTo>
                <a:cubicBezTo>
                  <a:pt x="3755899" y="552183"/>
                  <a:pt x="3845881" y="532704"/>
                  <a:pt x="3930732" y="498764"/>
                </a:cubicBezTo>
                <a:cubicBezTo>
                  <a:pt x="3970317" y="482930"/>
                  <a:pt x="4009040" y="464745"/>
                  <a:pt x="4049486" y="451263"/>
                </a:cubicBezTo>
                <a:cubicBezTo>
                  <a:pt x="4092303" y="436991"/>
                  <a:pt x="4137035" y="429099"/>
                  <a:pt x="4180114" y="415637"/>
                </a:cubicBezTo>
                <a:cubicBezTo>
                  <a:pt x="4200461" y="409279"/>
                  <a:pt x="4219416" y="399056"/>
                  <a:pt x="4239491" y="391886"/>
                </a:cubicBezTo>
                <a:cubicBezTo>
                  <a:pt x="4274856" y="379255"/>
                  <a:pt x="4310342" y="366856"/>
                  <a:pt x="4346369" y="356260"/>
                </a:cubicBezTo>
                <a:cubicBezTo>
                  <a:pt x="4536452" y="300353"/>
                  <a:pt x="4342930" y="369347"/>
                  <a:pt x="4548249" y="296883"/>
                </a:cubicBezTo>
                <a:cubicBezTo>
                  <a:pt x="4691530" y="246314"/>
                  <a:pt x="4594293" y="278466"/>
                  <a:pt x="4726379" y="225632"/>
                </a:cubicBezTo>
                <a:cubicBezTo>
                  <a:pt x="4906500" y="153584"/>
                  <a:pt x="4748699" y="214146"/>
                  <a:pt x="4880758" y="178130"/>
                </a:cubicBezTo>
                <a:cubicBezTo>
                  <a:pt x="5124815" y="111569"/>
                  <a:pt x="4798845" y="194391"/>
                  <a:pt x="5011387" y="130629"/>
                </a:cubicBezTo>
                <a:cubicBezTo>
                  <a:pt x="5030720" y="124829"/>
                  <a:pt x="5051097" y="123293"/>
                  <a:pt x="5070764" y="118754"/>
                </a:cubicBezTo>
                <a:cubicBezTo>
                  <a:pt x="5102570" y="111414"/>
                  <a:pt x="5134099" y="102920"/>
                  <a:pt x="5165766" y="95003"/>
                </a:cubicBezTo>
                <a:cubicBezTo>
                  <a:pt x="5181600" y="91045"/>
                  <a:pt x="5197784" y="88289"/>
                  <a:pt x="5213267" y="83128"/>
                </a:cubicBezTo>
                <a:cubicBezTo>
                  <a:pt x="5225142" y="79169"/>
                  <a:pt x="5236521" y="73155"/>
                  <a:pt x="5248893" y="71252"/>
                </a:cubicBezTo>
                <a:cubicBezTo>
                  <a:pt x="5288212" y="65203"/>
                  <a:pt x="5328172" y="64311"/>
                  <a:pt x="5367647" y="59377"/>
                </a:cubicBezTo>
                <a:cubicBezTo>
                  <a:pt x="5391539" y="56391"/>
                  <a:pt x="5415032" y="50684"/>
                  <a:pt x="5438899" y="47502"/>
                </a:cubicBezTo>
                <a:cubicBezTo>
                  <a:pt x="5474430" y="42764"/>
                  <a:pt x="5510151" y="39585"/>
                  <a:pt x="5545777" y="35626"/>
                </a:cubicBezTo>
                <a:cubicBezTo>
                  <a:pt x="5561611" y="31668"/>
                  <a:pt x="5577645" y="28441"/>
                  <a:pt x="5593278" y="23751"/>
                </a:cubicBezTo>
                <a:cubicBezTo>
                  <a:pt x="5617258" y="16557"/>
                  <a:pt x="5639495" y="0"/>
                  <a:pt x="5664530" y="0"/>
                </a:cubicBezTo>
                <a:lnTo>
                  <a:pt x="5854535" y="0"/>
                </a:lnTo>
              </a:path>
            </a:pathLst>
          </a:cu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9FBF497-EDFF-3940-A445-5548462F8695}"/>
              </a:ext>
            </a:extLst>
          </p:cNvPr>
          <p:cNvSpPr/>
          <p:nvPr/>
        </p:nvSpPr>
        <p:spPr>
          <a:xfrm>
            <a:off x="3384550" y="2654289"/>
            <a:ext cx="5854535" cy="2507013"/>
          </a:xfrm>
          <a:custGeom>
            <a:avLst/>
            <a:gdLst>
              <a:gd name="connsiteX0" fmla="*/ 0 w 5854535"/>
              <a:gd name="connsiteY0" fmla="*/ 3431969 h 3431969"/>
              <a:gd name="connsiteX1" fmla="*/ 71252 w 5854535"/>
              <a:gd name="connsiteY1" fmla="*/ 3253839 h 3431969"/>
              <a:gd name="connsiteX2" fmla="*/ 118753 w 5854535"/>
              <a:gd name="connsiteY2" fmla="*/ 3194463 h 3431969"/>
              <a:gd name="connsiteX3" fmla="*/ 213756 w 5854535"/>
              <a:gd name="connsiteY3" fmla="*/ 3051959 h 3431969"/>
              <a:gd name="connsiteX4" fmla="*/ 261257 w 5854535"/>
              <a:gd name="connsiteY4" fmla="*/ 2980707 h 3431969"/>
              <a:gd name="connsiteX5" fmla="*/ 332509 w 5854535"/>
              <a:gd name="connsiteY5" fmla="*/ 2909455 h 3431969"/>
              <a:gd name="connsiteX6" fmla="*/ 451262 w 5854535"/>
              <a:gd name="connsiteY6" fmla="*/ 2731325 h 3431969"/>
              <a:gd name="connsiteX7" fmla="*/ 498764 w 5854535"/>
              <a:gd name="connsiteY7" fmla="*/ 2695699 h 3431969"/>
              <a:gd name="connsiteX8" fmla="*/ 700644 w 5854535"/>
              <a:gd name="connsiteY8" fmla="*/ 2458193 h 3431969"/>
              <a:gd name="connsiteX9" fmla="*/ 819397 w 5854535"/>
              <a:gd name="connsiteY9" fmla="*/ 2327564 h 3431969"/>
              <a:gd name="connsiteX10" fmla="*/ 890649 w 5854535"/>
              <a:gd name="connsiteY10" fmla="*/ 2244437 h 3431969"/>
              <a:gd name="connsiteX11" fmla="*/ 1045028 w 5854535"/>
              <a:gd name="connsiteY11" fmla="*/ 2090058 h 3431969"/>
              <a:gd name="connsiteX12" fmla="*/ 1128156 w 5854535"/>
              <a:gd name="connsiteY12" fmla="*/ 2018806 h 3431969"/>
              <a:gd name="connsiteX13" fmla="*/ 1223158 w 5854535"/>
              <a:gd name="connsiteY13" fmla="*/ 1947554 h 3431969"/>
              <a:gd name="connsiteX14" fmla="*/ 1508166 w 5854535"/>
              <a:gd name="connsiteY14" fmla="*/ 1710047 h 3431969"/>
              <a:gd name="connsiteX15" fmla="*/ 1745673 w 5854535"/>
              <a:gd name="connsiteY15" fmla="*/ 1543793 h 3431969"/>
              <a:gd name="connsiteX16" fmla="*/ 1852551 w 5854535"/>
              <a:gd name="connsiteY16" fmla="*/ 1472541 h 3431969"/>
              <a:gd name="connsiteX17" fmla="*/ 2220686 w 5854535"/>
              <a:gd name="connsiteY17" fmla="*/ 1235034 h 3431969"/>
              <a:gd name="connsiteX18" fmla="*/ 2351314 w 5854535"/>
              <a:gd name="connsiteY18" fmla="*/ 1163782 h 3431969"/>
              <a:gd name="connsiteX19" fmla="*/ 2470067 w 5854535"/>
              <a:gd name="connsiteY19" fmla="*/ 1104406 h 3431969"/>
              <a:gd name="connsiteX20" fmla="*/ 2600696 w 5854535"/>
              <a:gd name="connsiteY20" fmla="*/ 1021278 h 3431969"/>
              <a:gd name="connsiteX21" fmla="*/ 2885704 w 5854535"/>
              <a:gd name="connsiteY21" fmla="*/ 902525 h 3431969"/>
              <a:gd name="connsiteX22" fmla="*/ 3016332 w 5854535"/>
              <a:gd name="connsiteY22" fmla="*/ 831273 h 3431969"/>
              <a:gd name="connsiteX23" fmla="*/ 3146961 w 5854535"/>
              <a:gd name="connsiteY23" fmla="*/ 783772 h 3431969"/>
              <a:gd name="connsiteX24" fmla="*/ 3277589 w 5854535"/>
              <a:gd name="connsiteY24" fmla="*/ 724395 h 3431969"/>
              <a:gd name="connsiteX25" fmla="*/ 3550722 w 5854535"/>
              <a:gd name="connsiteY25" fmla="*/ 629393 h 3431969"/>
              <a:gd name="connsiteX26" fmla="*/ 3669475 w 5854535"/>
              <a:gd name="connsiteY26" fmla="*/ 581891 h 3431969"/>
              <a:gd name="connsiteX27" fmla="*/ 3930732 w 5854535"/>
              <a:gd name="connsiteY27" fmla="*/ 498764 h 3431969"/>
              <a:gd name="connsiteX28" fmla="*/ 4049486 w 5854535"/>
              <a:gd name="connsiteY28" fmla="*/ 451263 h 3431969"/>
              <a:gd name="connsiteX29" fmla="*/ 4180114 w 5854535"/>
              <a:gd name="connsiteY29" fmla="*/ 415637 h 3431969"/>
              <a:gd name="connsiteX30" fmla="*/ 4239491 w 5854535"/>
              <a:gd name="connsiteY30" fmla="*/ 391886 h 3431969"/>
              <a:gd name="connsiteX31" fmla="*/ 4346369 w 5854535"/>
              <a:gd name="connsiteY31" fmla="*/ 356260 h 3431969"/>
              <a:gd name="connsiteX32" fmla="*/ 4548249 w 5854535"/>
              <a:gd name="connsiteY32" fmla="*/ 296883 h 3431969"/>
              <a:gd name="connsiteX33" fmla="*/ 4726379 w 5854535"/>
              <a:gd name="connsiteY33" fmla="*/ 225632 h 3431969"/>
              <a:gd name="connsiteX34" fmla="*/ 4880758 w 5854535"/>
              <a:gd name="connsiteY34" fmla="*/ 178130 h 3431969"/>
              <a:gd name="connsiteX35" fmla="*/ 5011387 w 5854535"/>
              <a:gd name="connsiteY35" fmla="*/ 130629 h 3431969"/>
              <a:gd name="connsiteX36" fmla="*/ 5070764 w 5854535"/>
              <a:gd name="connsiteY36" fmla="*/ 118754 h 3431969"/>
              <a:gd name="connsiteX37" fmla="*/ 5165766 w 5854535"/>
              <a:gd name="connsiteY37" fmla="*/ 95003 h 3431969"/>
              <a:gd name="connsiteX38" fmla="*/ 5213267 w 5854535"/>
              <a:gd name="connsiteY38" fmla="*/ 83128 h 3431969"/>
              <a:gd name="connsiteX39" fmla="*/ 5248893 w 5854535"/>
              <a:gd name="connsiteY39" fmla="*/ 71252 h 3431969"/>
              <a:gd name="connsiteX40" fmla="*/ 5367647 w 5854535"/>
              <a:gd name="connsiteY40" fmla="*/ 59377 h 3431969"/>
              <a:gd name="connsiteX41" fmla="*/ 5438899 w 5854535"/>
              <a:gd name="connsiteY41" fmla="*/ 47502 h 3431969"/>
              <a:gd name="connsiteX42" fmla="*/ 5545777 w 5854535"/>
              <a:gd name="connsiteY42" fmla="*/ 35626 h 3431969"/>
              <a:gd name="connsiteX43" fmla="*/ 5593278 w 5854535"/>
              <a:gd name="connsiteY43" fmla="*/ 23751 h 3431969"/>
              <a:gd name="connsiteX44" fmla="*/ 5664530 w 5854535"/>
              <a:gd name="connsiteY44" fmla="*/ 0 h 3431969"/>
              <a:gd name="connsiteX45" fmla="*/ 5854535 w 5854535"/>
              <a:gd name="connsiteY45" fmla="*/ 0 h 343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54535" h="3431969">
                <a:moveTo>
                  <a:pt x="0" y="3431969"/>
                </a:moveTo>
                <a:cubicBezTo>
                  <a:pt x="6995" y="3412733"/>
                  <a:pt x="44569" y="3293863"/>
                  <a:pt x="71252" y="3253839"/>
                </a:cubicBezTo>
                <a:cubicBezTo>
                  <a:pt x="85312" y="3232750"/>
                  <a:pt x="104136" y="3215170"/>
                  <a:pt x="118753" y="3194463"/>
                </a:cubicBezTo>
                <a:cubicBezTo>
                  <a:pt x="151676" y="3147823"/>
                  <a:pt x="182088" y="3099460"/>
                  <a:pt x="213756" y="3051959"/>
                </a:cubicBezTo>
                <a:cubicBezTo>
                  <a:pt x="229590" y="3028208"/>
                  <a:pt x="241073" y="3000891"/>
                  <a:pt x="261257" y="2980707"/>
                </a:cubicBezTo>
                <a:cubicBezTo>
                  <a:pt x="285008" y="2956956"/>
                  <a:pt x="310813" y="2935096"/>
                  <a:pt x="332509" y="2909455"/>
                </a:cubicBezTo>
                <a:cubicBezTo>
                  <a:pt x="635839" y="2550976"/>
                  <a:pt x="130105" y="3123851"/>
                  <a:pt x="451262" y="2731325"/>
                </a:cubicBezTo>
                <a:cubicBezTo>
                  <a:pt x="463795" y="2716007"/>
                  <a:pt x="485199" y="2710112"/>
                  <a:pt x="498764" y="2695699"/>
                </a:cubicBezTo>
                <a:cubicBezTo>
                  <a:pt x="657956" y="2526558"/>
                  <a:pt x="595993" y="2576797"/>
                  <a:pt x="700644" y="2458193"/>
                </a:cubicBezTo>
                <a:cubicBezTo>
                  <a:pt x="739578" y="2414068"/>
                  <a:pt x="780302" y="2371546"/>
                  <a:pt x="819397" y="2327564"/>
                </a:cubicBezTo>
                <a:cubicBezTo>
                  <a:pt x="843643" y="2300287"/>
                  <a:pt x="864843" y="2270243"/>
                  <a:pt x="890649" y="2244437"/>
                </a:cubicBezTo>
                <a:cubicBezTo>
                  <a:pt x="942109" y="2192977"/>
                  <a:pt x="989773" y="2137419"/>
                  <a:pt x="1045028" y="2090058"/>
                </a:cubicBezTo>
                <a:cubicBezTo>
                  <a:pt x="1072737" y="2066307"/>
                  <a:pt x="1099658" y="2041604"/>
                  <a:pt x="1128156" y="2018806"/>
                </a:cubicBezTo>
                <a:cubicBezTo>
                  <a:pt x="1159066" y="1994078"/>
                  <a:pt x="1192640" y="1972765"/>
                  <a:pt x="1223158" y="1947554"/>
                </a:cubicBezTo>
                <a:cubicBezTo>
                  <a:pt x="1397031" y="1803919"/>
                  <a:pt x="1361303" y="1818262"/>
                  <a:pt x="1508166" y="1710047"/>
                </a:cubicBezTo>
                <a:cubicBezTo>
                  <a:pt x="1508184" y="1710034"/>
                  <a:pt x="1745655" y="1543805"/>
                  <a:pt x="1745673" y="1543793"/>
                </a:cubicBezTo>
                <a:cubicBezTo>
                  <a:pt x="1781010" y="1519615"/>
                  <a:pt x="1817474" y="1497095"/>
                  <a:pt x="1852551" y="1472541"/>
                </a:cubicBezTo>
                <a:cubicBezTo>
                  <a:pt x="2077937" y="1314770"/>
                  <a:pt x="1902560" y="1419753"/>
                  <a:pt x="2220686" y="1235034"/>
                </a:cubicBezTo>
                <a:cubicBezTo>
                  <a:pt x="2263579" y="1210129"/>
                  <a:pt x="2307378" y="1186796"/>
                  <a:pt x="2351314" y="1163782"/>
                </a:cubicBezTo>
                <a:cubicBezTo>
                  <a:pt x="2390518" y="1143247"/>
                  <a:pt x="2432730" y="1128166"/>
                  <a:pt x="2470067" y="1104406"/>
                </a:cubicBezTo>
                <a:cubicBezTo>
                  <a:pt x="2513610" y="1076697"/>
                  <a:pt x="2555386" y="1045992"/>
                  <a:pt x="2600696" y="1021278"/>
                </a:cubicBezTo>
                <a:cubicBezTo>
                  <a:pt x="2738913" y="945887"/>
                  <a:pt x="2735795" y="971234"/>
                  <a:pt x="2885704" y="902525"/>
                </a:cubicBezTo>
                <a:cubicBezTo>
                  <a:pt x="2930793" y="881859"/>
                  <a:pt x="2971179" y="851797"/>
                  <a:pt x="3016332" y="831273"/>
                </a:cubicBezTo>
                <a:cubicBezTo>
                  <a:pt x="3058512" y="812101"/>
                  <a:pt x="3104078" y="801315"/>
                  <a:pt x="3146961" y="783772"/>
                </a:cubicBezTo>
                <a:cubicBezTo>
                  <a:pt x="3191230" y="765662"/>
                  <a:pt x="3232913" y="741477"/>
                  <a:pt x="3277589" y="724395"/>
                </a:cubicBezTo>
                <a:cubicBezTo>
                  <a:pt x="3367626" y="689969"/>
                  <a:pt x="3461222" y="665194"/>
                  <a:pt x="3550722" y="629393"/>
                </a:cubicBezTo>
                <a:cubicBezTo>
                  <a:pt x="3590306" y="613559"/>
                  <a:pt x="3629157" y="595750"/>
                  <a:pt x="3669475" y="581891"/>
                </a:cubicBezTo>
                <a:cubicBezTo>
                  <a:pt x="3755899" y="552183"/>
                  <a:pt x="3845881" y="532704"/>
                  <a:pt x="3930732" y="498764"/>
                </a:cubicBezTo>
                <a:cubicBezTo>
                  <a:pt x="3970317" y="482930"/>
                  <a:pt x="4009040" y="464745"/>
                  <a:pt x="4049486" y="451263"/>
                </a:cubicBezTo>
                <a:cubicBezTo>
                  <a:pt x="4092303" y="436991"/>
                  <a:pt x="4137035" y="429099"/>
                  <a:pt x="4180114" y="415637"/>
                </a:cubicBezTo>
                <a:cubicBezTo>
                  <a:pt x="4200461" y="409279"/>
                  <a:pt x="4219416" y="399056"/>
                  <a:pt x="4239491" y="391886"/>
                </a:cubicBezTo>
                <a:cubicBezTo>
                  <a:pt x="4274856" y="379255"/>
                  <a:pt x="4310342" y="366856"/>
                  <a:pt x="4346369" y="356260"/>
                </a:cubicBezTo>
                <a:cubicBezTo>
                  <a:pt x="4536452" y="300353"/>
                  <a:pt x="4342930" y="369347"/>
                  <a:pt x="4548249" y="296883"/>
                </a:cubicBezTo>
                <a:cubicBezTo>
                  <a:pt x="4691530" y="246314"/>
                  <a:pt x="4594293" y="278466"/>
                  <a:pt x="4726379" y="225632"/>
                </a:cubicBezTo>
                <a:cubicBezTo>
                  <a:pt x="4906500" y="153584"/>
                  <a:pt x="4748699" y="214146"/>
                  <a:pt x="4880758" y="178130"/>
                </a:cubicBezTo>
                <a:cubicBezTo>
                  <a:pt x="5124815" y="111569"/>
                  <a:pt x="4798845" y="194391"/>
                  <a:pt x="5011387" y="130629"/>
                </a:cubicBezTo>
                <a:cubicBezTo>
                  <a:pt x="5030720" y="124829"/>
                  <a:pt x="5051097" y="123293"/>
                  <a:pt x="5070764" y="118754"/>
                </a:cubicBezTo>
                <a:cubicBezTo>
                  <a:pt x="5102570" y="111414"/>
                  <a:pt x="5134099" y="102920"/>
                  <a:pt x="5165766" y="95003"/>
                </a:cubicBezTo>
                <a:cubicBezTo>
                  <a:pt x="5181600" y="91045"/>
                  <a:pt x="5197784" y="88289"/>
                  <a:pt x="5213267" y="83128"/>
                </a:cubicBezTo>
                <a:cubicBezTo>
                  <a:pt x="5225142" y="79169"/>
                  <a:pt x="5236521" y="73155"/>
                  <a:pt x="5248893" y="71252"/>
                </a:cubicBezTo>
                <a:cubicBezTo>
                  <a:pt x="5288212" y="65203"/>
                  <a:pt x="5328172" y="64311"/>
                  <a:pt x="5367647" y="59377"/>
                </a:cubicBezTo>
                <a:cubicBezTo>
                  <a:pt x="5391539" y="56391"/>
                  <a:pt x="5415032" y="50684"/>
                  <a:pt x="5438899" y="47502"/>
                </a:cubicBezTo>
                <a:cubicBezTo>
                  <a:pt x="5474430" y="42764"/>
                  <a:pt x="5510151" y="39585"/>
                  <a:pt x="5545777" y="35626"/>
                </a:cubicBezTo>
                <a:cubicBezTo>
                  <a:pt x="5561611" y="31668"/>
                  <a:pt x="5577645" y="28441"/>
                  <a:pt x="5593278" y="23751"/>
                </a:cubicBezTo>
                <a:cubicBezTo>
                  <a:pt x="5617258" y="16557"/>
                  <a:pt x="5639495" y="0"/>
                  <a:pt x="5664530" y="0"/>
                </a:cubicBezTo>
                <a:lnTo>
                  <a:pt x="5854535" y="0"/>
                </a:lnTo>
              </a:path>
            </a:pathLst>
          </a:cu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10599BD-5B72-6146-8D52-074713F686A7}"/>
              </a:ext>
            </a:extLst>
          </p:cNvPr>
          <p:cNvSpPr/>
          <p:nvPr/>
        </p:nvSpPr>
        <p:spPr>
          <a:xfrm>
            <a:off x="3384550" y="3814649"/>
            <a:ext cx="5854535" cy="1360133"/>
          </a:xfrm>
          <a:custGeom>
            <a:avLst/>
            <a:gdLst>
              <a:gd name="connsiteX0" fmla="*/ 0 w 5854535"/>
              <a:gd name="connsiteY0" fmla="*/ 3431969 h 3431969"/>
              <a:gd name="connsiteX1" fmla="*/ 71252 w 5854535"/>
              <a:gd name="connsiteY1" fmla="*/ 3253839 h 3431969"/>
              <a:gd name="connsiteX2" fmla="*/ 118753 w 5854535"/>
              <a:gd name="connsiteY2" fmla="*/ 3194463 h 3431969"/>
              <a:gd name="connsiteX3" fmla="*/ 213756 w 5854535"/>
              <a:gd name="connsiteY3" fmla="*/ 3051959 h 3431969"/>
              <a:gd name="connsiteX4" fmla="*/ 261257 w 5854535"/>
              <a:gd name="connsiteY4" fmla="*/ 2980707 h 3431969"/>
              <a:gd name="connsiteX5" fmla="*/ 332509 w 5854535"/>
              <a:gd name="connsiteY5" fmla="*/ 2909455 h 3431969"/>
              <a:gd name="connsiteX6" fmla="*/ 451262 w 5854535"/>
              <a:gd name="connsiteY6" fmla="*/ 2731325 h 3431969"/>
              <a:gd name="connsiteX7" fmla="*/ 498764 w 5854535"/>
              <a:gd name="connsiteY7" fmla="*/ 2695699 h 3431969"/>
              <a:gd name="connsiteX8" fmla="*/ 700644 w 5854535"/>
              <a:gd name="connsiteY8" fmla="*/ 2458193 h 3431969"/>
              <a:gd name="connsiteX9" fmla="*/ 819397 w 5854535"/>
              <a:gd name="connsiteY9" fmla="*/ 2327564 h 3431969"/>
              <a:gd name="connsiteX10" fmla="*/ 890649 w 5854535"/>
              <a:gd name="connsiteY10" fmla="*/ 2244437 h 3431969"/>
              <a:gd name="connsiteX11" fmla="*/ 1045028 w 5854535"/>
              <a:gd name="connsiteY11" fmla="*/ 2090058 h 3431969"/>
              <a:gd name="connsiteX12" fmla="*/ 1128156 w 5854535"/>
              <a:gd name="connsiteY12" fmla="*/ 2018806 h 3431969"/>
              <a:gd name="connsiteX13" fmla="*/ 1223158 w 5854535"/>
              <a:gd name="connsiteY13" fmla="*/ 1947554 h 3431969"/>
              <a:gd name="connsiteX14" fmla="*/ 1508166 w 5854535"/>
              <a:gd name="connsiteY14" fmla="*/ 1710047 h 3431969"/>
              <a:gd name="connsiteX15" fmla="*/ 1745673 w 5854535"/>
              <a:gd name="connsiteY15" fmla="*/ 1543793 h 3431969"/>
              <a:gd name="connsiteX16" fmla="*/ 1852551 w 5854535"/>
              <a:gd name="connsiteY16" fmla="*/ 1472541 h 3431969"/>
              <a:gd name="connsiteX17" fmla="*/ 2220686 w 5854535"/>
              <a:gd name="connsiteY17" fmla="*/ 1235034 h 3431969"/>
              <a:gd name="connsiteX18" fmla="*/ 2351314 w 5854535"/>
              <a:gd name="connsiteY18" fmla="*/ 1163782 h 3431969"/>
              <a:gd name="connsiteX19" fmla="*/ 2470067 w 5854535"/>
              <a:gd name="connsiteY19" fmla="*/ 1104406 h 3431969"/>
              <a:gd name="connsiteX20" fmla="*/ 2600696 w 5854535"/>
              <a:gd name="connsiteY20" fmla="*/ 1021278 h 3431969"/>
              <a:gd name="connsiteX21" fmla="*/ 2885704 w 5854535"/>
              <a:gd name="connsiteY21" fmla="*/ 902525 h 3431969"/>
              <a:gd name="connsiteX22" fmla="*/ 3016332 w 5854535"/>
              <a:gd name="connsiteY22" fmla="*/ 831273 h 3431969"/>
              <a:gd name="connsiteX23" fmla="*/ 3146961 w 5854535"/>
              <a:gd name="connsiteY23" fmla="*/ 783772 h 3431969"/>
              <a:gd name="connsiteX24" fmla="*/ 3277589 w 5854535"/>
              <a:gd name="connsiteY24" fmla="*/ 724395 h 3431969"/>
              <a:gd name="connsiteX25" fmla="*/ 3550722 w 5854535"/>
              <a:gd name="connsiteY25" fmla="*/ 629393 h 3431969"/>
              <a:gd name="connsiteX26" fmla="*/ 3669475 w 5854535"/>
              <a:gd name="connsiteY26" fmla="*/ 581891 h 3431969"/>
              <a:gd name="connsiteX27" fmla="*/ 3930732 w 5854535"/>
              <a:gd name="connsiteY27" fmla="*/ 498764 h 3431969"/>
              <a:gd name="connsiteX28" fmla="*/ 4049486 w 5854535"/>
              <a:gd name="connsiteY28" fmla="*/ 451263 h 3431969"/>
              <a:gd name="connsiteX29" fmla="*/ 4180114 w 5854535"/>
              <a:gd name="connsiteY29" fmla="*/ 415637 h 3431969"/>
              <a:gd name="connsiteX30" fmla="*/ 4239491 w 5854535"/>
              <a:gd name="connsiteY30" fmla="*/ 391886 h 3431969"/>
              <a:gd name="connsiteX31" fmla="*/ 4346369 w 5854535"/>
              <a:gd name="connsiteY31" fmla="*/ 356260 h 3431969"/>
              <a:gd name="connsiteX32" fmla="*/ 4548249 w 5854535"/>
              <a:gd name="connsiteY32" fmla="*/ 296883 h 3431969"/>
              <a:gd name="connsiteX33" fmla="*/ 4726379 w 5854535"/>
              <a:gd name="connsiteY33" fmla="*/ 225632 h 3431969"/>
              <a:gd name="connsiteX34" fmla="*/ 4880758 w 5854535"/>
              <a:gd name="connsiteY34" fmla="*/ 178130 h 3431969"/>
              <a:gd name="connsiteX35" fmla="*/ 5011387 w 5854535"/>
              <a:gd name="connsiteY35" fmla="*/ 130629 h 3431969"/>
              <a:gd name="connsiteX36" fmla="*/ 5070764 w 5854535"/>
              <a:gd name="connsiteY36" fmla="*/ 118754 h 3431969"/>
              <a:gd name="connsiteX37" fmla="*/ 5165766 w 5854535"/>
              <a:gd name="connsiteY37" fmla="*/ 95003 h 3431969"/>
              <a:gd name="connsiteX38" fmla="*/ 5213267 w 5854535"/>
              <a:gd name="connsiteY38" fmla="*/ 83128 h 3431969"/>
              <a:gd name="connsiteX39" fmla="*/ 5248893 w 5854535"/>
              <a:gd name="connsiteY39" fmla="*/ 71252 h 3431969"/>
              <a:gd name="connsiteX40" fmla="*/ 5367647 w 5854535"/>
              <a:gd name="connsiteY40" fmla="*/ 59377 h 3431969"/>
              <a:gd name="connsiteX41" fmla="*/ 5438899 w 5854535"/>
              <a:gd name="connsiteY41" fmla="*/ 47502 h 3431969"/>
              <a:gd name="connsiteX42" fmla="*/ 5545777 w 5854535"/>
              <a:gd name="connsiteY42" fmla="*/ 35626 h 3431969"/>
              <a:gd name="connsiteX43" fmla="*/ 5593278 w 5854535"/>
              <a:gd name="connsiteY43" fmla="*/ 23751 h 3431969"/>
              <a:gd name="connsiteX44" fmla="*/ 5664530 w 5854535"/>
              <a:gd name="connsiteY44" fmla="*/ 0 h 3431969"/>
              <a:gd name="connsiteX45" fmla="*/ 5854535 w 5854535"/>
              <a:gd name="connsiteY45" fmla="*/ 0 h 343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54535" h="3431969">
                <a:moveTo>
                  <a:pt x="0" y="3431969"/>
                </a:moveTo>
                <a:cubicBezTo>
                  <a:pt x="6995" y="3412733"/>
                  <a:pt x="44569" y="3293863"/>
                  <a:pt x="71252" y="3253839"/>
                </a:cubicBezTo>
                <a:cubicBezTo>
                  <a:pt x="85312" y="3232750"/>
                  <a:pt x="104136" y="3215170"/>
                  <a:pt x="118753" y="3194463"/>
                </a:cubicBezTo>
                <a:cubicBezTo>
                  <a:pt x="151676" y="3147823"/>
                  <a:pt x="182088" y="3099460"/>
                  <a:pt x="213756" y="3051959"/>
                </a:cubicBezTo>
                <a:cubicBezTo>
                  <a:pt x="229590" y="3028208"/>
                  <a:pt x="241073" y="3000891"/>
                  <a:pt x="261257" y="2980707"/>
                </a:cubicBezTo>
                <a:cubicBezTo>
                  <a:pt x="285008" y="2956956"/>
                  <a:pt x="310813" y="2935096"/>
                  <a:pt x="332509" y="2909455"/>
                </a:cubicBezTo>
                <a:cubicBezTo>
                  <a:pt x="635839" y="2550976"/>
                  <a:pt x="130105" y="3123851"/>
                  <a:pt x="451262" y="2731325"/>
                </a:cubicBezTo>
                <a:cubicBezTo>
                  <a:pt x="463795" y="2716007"/>
                  <a:pt x="485199" y="2710112"/>
                  <a:pt x="498764" y="2695699"/>
                </a:cubicBezTo>
                <a:cubicBezTo>
                  <a:pt x="657956" y="2526558"/>
                  <a:pt x="595993" y="2576797"/>
                  <a:pt x="700644" y="2458193"/>
                </a:cubicBezTo>
                <a:cubicBezTo>
                  <a:pt x="739578" y="2414068"/>
                  <a:pt x="780302" y="2371546"/>
                  <a:pt x="819397" y="2327564"/>
                </a:cubicBezTo>
                <a:cubicBezTo>
                  <a:pt x="843643" y="2300287"/>
                  <a:pt x="864843" y="2270243"/>
                  <a:pt x="890649" y="2244437"/>
                </a:cubicBezTo>
                <a:cubicBezTo>
                  <a:pt x="942109" y="2192977"/>
                  <a:pt x="989773" y="2137419"/>
                  <a:pt x="1045028" y="2090058"/>
                </a:cubicBezTo>
                <a:cubicBezTo>
                  <a:pt x="1072737" y="2066307"/>
                  <a:pt x="1099658" y="2041604"/>
                  <a:pt x="1128156" y="2018806"/>
                </a:cubicBezTo>
                <a:cubicBezTo>
                  <a:pt x="1159066" y="1994078"/>
                  <a:pt x="1192640" y="1972765"/>
                  <a:pt x="1223158" y="1947554"/>
                </a:cubicBezTo>
                <a:cubicBezTo>
                  <a:pt x="1397031" y="1803919"/>
                  <a:pt x="1361303" y="1818262"/>
                  <a:pt x="1508166" y="1710047"/>
                </a:cubicBezTo>
                <a:cubicBezTo>
                  <a:pt x="1508184" y="1710034"/>
                  <a:pt x="1745655" y="1543805"/>
                  <a:pt x="1745673" y="1543793"/>
                </a:cubicBezTo>
                <a:cubicBezTo>
                  <a:pt x="1781010" y="1519615"/>
                  <a:pt x="1817474" y="1497095"/>
                  <a:pt x="1852551" y="1472541"/>
                </a:cubicBezTo>
                <a:cubicBezTo>
                  <a:pt x="2077937" y="1314770"/>
                  <a:pt x="1902560" y="1419753"/>
                  <a:pt x="2220686" y="1235034"/>
                </a:cubicBezTo>
                <a:cubicBezTo>
                  <a:pt x="2263579" y="1210129"/>
                  <a:pt x="2307378" y="1186796"/>
                  <a:pt x="2351314" y="1163782"/>
                </a:cubicBezTo>
                <a:cubicBezTo>
                  <a:pt x="2390518" y="1143247"/>
                  <a:pt x="2432730" y="1128166"/>
                  <a:pt x="2470067" y="1104406"/>
                </a:cubicBezTo>
                <a:cubicBezTo>
                  <a:pt x="2513610" y="1076697"/>
                  <a:pt x="2555386" y="1045992"/>
                  <a:pt x="2600696" y="1021278"/>
                </a:cubicBezTo>
                <a:cubicBezTo>
                  <a:pt x="2738913" y="945887"/>
                  <a:pt x="2735795" y="971234"/>
                  <a:pt x="2885704" y="902525"/>
                </a:cubicBezTo>
                <a:cubicBezTo>
                  <a:pt x="2930793" y="881859"/>
                  <a:pt x="2971179" y="851797"/>
                  <a:pt x="3016332" y="831273"/>
                </a:cubicBezTo>
                <a:cubicBezTo>
                  <a:pt x="3058512" y="812101"/>
                  <a:pt x="3104078" y="801315"/>
                  <a:pt x="3146961" y="783772"/>
                </a:cubicBezTo>
                <a:cubicBezTo>
                  <a:pt x="3191230" y="765662"/>
                  <a:pt x="3232913" y="741477"/>
                  <a:pt x="3277589" y="724395"/>
                </a:cubicBezTo>
                <a:cubicBezTo>
                  <a:pt x="3367626" y="689969"/>
                  <a:pt x="3461222" y="665194"/>
                  <a:pt x="3550722" y="629393"/>
                </a:cubicBezTo>
                <a:cubicBezTo>
                  <a:pt x="3590306" y="613559"/>
                  <a:pt x="3629157" y="595750"/>
                  <a:pt x="3669475" y="581891"/>
                </a:cubicBezTo>
                <a:cubicBezTo>
                  <a:pt x="3755899" y="552183"/>
                  <a:pt x="3845881" y="532704"/>
                  <a:pt x="3930732" y="498764"/>
                </a:cubicBezTo>
                <a:cubicBezTo>
                  <a:pt x="3970317" y="482930"/>
                  <a:pt x="4009040" y="464745"/>
                  <a:pt x="4049486" y="451263"/>
                </a:cubicBezTo>
                <a:cubicBezTo>
                  <a:pt x="4092303" y="436991"/>
                  <a:pt x="4137035" y="429099"/>
                  <a:pt x="4180114" y="415637"/>
                </a:cubicBezTo>
                <a:cubicBezTo>
                  <a:pt x="4200461" y="409279"/>
                  <a:pt x="4219416" y="399056"/>
                  <a:pt x="4239491" y="391886"/>
                </a:cubicBezTo>
                <a:cubicBezTo>
                  <a:pt x="4274856" y="379255"/>
                  <a:pt x="4310342" y="366856"/>
                  <a:pt x="4346369" y="356260"/>
                </a:cubicBezTo>
                <a:cubicBezTo>
                  <a:pt x="4536452" y="300353"/>
                  <a:pt x="4342930" y="369347"/>
                  <a:pt x="4548249" y="296883"/>
                </a:cubicBezTo>
                <a:cubicBezTo>
                  <a:pt x="4691530" y="246314"/>
                  <a:pt x="4594293" y="278466"/>
                  <a:pt x="4726379" y="225632"/>
                </a:cubicBezTo>
                <a:cubicBezTo>
                  <a:pt x="4906500" y="153584"/>
                  <a:pt x="4748699" y="214146"/>
                  <a:pt x="4880758" y="178130"/>
                </a:cubicBezTo>
                <a:cubicBezTo>
                  <a:pt x="5124815" y="111569"/>
                  <a:pt x="4798845" y="194391"/>
                  <a:pt x="5011387" y="130629"/>
                </a:cubicBezTo>
                <a:cubicBezTo>
                  <a:pt x="5030720" y="124829"/>
                  <a:pt x="5051097" y="123293"/>
                  <a:pt x="5070764" y="118754"/>
                </a:cubicBezTo>
                <a:cubicBezTo>
                  <a:pt x="5102570" y="111414"/>
                  <a:pt x="5134099" y="102920"/>
                  <a:pt x="5165766" y="95003"/>
                </a:cubicBezTo>
                <a:cubicBezTo>
                  <a:pt x="5181600" y="91045"/>
                  <a:pt x="5197784" y="88289"/>
                  <a:pt x="5213267" y="83128"/>
                </a:cubicBezTo>
                <a:cubicBezTo>
                  <a:pt x="5225142" y="79169"/>
                  <a:pt x="5236521" y="73155"/>
                  <a:pt x="5248893" y="71252"/>
                </a:cubicBezTo>
                <a:cubicBezTo>
                  <a:pt x="5288212" y="65203"/>
                  <a:pt x="5328172" y="64311"/>
                  <a:pt x="5367647" y="59377"/>
                </a:cubicBezTo>
                <a:cubicBezTo>
                  <a:pt x="5391539" y="56391"/>
                  <a:pt x="5415032" y="50684"/>
                  <a:pt x="5438899" y="47502"/>
                </a:cubicBezTo>
                <a:cubicBezTo>
                  <a:pt x="5474430" y="42764"/>
                  <a:pt x="5510151" y="39585"/>
                  <a:pt x="5545777" y="35626"/>
                </a:cubicBezTo>
                <a:cubicBezTo>
                  <a:pt x="5561611" y="31668"/>
                  <a:pt x="5577645" y="28441"/>
                  <a:pt x="5593278" y="23751"/>
                </a:cubicBezTo>
                <a:cubicBezTo>
                  <a:pt x="5617258" y="16557"/>
                  <a:pt x="5639495" y="0"/>
                  <a:pt x="5664530" y="0"/>
                </a:cubicBezTo>
                <a:lnTo>
                  <a:pt x="5854535" y="0"/>
                </a:lnTo>
              </a:path>
            </a:pathLst>
          </a:cu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3A55A-33A4-AB49-AFAC-704CCFA6225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9410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making ammonia and the Haber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the </a:t>
            </a:r>
            <a:r>
              <a:rPr lang="en-GB" sz="2400" b="1" dirty="0">
                <a:solidFill>
                  <a:srgbClr val="00B0F0"/>
                </a:solidFill>
              </a:rPr>
              <a:t>Haber process </a:t>
            </a:r>
            <a:r>
              <a:rPr lang="en-GB" sz="2400" dirty="0"/>
              <a:t>for the manufacture of ammonia.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Explain how the conditions for the Haber process are selected to maximize the yield of ammonia. (Higher tier)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Looking after the environment: choosing the right fertiliser for your  garden · NARC Environment Magazine">
            <a:extLst>
              <a:ext uri="{FF2B5EF4-FFF2-40B4-BE49-F238E27FC236}">
                <a16:creationId xmlns:a16="http://schemas.microsoft.com/office/drawing/2014/main" id="{1C838C4B-F965-0D41-A4D4-EA6E6C557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r="5853"/>
          <a:stretch/>
        </p:blipFill>
        <p:spPr bwMode="auto">
          <a:xfrm>
            <a:off x="5914350" y="2476"/>
            <a:ext cx="6274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ames Water - The UK&amp;#39;s largest water and wastewater company">
            <a:extLst>
              <a:ext uri="{FF2B5EF4-FFF2-40B4-BE49-F238E27FC236}">
                <a16:creationId xmlns:a16="http://schemas.microsoft.com/office/drawing/2014/main" id="{803D8345-19CD-CF46-9136-AD7BF15B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95557"/>
            <a:ext cx="1556761" cy="1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wheat | Production, Types, Nutrition, Uses, &amp;amp; Facts | Britannica">
            <a:extLst>
              <a:ext uri="{FF2B5EF4-FFF2-40B4-BE49-F238E27FC236}">
                <a16:creationId xmlns:a16="http://schemas.microsoft.com/office/drawing/2014/main" id="{C53127C1-F814-4C40-93EF-54355CAE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2"/>
          <a:stretch/>
        </p:blipFill>
        <p:spPr bwMode="auto">
          <a:xfrm>
            <a:off x="0" y="-1"/>
            <a:ext cx="121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EA9CD-20F8-2441-ADAE-0F59E613A24A}"/>
              </a:ext>
            </a:extLst>
          </p:cNvPr>
          <p:cNvGrpSpPr/>
          <p:nvPr/>
        </p:nvGrpSpPr>
        <p:grpSpPr>
          <a:xfrm>
            <a:off x="1242871" y="2144811"/>
            <a:ext cx="9808877" cy="2306769"/>
            <a:chOff x="1242871" y="2144811"/>
            <a:chExt cx="9808877" cy="230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06140-A37B-C54B-B971-EA56B2FDDC55}"/>
                </a:ext>
              </a:extLst>
            </p:cNvPr>
            <p:cNvSpPr txBox="1"/>
            <p:nvPr/>
          </p:nvSpPr>
          <p:spPr>
            <a:xfrm>
              <a:off x="1242871" y="2144813"/>
              <a:ext cx="1596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nitrogen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C3D1-7021-3849-88D8-E945B07DC85F}"/>
                </a:ext>
              </a:extLst>
            </p:cNvPr>
            <p:cNvSpPr txBox="1"/>
            <p:nvPr/>
          </p:nvSpPr>
          <p:spPr>
            <a:xfrm>
              <a:off x="3839943" y="214481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hydrogen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D8020E-B569-924F-BFC5-54F3164D5ABE}"/>
                </a:ext>
              </a:extLst>
            </p:cNvPr>
            <p:cNvSpPr txBox="1"/>
            <p:nvPr/>
          </p:nvSpPr>
          <p:spPr>
            <a:xfrm>
              <a:off x="8766883" y="2144811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ammonia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189B3-91EF-3543-AB80-CF30AA1809AD}"/>
                </a:ext>
              </a:extLst>
            </p:cNvPr>
            <p:cNvSpPr txBox="1"/>
            <p:nvPr/>
          </p:nvSpPr>
          <p:spPr>
            <a:xfrm>
              <a:off x="1570492" y="3081975"/>
              <a:ext cx="941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N</a:t>
              </a:r>
              <a:r>
                <a:rPr lang="en-US" sz="4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E3320-96FB-1F4C-9DCB-20FA84E8FEED}"/>
                </a:ext>
              </a:extLst>
            </p:cNvPr>
            <p:cNvSpPr txBox="1"/>
            <p:nvPr/>
          </p:nvSpPr>
          <p:spPr>
            <a:xfrm>
              <a:off x="4246304" y="3081974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3H</a:t>
              </a:r>
              <a:r>
                <a:rPr lang="en-US" sz="40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F4306-2180-DD43-997C-735CF5CEEF75}"/>
                </a:ext>
              </a:extLst>
            </p:cNvPr>
            <p:cNvSpPr txBox="1"/>
            <p:nvPr/>
          </p:nvSpPr>
          <p:spPr>
            <a:xfrm>
              <a:off x="8743639" y="3026443"/>
              <a:ext cx="18101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2NH</a:t>
              </a:r>
              <a:r>
                <a:rPr lang="en-US" sz="40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6FF69-EF99-624D-8C9D-CC20D317C8D6}"/>
                </a:ext>
              </a:extLst>
            </p:cNvPr>
            <p:cNvSpPr txBox="1"/>
            <p:nvPr/>
          </p:nvSpPr>
          <p:spPr>
            <a:xfrm>
              <a:off x="6362338" y="2206365"/>
              <a:ext cx="169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iron catalyst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BE7C612-CDF5-094A-89E2-52AA21FD9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>
              <a:off x="6260334" y="2743180"/>
              <a:ext cx="212710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252BFE2-1E99-D44A-9EA7-A0DD23BBB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 rot="10800000">
              <a:off x="6235832" y="3258946"/>
              <a:ext cx="209831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0A1E3-58A0-9745-A594-BE17D907964C}"/>
                </a:ext>
              </a:extLst>
            </p:cNvPr>
            <p:cNvSpPr txBox="1"/>
            <p:nvPr/>
          </p:nvSpPr>
          <p:spPr>
            <a:xfrm>
              <a:off x="3109773" y="302644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19EB5-C3FA-8D43-97A1-0942E6E1E57B}"/>
                </a:ext>
              </a:extLst>
            </p:cNvPr>
            <p:cNvSpPr txBox="1"/>
            <p:nvPr/>
          </p:nvSpPr>
          <p:spPr>
            <a:xfrm>
              <a:off x="2372964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22952-B03B-4148-A5EE-F8B259D925AB}"/>
                </a:ext>
              </a:extLst>
            </p:cNvPr>
            <p:cNvSpPr txBox="1"/>
            <p:nvPr/>
          </p:nvSpPr>
          <p:spPr>
            <a:xfrm>
              <a:off x="5303624" y="3743694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ADACF-9C3E-8B48-93CB-077F80EDBB5A}"/>
                </a:ext>
              </a:extLst>
            </p:cNvPr>
            <p:cNvSpPr txBox="1"/>
            <p:nvPr/>
          </p:nvSpPr>
          <p:spPr>
            <a:xfrm>
              <a:off x="10311545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5FAA61-69B0-914A-B4E5-4311578D7B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C2942E0-2ACA-A54E-88E4-77C15488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at | Production, Types, Nutrition, Uses, &amp;amp; Facts | Britannica">
            <a:extLst>
              <a:ext uri="{FF2B5EF4-FFF2-40B4-BE49-F238E27FC236}">
                <a16:creationId xmlns:a16="http://schemas.microsoft.com/office/drawing/2014/main" id="{C53127C1-F814-4C40-93EF-54355CAE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2"/>
          <a:stretch/>
        </p:blipFill>
        <p:spPr bwMode="auto">
          <a:xfrm>
            <a:off x="0" y="-1"/>
            <a:ext cx="121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EA9CD-20F8-2441-ADAE-0F59E613A24A}"/>
              </a:ext>
            </a:extLst>
          </p:cNvPr>
          <p:cNvGrpSpPr/>
          <p:nvPr/>
        </p:nvGrpSpPr>
        <p:grpSpPr>
          <a:xfrm>
            <a:off x="1242871" y="2144811"/>
            <a:ext cx="9808877" cy="2306769"/>
            <a:chOff x="1242871" y="2144811"/>
            <a:chExt cx="9808877" cy="230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06140-A37B-C54B-B971-EA56B2FDDC55}"/>
                </a:ext>
              </a:extLst>
            </p:cNvPr>
            <p:cNvSpPr txBox="1"/>
            <p:nvPr/>
          </p:nvSpPr>
          <p:spPr>
            <a:xfrm>
              <a:off x="1242871" y="2144813"/>
              <a:ext cx="1596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nitrogen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C3D1-7021-3849-88D8-E945B07DC85F}"/>
                </a:ext>
              </a:extLst>
            </p:cNvPr>
            <p:cNvSpPr txBox="1"/>
            <p:nvPr/>
          </p:nvSpPr>
          <p:spPr>
            <a:xfrm>
              <a:off x="3839943" y="214481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hydrogen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D8020E-B569-924F-BFC5-54F3164D5ABE}"/>
                </a:ext>
              </a:extLst>
            </p:cNvPr>
            <p:cNvSpPr txBox="1"/>
            <p:nvPr/>
          </p:nvSpPr>
          <p:spPr>
            <a:xfrm>
              <a:off x="8766883" y="2144811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ammonia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189B3-91EF-3543-AB80-CF30AA1809AD}"/>
                </a:ext>
              </a:extLst>
            </p:cNvPr>
            <p:cNvSpPr txBox="1"/>
            <p:nvPr/>
          </p:nvSpPr>
          <p:spPr>
            <a:xfrm>
              <a:off x="1570492" y="3081975"/>
              <a:ext cx="941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N</a:t>
              </a:r>
              <a:r>
                <a:rPr lang="en-US" sz="4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E3320-96FB-1F4C-9DCB-20FA84E8FEED}"/>
                </a:ext>
              </a:extLst>
            </p:cNvPr>
            <p:cNvSpPr txBox="1"/>
            <p:nvPr/>
          </p:nvSpPr>
          <p:spPr>
            <a:xfrm>
              <a:off x="4246304" y="3081974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3H</a:t>
              </a:r>
              <a:r>
                <a:rPr lang="en-US" sz="40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F4306-2180-DD43-997C-735CF5CEEF75}"/>
                </a:ext>
              </a:extLst>
            </p:cNvPr>
            <p:cNvSpPr txBox="1"/>
            <p:nvPr/>
          </p:nvSpPr>
          <p:spPr>
            <a:xfrm>
              <a:off x="8743639" y="3026443"/>
              <a:ext cx="18101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2NH</a:t>
              </a:r>
              <a:r>
                <a:rPr lang="en-US" sz="40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6FF69-EF99-624D-8C9D-CC20D317C8D6}"/>
                </a:ext>
              </a:extLst>
            </p:cNvPr>
            <p:cNvSpPr txBox="1"/>
            <p:nvPr/>
          </p:nvSpPr>
          <p:spPr>
            <a:xfrm>
              <a:off x="6362338" y="2206365"/>
              <a:ext cx="169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iron catalyst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BE7C612-CDF5-094A-89E2-52AA21FD9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>
              <a:off x="6260334" y="2743180"/>
              <a:ext cx="212710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252BFE2-1E99-D44A-9EA7-A0DD23BBB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 rot="10800000">
              <a:off x="6235832" y="3258946"/>
              <a:ext cx="209831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0A1E3-58A0-9745-A594-BE17D907964C}"/>
                </a:ext>
              </a:extLst>
            </p:cNvPr>
            <p:cNvSpPr txBox="1"/>
            <p:nvPr/>
          </p:nvSpPr>
          <p:spPr>
            <a:xfrm>
              <a:off x="3109773" y="302644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19EB5-C3FA-8D43-97A1-0942E6E1E57B}"/>
                </a:ext>
              </a:extLst>
            </p:cNvPr>
            <p:cNvSpPr txBox="1"/>
            <p:nvPr/>
          </p:nvSpPr>
          <p:spPr>
            <a:xfrm>
              <a:off x="2372964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22952-B03B-4148-A5EE-F8B259D925AB}"/>
                </a:ext>
              </a:extLst>
            </p:cNvPr>
            <p:cNvSpPr txBox="1"/>
            <p:nvPr/>
          </p:nvSpPr>
          <p:spPr>
            <a:xfrm>
              <a:off x="5303624" y="3743694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ADACF-9C3E-8B48-93CB-077F80EDBB5A}"/>
                </a:ext>
              </a:extLst>
            </p:cNvPr>
            <p:cNvSpPr txBox="1"/>
            <p:nvPr/>
          </p:nvSpPr>
          <p:spPr>
            <a:xfrm>
              <a:off x="10311545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5FAA61-69B0-914A-B4E5-4311578D7B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8EDBF-D2F0-A54E-AF28-ADCE4C25738B}"/>
              </a:ext>
            </a:extLst>
          </p:cNvPr>
          <p:cNvSpPr/>
          <p:nvPr/>
        </p:nvSpPr>
        <p:spPr>
          <a:xfrm>
            <a:off x="764284" y="4711634"/>
            <a:ext cx="10661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This causes some of the </a:t>
            </a:r>
            <a:r>
              <a:rPr lang="en-GB" sz="2400" b="1" dirty="0">
                <a:solidFill>
                  <a:srgbClr val="00B0F0"/>
                </a:solidFill>
              </a:rPr>
              <a:t>nitrogen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hydrogen</a:t>
            </a:r>
            <a:r>
              <a:rPr lang="en-GB" sz="2400" dirty="0"/>
              <a:t> molecules to react, and that forms ammonia.  This is a </a:t>
            </a:r>
            <a:r>
              <a:rPr lang="en-GB" sz="2400" b="1" dirty="0">
                <a:solidFill>
                  <a:srgbClr val="00B0F0"/>
                </a:solidFill>
              </a:rPr>
              <a:t>reversible reaction</a:t>
            </a:r>
            <a:r>
              <a:rPr lang="en-GB" sz="2400" dirty="0"/>
              <a:t>, some of the </a:t>
            </a:r>
            <a:r>
              <a:rPr lang="en-GB" sz="2400" b="1" dirty="0">
                <a:solidFill>
                  <a:srgbClr val="00B0F0"/>
                </a:solidFill>
              </a:rPr>
              <a:t>ammonia breaks back down </a:t>
            </a:r>
            <a:r>
              <a:rPr lang="en-GB" sz="2400" dirty="0"/>
              <a:t>into nitrogen and hydrogen. To increase the yield, we now </a:t>
            </a:r>
            <a:r>
              <a:rPr lang="en-GB" sz="2400" b="1" dirty="0">
                <a:solidFill>
                  <a:srgbClr val="00B0F0"/>
                </a:solidFill>
              </a:rPr>
              <a:t>cool the ammonia </a:t>
            </a:r>
            <a:r>
              <a:rPr lang="en-GB" sz="2400" dirty="0"/>
              <a:t>and that turns into a liquid which is removed.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64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at | Production, Types, Nutrition, Uses, &amp;amp; Facts | Britannica">
            <a:extLst>
              <a:ext uri="{FF2B5EF4-FFF2-40B4-BE49-F238E27FC236}">
                <a16:creationId xmlns:a16="http://schemas.microsoft.com/office/drawing/2014/main" id="{C53127C1-F814-4C40-93EF-54355CAE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2"/>
          <a:stretch/>
        </p:blipFill>
        <p:spPr bwMode="auto">
          <a:xfrm>
            <a:off x="0" y="-1"/>
            <a:ext cx="121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EA9CD-20F8-2441-ADAE-0F59E613A24A}"/>
              </a:ext>
            </a:extLst>
          </p:cNvPr>
          <p:cNvGrpSpPr/>
          <p:nvPr/>
        </p:nvGrpSpPr>
        <p:grpSpPr>
          <a:xfrm>
            <a:off x="1242871" y="2144811"/>
            <a:ext cx="9808877" cy="2306769"/>
            <a:chOff x="1242871" y="2144811"/>
            <a:chExt cx="9808877" cy="230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06140-A37B-C54B-B971-EA56B2FDDC55}"/>
                </a:ext>
              </a:extLst>
            </p:cNvPr>
            <p:cNvSpPr txBox="1"/>
            <p:nvPr/>
          </p:nvSpPr>
          <p:spPr>
            <a:xfrm>
              <a:off x="1242871" y="2144813"/>
              <a:ext cx="1596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nitrogen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C3D1-7021-3849-88D8-E945B07DC85F}"/>
                </a:ext>
              </a:extLst>
            </p:cNvPr>
            <p:cNvSpPr txBox="1"/>
            <p:nvPr/>
          </p:nvSpPr>
          <p:spPr>
            <a:xfrm>
              <a:off x="3839943" y="214481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hydrogen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D8020E-B569-924F-BFC5-54F3164D5ABE}"/>
                </a:ext>
              </a:extLst>
            </p:cNvPr>
            <p:cNvSpPr txBox="1"/>
            <p:nvPr/>
          </p:nvSpPr>
          <p:spPr>
            <a:xfrm>
              <a:off x="8766883" y="2144811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ammonia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189B3-91EF-3543-AB80-CF30AA1809AD}"/>
                </a:ext>
              </a:extLst>
            </p:cNvPr>
            <p:cNvSpPr txBox="1"/>
            <p:nvPr/>
          </p:nvSpPr>
          <p:spPr>
            <a:xfrm>
              <a:off x="1570492" y="3081975"/>
              <a:ext cx="941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N</a:t>
              </a:r>
              <a:r>
                <a:rPr lang="en-US" sz="4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E3320-96FB-1F4C-9DCB-20FA84E8FEED}"/>
                </a:ext>
              </a:extLst>
            </p:cNvPr>
            <p:cNvSpPr txBox="1"/>
            <p:nvPr/>
          </p:nvSpPr>
          <p:spPr>
            <a:xfrm>
              <a:off x="4246304" y="3081974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3H</a:t>
              </a:r>
              <a:r>
                <a:rPr lang="en-US" sz="40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F4306-2180-DD43-997C-735CF5CEEF75}"/>
                </a:ext>
              </a:extLst>
            </p:cNvPr>
            <p:cNvSpPr txBox="1"/>
            <p:nvPr/>
          </p:nvSpPr>
          <p:spPr>
            <a:xfrm>
              <a:off x="8743639" y="3026443"/>
              <a:ext cx="18101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2NH</a:t>
              </a:r>
              <a:r>
                <a:rPr lang="en-US" sz="40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6FF69-EF99-624D-8C9D-CC20D317C8D6}"/>
                </a:ext>
              </a:extLst>
            </p:cNvPr>
            <p:cNvSpPr txBox="1"/>
            <p:nvPr/>
          </p:nvSpPr>
          <p:spPr>
            <a:xfrm>
              <a:off x="6362338" y="2206365"/>
              <a:ext cx="169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iron catalyst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BE7C612-CDF5-094A-89E2-52AA21FD9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>
              <a:off x="6260334" y="2743180"/>
              <a:ext cx="212710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252BFE2-1E99-D44A-9EA7-A0DD23BBB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 rot="10800000">
              <a:off x="6235832" y="3258946"/>
              <a:ext cx="209831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0A1E3-58A0-9745-A594-BE17D907964C}"/>
                </a:ext>
              </a:extLst>
            </p:cNvPr>
            <p:cNvSpPr txBox="1"/>
            <p:nvPr/>
          </p:nvSpPr>
          <p:spPr>
            <a:xfrm>
              <a:off x="3109773" y="302644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19EB5-C3FA-8D43-97A1-0942E6E1E57B}"/>
                </a:ext>
              </a:extLst>
            </p:cNvPr>
            <p:cNvSpPr txBox="1"/>
            <p:nvPr/>
          </p:nvSpPr>
          <p:spPr>
            <a:xfrm>
              <a:off x="2372964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22952-B03B-4148-A5EE-F8B259D925AB}"/>
                </a:ext>
              </a:extLst>
            </p:cNvPr>
            <p:cNvSpPr txBox="1"/>
            <p:nvPr/>
          </p:nvSpPr>
          <p:spPr>
            <a:xfrm>
              <a:off x="5303624" y="3743694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ADACF-9C3E-8B48-93CB-077F80EDBB5A}"/>
                </a:ext>
              </a:extLst>
            </p:cNvPr>
            <p:cNvSpPr txBox="1"/>
            <p:nvPr/>
          </p:nvSpPr>
          <p:spPr>
            <a:xfrm>
              <a:off x="10311545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5FAA61-69B0-914A-B4E5-4311578D7B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8EDBF-D2F0-A54E-AF28-ADCE4C25738B}"/>
              </a:ext>
            </a:extLst>
          </p:cNvPr>
          <p:cNvSpPr/>
          <p:nvPr/>
        </p:nvSpPr>
        <p:spPr>
          <a:xfrm>
            <a:off x="764284" y="4711634"/>
            <a:ext cx="10661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can then recycle the unreacted </a:t>
            </a:r>
            <a:r>
              <a:rPr lang="en-GB" sz="2400" b="1" dirty="0">
                <a:solidFill>
                  <a:srgbClr val="00B0F0"/>
                </a:solidFill>
              </a:rPr>
              <a:t>nitrogen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hydrogen</a:t>
            </a:r>
            <a:r>
              <a:rPr lang="en-GB" sz="2400" dirty="0"/>
              <a:t> back over the </a:t>
            </a:r>
            <a:r>
              <a:rPr lang="en-GB" sz="2400" b="1" dirty="0">
                <a:solidFill>
                  <a:srgbClr val="00B0F0"/>
                </a:solidFill>
              </a:rPr>
              <a:t>catalyst</a:t>
            </a:r>
            <a:r>
              <a:rPr lang="en-GB" sz="2400" dirty="0"/>
              <a:t>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Higher tier students: You’ll need to be able to explain how the </a:t>
            </a:r>
            <a:r>
              <a:rPr lang="en-GB" sz="2400" b="1" dirty="0">
                <a:solidFill>
                  <a:srgbClr val="00B0F0"/>
                </a:solidFill>
              </a:rPr>
              <a:t>conditions</a:t>
            </a:r>
            <a:r>
              <a:rPr lang="en-GB" sz="2400" dirty="0"/>
              <a:t> for the Haber process are chosen to increase the </a:t>
            </a:r>
            <a:r>
              <a:rPr lang="en-GB" sz="2400" b="1" dirty="0">
                <a:solidFill>
                  <a:srgbClr val="00B0F0"/>
                </a:solidFill>
              </a:rPr>
              <a:t>yield</a:t>
            </a:r>
            <a:r>
              <a:rPr lang="en-GB" sz="2400" dirty="0"/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58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at | Production, Types, Nutrition, Uses, &amp;amp; Facts | Britannica">
            <a:extLst>
              <a:ext uri="{FF2B5EF4-FFF2-40B4-BE49-F238E27FC236}">
                <a16:creationId xmlns:a16="http://schemas.microsoft.com/office/drawing/2014/main" id="{C53127C1-F814-4C40-93EF-54355CAE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2"/>
          <a:stretch/>
        </p:blipFill>
        <p:spPr bwMode="auto">
          <a:xfrm>
            <a:off x="0" y="-1"/>
            <a:ext cx="121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EA9CD-20F8-2441-ADAE-0F59E613A24A}"/>
              </a:ext>
            </a:extLst>
          </p:cNvPr>
          <p:cNvGrpSpPr/>
          <p:nvPr/>
        </p:nvGrpSpPr>
        <p:grpSpPr>
          <a:xfrm>
            <a:off x="1242871" y="2144811"/>
            <a:ext cx="9808877" cy="2306769"/>
            <a:chOff x="1242871" y="2144811"/>
            <a:chExt cx="9808877" cy="230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06140-A37B-C54B-B971-EA56B2FDDC55}"/>
                </a:ext>
              </a:extLst>
            </p:cNvPr>
            <p:cNvSpPr txBox="1"/>
            <p:nvPr/>
          </p:nvSpPr>
          <p:spPr>
            <a:xfrm>
              <a:off x="1242871" y="2144813"/>
              <a:ext cx="1596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nitrogen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C3D1-7021-3849-88D8-E945B07DC85F}"/>
                </a:ext>
              </a:extLst>
            </p:cNvPr>
            <p:cNvSpPr txBox="1"/>
            <p:nvPr/>
          </p:nvSpPr>
          <p:spPr>
            <a:xfrm>
              <a:off x="3839943" y="214481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hydrogen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D8020E-B569-924F-BFC5-54F3164D5ABE}"/>
                </a:ext>
              </a:extLst>
            </p:cNvPr>
            <p:cNvSpPr txBox="1"/>
            <p:nvPr/>
          </p:nvSpPr>
          <p:spPr>
            <a:xfrm>
              <a:off x="8766883" y="2144811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ammonia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189B3-91EF-3543-AB80-CF30AA1809AD}"/>
                </a:ext>
              </a:extLst>
            </p:cNvPr>
            <p:cNvSpPr txBox="1"/>
            <p:nvPr/>
          </p:nvSpPr>
          <p:spPr>
            <a:xfrm>
              <a:off x="1570492" y="3081975"/>
              <a:ext cx="941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N</a:t>
              </a:r>
              <a:r>
                <a:rPr lang="en-US" sz="4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E3320-96FB-1F4C-9DCB-20FA84E8FEED}"/>
                </a:ext>
              </a:extLst>
            </p:cNvPr>
            <p:cNvSpPr txBox="1"/>
            <p:nvPr/>
          </p:nvSpPr>
          <p:spPr>
            <a:xfrm>
              <a:off x="4246304" y="3081974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3H</a:t>
              </a:r>
              <a:r>
                <a:rPr lang="en-US" sz="40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F4306-2180-DD43-997C-735CF5CEEF75}"/>
                </a:ext>
              </a:extLst>
            </p:cNvPr>
            <p:cNvSpPr txBox="1"/>
            <p:nvPr/>
          </p:nvSpPr>
          <p:spPr>
            <a:xfrm>
              <a:off x="8743639" y="3026443"/>
              <a:ext cx="18101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2NH</a:t>
              </a:r>
              <a:r>
                <a:rPr lang="en-US" sz="40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6FF69-EF99-624D-8C9D-CC20D317C8D6}"/>
                </a:ext>
              </a:extLst>
            </p:cNvPr>
            <p:cNvSpPr txBox="1"/>
            <p:nvPr/>
          </p:nvSpPr>
          <p:spPr>
            <a:xfrm>
              <a:off x="6362338" y="2206365"/>
              <a:ext cx="169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iron catalyst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BE7C612-CDF5-094A-89E2-52AA21FD9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>
              <a:off x="6260334" y="2743180"/>
              <a:ext cx="212710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252BFE2-1E99-D44A-9EA7-A0DD23BBB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 rot="10800000">
              <a:off x="6235832" y="3258946"/>
              <a:ext cx="209831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0A1E3-58A0-9745-A594-BE17D907964C}"/>
                </a:ext>
              </a:extLst>
            </p:cNvPr>
            <p:cNvSpPr txBox="1"/>
            <p:nvPr/>
          </p:nvSpPr>
          <p:spPr>
            <a:xfrm>
              <a:off x="3109773" y="302644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19EB5-C3FA-8D43-97A1-0942E6E1E57B}"/>
                </a:ext>
              </a:extLst>
            </p:cNvPr>
            <p:cNvSpPr txBox="1"/>
            <p:nvPr/>
          </p:nvSpPr>
          <p:spPr>
            <a:xfrm>
              <a:off x="2372964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22952-B03B-4148-A5EE-F8B259D925AB}"/>
                </a:ext>
              </a:extLst>
            </p:cNvPr>
            <p:cNvSpPr txBox="1"/>
            <p:nvPr/>
          </p:nvSpPr>
          <p:spPr>
            <a:xfrm>
              <a:off x="5303624" y="3743694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ADACF-9C3E-8B48-93CB-077F80EDBB5A}"/>
                </a:ext>
              </a:extLst>
            </p:cNvPr>
            <p:cNvSpPr txBox="1"/>
            <p:nvPr/>
          </p:nvSpPr>
          <p:spPr>
            <a:xfrm>
              <a:off x="10311545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5FAA61-69B0-914A-B4E5-4311578D7B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8EDBF-D2F0-A54E-AF28-ADCE4C25738B}"/>
              </a:ext>
            </a:extLst>
          </p:cNvPr>
          <p:cNvSpPr/>
          <p:nvPr/>
        </p:nvSpPr>
        <p:spPr>
          <a:xfrm>
            <a:off x="764284" y="4711634"/>
            <a:ext cx="10661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a system is at </a:t>
            </a:r>
            <a:r>
              <a:rPr lang="en-GB" sz="2400" b="1" dirty="0">
                <a:solidFill>
                  <a:srgbClr val="00B0F0"/>
                </a:solidFill>
              </a:rPr>
              <a:t>equilibrium</a:t>
            </a:r>
            <a:r>
              <a:rPr lang="en-GB" sz="2400" dirty="0"/>
              <a:t> and a change is made to any of the </a:t>
            </a:r>
            <a:r>
              <a:rPr lang="en-GB" sz="2400" b="1" dirty="0">
                <a:solidFill>
                  <a:srgbClr val="00B0F0"/>
                </a:solidFill>
              </a:rPr>
              <a:t>conditions</a:t>
            </a:r>
            <a:r>
              <a:rPr lang="en-GB" sz="2400" dirty="0"/>
              <a:t>, then the system </a:t>
            </a:r>
            <a:r>
              <a:rPr lang="en-GB" sz="2400" b="1" dirty="0">
                <a:solidFill>
                  <a:srgbClr val="00B0F0"/>
                </a:solidFill>
              </a:rPr>
              <a:t>responds to counteract the change.</a:t>
            </a:r>
          </a:p>
          <a:p>
            <a:pPr algn="ctr"/>
            <a:r>
              <a:rPr lang="en-GB" sz="2400" dirty="0"/>
              <a:t>We can adjust the </a:t>
            </a:r>
            <a:r>
              <a:rPr lang="en-GB" sz="2400" b="1" dirty="0">
                <a:solidFill>
                  <a:srgbClr val="00B0F0"/>
                </a:solidFill>
              </a:rPr>
              <a:t>temperature and pressure </a:t>
            </a:r>
            <a:r>
              <a:rPr lang="en-GB" sz="2400" dirty="0"/>
              <a:t>to shift the position of the equilibrium towards the right-hand side, in the words, to produce more ammonia.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at | Production, Types, Nutrition, Uses, &amp;amp; Facts | Britannica">
            <a:extLst>
              <a:ext uri="{FF2B5EF4-FFF2-40B4-BE49-F238E27FC236}">
                <a16:creationId xmlns:a16="http://schemas.microsoft.com/office/drawing/2014/main" id="{C53127C1-F814-4C40-93EF-54355CAE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2"/>
          <a:stretch/>
        </p:blipFill>
        <p:spPr bwMode="auto">
          <a:xfrm>
            <a:off x="0" y="-1"/>
            <a:ext cx="121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EA9CD-20F8-2441-ADAE-0F59E613A24A}"/>
              </a:ext>
            </a:extLst>
          </p:cNvPr>
          <p:cNvGrpSpPr/>
          <p:nvPr/>
        </p:nvGrpSpPr>
        <p:grpSpPr>
          <a:xfrm>
            <a:off x="1242871" y="2144811"/>
            <a:ext cx="9808877" cy="2306769"/>
            <a:chOff x="1242871" y="2144811"/>
            <a:chExt cx="9808877" cy="230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06140-A37B-C54B-B971-EA56B2FDDC55}"/>
                </a:ext>
              </a:extLst>
            </p:cNvPr>
            <p:cNvSpPr txBox="1"/>
            <p:nvPr/>
          </p:nvSpPr>
          <p:spPr>
            <a:xfrm>
              <a:off x="1242871" y="2144813"/>
              <a:ext cx="1596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nitrogen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C3D1-7021-3849-88D8-E945B07DC85F}"/>
                </a:ext>
              </a:extLst>
            </p:cNvPr>
            <p:cNvSpPr txBox="1"/>
            <p:nvPr/>
          </p:nvSpPr>
          <p:spPr>
            <a:xfrm>
              <a:off x="3839943" y="214481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hydrogen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D8020E-B569-924F-BFC5-54F3164D5ABE}"/>
                </a:ext>
              </a:extLst>
            </p:cNvPr>
            <p:cNvSpPr txBox="1"/>
            <p:nvPr/>
          </p:nvSpPr>
          <p:spPr>
            <a:xfrm>
              <a:off x="8766883" y="2144811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ammonia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189B3-91EF-3543-AB80-CF30AA1809AD}"/>
                </a:ext>
              </a:extLst>
            </p:cNvPr>
            <p:cNvSpPr txBox="1"/>
            <p:nvPr/>
          </p:nvSpPr>
          <p:spPr>
            <a:xfrm>
              <a:off x="1570492" y="3081975"/>
              <a:ext cx="941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N</a:t>
              </a:r>
              <a:r>
                <a:rPr lang="en-US" sz="4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E3320-96FB-1F4C-9DCB-20FA84E8FEED}"/>
                </a:ext>
              </a:extLst>
            </p:cNvPr>
            <p:cNvSpPr txBox="1"/>
            <p:nvPr/>
          </p:nvSpPr>
          <p:spPr>
            <a:xfrm>
              <a:off x="4246304" y="3081974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3H</a:t>
              </a:r>
              <a:r>
                <a:rPr lang="en-US" sz="40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F4306-2180-DD43-997C-735CF5CEEF75}"/>
                </a:ext>
              </a:extLst>
            </p:cNvPr>
            <p:cNvSpPr txBox="1"/>
            <p:nvPr/>
          </p:nvSpPr>
          <p:spPr>
            <a:xfrm>
              <a:off x="8743639" y="3026443"/>
              <a:ext cx="18101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2NH</a:t>
              </a:r>
              <a:r>
                <a:rPr lang="en-US" sz="40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6FF69-EF99-624D-8C9D-CC20D317C8D6}"/>
                </a:ext>
              </a:extLst>
            </p:cNvPr>
            <p:cNvSpPr txBox="1"/>
            <p:nvPr/>
          </p:nvSpPr>
          <p:spPr>
            <a:xfrm>
              <a:off x="6362338" y="2206365"/>
              <a:ext cx="169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iron catalyst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BE7C612-CDF5-094A-89E2-52AA21FD9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>
              <a:off x="6260334" y="2743180"/>
              <a:ext cx="212710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252BFE2-1E99-D44A-9EA7-A0DD23BBB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 rot="10800000">
              <a:off x="6235832" y="3258946"/>
              <a:ext cx="209831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0A1E3-58A0-9745-A594-BE17D907964C}"/>
                </a:ext>
              </a:extLst>
            </p:cNvPr>
            <p:cNvSpPr txBox="1"/>
            <p:nvPr/>
          </p:nvSpPr>
          <p:spPr>
            <a:xfrm>
              <a:off x="3109773" y="302644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19EB5-C3FA-8D43-97A1-0942E6E1E57B}"/>
                </a:ext>
              </a:extLst>
            </p:cNvPr>
            <p:cNvSpPr txBox="1"/>
            <p:nvPr/>
          </p:nvSpPr>
          <p:spPr>
            <a:xfrm>
              <a:off x="2372964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22952-B03B-4148-A5EE-F8B259D925AB}"/>
                </a:ext>
              </a:extLst>
            </p:cNvPr>
            <p:cNvSpPr txBox="1"/>
            <p:nvPr/>
          </p:nvSpPr>
          <p:spPr>
            <a:xfrm>
              <a:off x="5303624" y="3743694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ADACF-9C3E-8B48-93CB-077F80EDBB5A}"/>
                </a:ext>
              </a:extLst>
            </p:cNvPr>
            <p:cNvSpPr txBox="1"/>
            <p:nvPr/>
          </p:nvSpPr>
          <p:spPr>
            <a:xfrm>
              <a:off x="10311545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5FAA61-69B0-914A-B4E5-4311578D7B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8EDBF-D2F0-A54E-AF28-ADCE4C25738B}"/>
              </a:ext>
            </a:extLst>
          </p:cNvPr>
          <p:cNvSpPr/>
          <p:nvPr/>
        </p:nvSpPr>
        <p:spPr>
          <a:xfrm>
            <a:off x="764284" y="4711634"/>
            <a:ext cx="10661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In the case of the </a:t>
            </a:r>
            <a:r>
              <a:rPr lang="en-GB" sz="2400" b="1" dirty="0">
                <a:solidFill>
                  <a:srgbClr val="00B0F0"/>
                </a:solidFill>
              </a:rPr>
              <a:t>Haber process</a:t>
            </a:r>
            <a:r>
              <a:rPr lang="en-GB" sz="2400" dirty="0"/>
              <a:t>, the forward reaction is </a:t>
            </a:r>
            <a:r>
              <a:rPr lang="en-GB" sz="2400" b="1" dirty="0">
                <a:solidFill>
                  <a:srgbClr val="00B0F0"/>
                </a:solidFill>
              </a:rPr>
              <a:t>exothermic</a:t>
            </a:r>
            <a:r>
              <a:rPr lang="en-GB" sz="2400" dirty="0"/>
              <a:t>. This means that a relatively cool temperature will shift the equilibrium to the </a:t>
            </a:r>
            <a:r>
              <a:rPr lang="en-GB" sz="2400" b="1" dirty="0">
                <a:solidFill>
                  <a:srgbClr val="00B0F0"/>
                </a:solidFill>
              </a:rPr>
              <a:t>right-hand side</a:t>
            </a:r>
            <a:r>
              <a:rPr lang="en-GB" sz="2400" dirty="0"/>
              <a:t>. The problem is that a cool temperature makes a reaction slow. We've got a trade-off between the rate of reaction and the position of the equilibrium.</a:t>
            </a:r>
          </a:p>
        </p:txBody>
      </p:sp>
    </p:spTree>
    <p:extLst>
      <p:ext uri="{BB962C8B-B14F-4D97-AF65-F5344CB8AC3E}">
        <p14:creationId xmlns:p14="http://schemas.microsoft.com/office/powerpoint/2010/main" val="26738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at | Production, Types, Nutrition, Uses, &amp;amp; Facts | Britannica">
            <a:extLst>
              <a:ext uri="{FF2B5EF4-FFF2-40B4-BE49-F238E27FC236}">
                <a16:creationId xmlns:a16="http://schemas.microsoft.com/office/drawing/2014/main" id="{C53127C1-F814-4C40-93EF-54355CAE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2"/>
          <a:stretch/>
        </p:blipFill>
        <p:spPr bwMode="auto">
          <a:xfrm>
            <a:off x="0" y="-1"/>
            <a:ext cx="121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EA9CD-20F8-2441-ADAE-0F59E613A24A}"/>
              </a:ext>
            </a:extLst>
          </p:cNvPr>
          <p:cNvGrpSpPr/>
          <p:nvPr/>
        </p:nvGrpSpPr>
        <p:grpSpPr>
          <a:xfrm>
            <a:off x="1242871" y="2144811"/>
            <a:ext cx="9808877" cy="2306769"/>
            <a:chOff x="1242871" y="2144811"/>
            <a:chExt cx="9808877" cy="230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06140-A37B-C54B-B971-EA56B2FDDC55}"/>
                </a:ext>
              </a:extLst>
            </p:cNvPr>
            <p:cNvSpPr txBox="1"/>
            <p:nvPr/>
          </p:nvSpPr>
          <p:spPr>
            <a:xfrm>
              <a:off x="1242871" y="2144813"/>
              <a:ext cx="1596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nitrogen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FC3D1-7021-3849-88D8-E945B07DC85F}"/>
                </a:ext>
              </a:extLst>
            </p:cNvPr>
            <p:cNvSpPr txBox="1"/>
            <p:nvPr/>
          </p:nvSpPr>
          <p:spPr>
            <a:xfrm>
              <a:off x="3839943" y="214481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hydrogen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D8020E-B569-924F-BFC5-54F3164D5ABE}"/>
                </a:ext>
              </a:extLst>
            </p:cNvPr>
            <p:cNvSpPr txBox="1"/>
            <p:nvPr/>
          </p:nvSpPr>
          <p:spPr>
            <a:xfrm>
              <a:off x="8766883" y="2144811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ammonia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189B3-91EF-3543-AB80-CF30AA1809AD}"/>
                </a:ext>
              </a:extLst>
            </p:cNvPr>
            <p:cNvSpPr txBox="1"/>
            <p:nvPr/>
          </p:nvSpPr>
          <p:spPr>
            <a:xfrm>
              <a:off x="1570492" y="3081975"/>
              <a:ext cx="941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N</a:t>
              </a:r>
              <a:r>
                <a:rPr lang="en-US" sz="4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E3320-96FB-1F4C-9DCB-20FA84E8FEED}"/>
                </a:ext>
              </a:extLst>
            </p:cNvPr>
            <p:cNvSpPr txBox="1"/>
            <p:nvPr/>
          </p:nvSpPr>
          <p:spPr>
            <a:xfrm>
              <a:off x="4246304" y="3081974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3H</a:t>
              </a:r>
              <a:r>
                <a:rPr lang="en-US" sz="40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F4306-2180-DD43-997C-735CF5CEEF75}"/>
                </a:ext>
              </a:extLst>
            </p:cNvPr>
            <p:cNvSpPr txBox="1"/>
            <p:nvPr/>
          </p:nvSpPr>
          <p:spPr>
            <a:xfrm>
              <a:off x="8743639" y="3026443"/>
              <a:ext cx="18101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2NH</a:t>
              </a:r>
              <a:r>
                <a:rPr lang="en-US" sz="40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6FF69-EF99-624D-8C9D-CC20D317C8D6}"/>
                </a:ext>
              </a:extLst>
            </p:cNvPr>
            <p:cNvSpPr txBox="1"/>
            <p:nvPr/>
          </p:nvSpPr>
          <p:spPr>
            <a:xfrm>
              <a:off x="6362338" y="2206365"/>
              <a:ext cx="169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iron catalyst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BE7C612-CDF5-094A-89E2-52AA21FD9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>
              <a:off x="6260334" y="2743180"/>
              <a:ext cx="212710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252BFE2-1E99-D44A-9EA7-A0DD23BBB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85"/>
            <a:stretch/>
          </p:blipFill>
          <p:spPr bwMode="auto">
            <a:xfrm rot="10800000">
              <a:off x="6235832" y="3258946"/>
              <a:ext cx="2098310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0A1E3-58A0-9745-A594-BE17D907964C}"/>
                </a:ext>
              </a:extLst>
            </p:cNvPr>
            <p:cNvSpPr txBox="1"/>
            <p:nvPr/>
          </p:nvSpPr>
          <p:spPr>
            <a:xfrm>
              <a:off x="3109773" y="302644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19EB5-C3FA-8D43-97A1-0942E6E1E57B}"/>
                </a:ext>
              </a:extLst>
            </p:cNvPr>
            <p:cNvSpPr txBox="1"/>
            <p:nvPr/>
          </p:nvSpPr>
          <p:spPr>
            <a:xfrm>
              <a:off x="2372964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22952-B03B-4148-A5EE-F8B259D925AB}"/>
                </a:ext>
              </a:extLst>
            </p:cNvPr>
            <p:cNvSpPr txBox="1"/>
            <p:nvPr/>
          </p:nvSpPr>
          <p:spPr>
            <a:xfrm>
              <a:off x="5303624" y="3743694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ADACF-9C3E-8B48-93CB-077F80EDBB5A}"/>
                </a:ext>
              </a:extLst>
            </p:cNvPr>
            <p:cNvSpPr txBox="1"/>
            <p:nvPr/>
          </p:nvSpPr>
          <p:spPr>
            <a:xfrm>
              <a:off x="10311545" y="3720611"/>
              <a:ext cx="740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(g)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5FAA61-69B0-914A-B4E5-4311578D7B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8EDBF-D2F0-A54E-AF28-ADCE4C25738B}"/>
              </a:ext>
            </a:extLst>
          </p:cNvPr>
          <p:cNvSpPr/>
          <p:nvPr/>
        </p:nvSpPr>
        <p:spPr>
          <a:xfrm>
            <a:off x="764284" y="4711634"/>
            <a:ext cx="10661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That means that </a:t>
            </a:r>
            <a:r>
              <a:rPr lang="en-GB" sz="2400" b="1" dirty="0">
                <a:solidFill>
                  <a:srgbClr val="00B0F0"/>
                </a:solidFill>
              </a:rPr>
              <a:t>450 degrees Celsius </a:t>
            </a:r>
            <a:r>
              <a:rPr lang="en-GB" sz="2400" dirty="0"/>
              <a:t>is a compromised temperature. We get a </a:t>
            </a:r>
            <a:r>
              <a:rPr lang="en-GB" sz="2400" b="1" dirty="0">
                <a:solidFill>
                  <a:srgbClr val="00B0F0"/>
                </a:solidFill>
              </a:rPr>
              <a:t>relatively fast rate </a:t>
            </a:r>
            <a:r>
              <a:rPr lang="en-GB" sz="2400" dirty="0"/>
              <a:t>and a </a:t>
            </a:r>
            <a:r>
              <a:rPr lang="en-GB" sz="2400" b="1" dirty="0">
                <a:solidFill>
                  <a:srgbClr val="00B0F0"/>
                </a:solidFill>
              </a:rPr>
              <a:t>relatively high yield </a:t>
            </a:r>
            <a:r>
              <a:rPr lang="en-GB" sz="2400" dirty="0"/>
              <a:t>of</a:t>
            </a:r>
            <a:r>
              <a:rPr lang="en-GB" sz="2400" b="1" dirty="0">
                <a:solidFill>
                  <a:srgbClr val="00B0F0"/>
                </a:solidFill>
              </a:rPr>
              <a:t> ammonia</a:t>
            </a:r>
            <a:r>
              <a:rPr lang="en-GB" sz="2400" dirty="0"/>
              <a:t>. The </a:t>
            </a:r>
            <a:r>
              <a:rPr lang="en-GB" sz="2400" b="1" dirty="0">
                <a:solidFill>
                  <a:srgbClr val="00B0F0"/>
                </a:solidFill>
              </a:rPr>
              <a:t>iron catalyst </a:t>
            </a:r>
            <a:r>
              <a:rPr lang="en-GB" sz="2400" dirty="0"/>
              <a:t>also increases the rate of the reaction. Pressure also affects the equilibrium. In the case of the Haber process, a </a:t>
            </a:r>
            <a:r>
              <a:rPr lang="en-GB" sz="2400" b="1" dirty="0">
                <a:solidFill>
                  <a:srgbClr val="00B0F0"/>
                </a:solidFill>
              </a:rPr>
              <a:t>high pressure </a:t>
            </a:r>
            <a:r>
              <a:rPr lang="en-GB" sz="2400" dirty="0"/>
              <a:t>will push equilibrium to the </a:t>
            </a:r>
            <a:r>
              <a:rPr lang="en-GB" sz="2400" b="1" dirty="0">
                <a:solidFill>
                  <a:srgbClr val="00B0F0"/>
                </a:solidFill>
              </a:rPr>
              <a:t>right-hand side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84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516</Words>
  <Application>Microsoft Macintosh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246</cp:revision>
  <dcterms:created xsi:type="dcterms:W3CDTF">2021-05-21T15:41:32Z</dcterms:created>
  <dcterms:modified xsi:type="dcterms:W3CDTF">2021-06-12T10:34:20Z</dcterms:modified>
</cp:coreProperties>
</file>