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9CAF"/>
    <a:srgbClr val="38D4D6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9"/>
    <p:restoredTop sz="94719"/>
  </p:normalViewPr>
  <p:slideViewPr>
    <p:cSldViewPr snapToGrid="0" snapToObjects="1">
      <p:cViewPr>
        <p:scale>
          <a:sx n="140" d="100"/>
          <a:sy n="140" d="100"/>
        </p:scale>
        <p:origin x="1704" y="-1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7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1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6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2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2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4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3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8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70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6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55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8D636-7D53-2A40-B66B-27F3A360C276}" type="datetimeFigureOut">
              <a:rPr lang="en-US" smtClean="0"/>
              <a:t>7/22/21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A9912-8F4E-7E4D-9391-3BDCCD072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0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887CF-AEE7-0346-B8E5-2599EE52B9CE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3991914-2AFE-474F-8934-46690A05B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45D05D2-E61A-6C4C-8A78-623B39AB04E3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C7B26C-52DA-E745-AF6F-CAACB5B039CC}"/>
              </a:ext>
            </a:extLst>
          </p:cNvPr>
          <p:cNvSpPr/>
          <p:nvPr/>
        </p:nvSpPr>
        <p:spPr>
          <a:xfrm>
            <a:off x="860612" y="193341"/>
            <a:ext cx="43405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KS4-17-04: Using Resources - </a:t>
            </a:r>
            <a:r>
              <a:rPr lang="en-US" sz="1200" dirty="0"/>
              <a:t>Explore phytomining and bioleaching</a:t>
            </a:r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1026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CA48918A-A0F2-BA47-86D6-887FCDE73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CBD930B-03CE-9C4B-B329-540DED6C5F81}"/>
              </a:ext>
            </a:extLst>
          </p:cNvPr>
          <p:cNvSpPr/>
          <p:nvPr/>
        </p:nvSpPr>
        <p:spPr>
          <a:xfrm>
            <a:off x="860612" y="380579"/>
            <a:ext cx="427616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Describe how phytomining and bioleaching are used to extract copper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E032A5B-2642-4449-BFF9-9E6DD8133937}"/>
              </a:ext>
            </a:extLst>
          </p:cNvPr>
          <p:cNvSpPr/>
          <p:nvPr/>
        </p:nvSpPr>
        <p:spPr>
          <a:xfrm>
            <a:off x="105346" y="1088219"/>
            <a:ext cx="648157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279CAF"/>
                </a:solidFill>
              </a:rPr>
              <a:t> </a:t>
            </a:r>
            <a:r>
              <a:rPr lang="en-GB" sz="1200" dirty="0">
                <a:solidFill>
                  <a:srgbClr val="383838"/>
                </a:solidFill>
              </a:rPr>
              <a:t>Extraction by reduction and electrolysis are really only beneficial when the ore contains sufficiently high proportions of the useful metal.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279CAF"/>
                </a:solidFill>
              </a:rPr>
              <a:t> </a:t>
            </a:r>
            <a:r>
              <a:rPr lang="en-GB" sz="1200" dirty="0">
                <a:solidFill>
                  <a:srgbClr val="383838"/>
                </a:solidFill>
              </a:rPr>
              <a:t>For low grade ores (ores with lower quantities of metals) other techniques are being developed to meet global demand.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279CAF"/>
                </a:solidFill>
              </a:rPr>
              <a:t> </a:t>
            </a:r>
            <a:r>
              <a:rPr lang="en-GB" sz="1200" dirty="0">
                <a:solidFill>
                  <a:srgbClr val="383838"/>
                </a:solidFill>
              </a:rPr>
              <a:t>This is happening in particular with copper as copper ores are becoming more and more </a:t>
            </a:r>
            <a:r>
              <a:rPr lang="en-GB" sz="1200" b="1" dirty="0">
                <a:solidFill>
                  <a:srgbClr val="383838"/>
                </a:solidFill>
              </a:rPr>
              <a:t>scarce.</a:t>
            </a:r>
            <a:endParaRPr lang="en-GB" sz="1200" dirty="0">
              <a:solidFill>
                <a:srgbClr val="383838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279CAF"/>
                </a:solidFill>
              </a:rPr>
              <a:t> </a:t>
            </a:r>
            <a:r>
              <a:rPr lang="en-GB" sz="1200" b="1" dirty="0">
                <a:solidFill>
                  <a:srgbClr val="383838"/>
                </a:solidFill>
              </a:rPr>
              <a:t>Phytoextraction</a:t>
            </a:r>
            <a:r>
              <a:rPr lang="en-GB" sz="1200" dirty="0">
                <a:solidFill>
                  <a:srgbClr val="383838"/>
                </a:solidFill>
              </a:rPr>
              <a:t> and </a:t>
            </a:r>
            <a:r>
              <a:rPr lang="en-GB" sz="1200" b="1" dirty="0">
                <a:solidFill>
                  <a:srgbClr val="383838"/>
                </a:solidFill>
              </a:rPr>
              <a:t>bioleaching</a:t>
            </a:r>
            <a:r>
              <a:rPr lang="en-GB" sz="1200" dirty="0">
                <a:solidFill>
                  <a:srgbClr val="383838"/>
                </a:solidFill>
              </a:rPr>
              <a:t> (bacterial) are two relatively new methods of extracting metals that rely on </a:t>
            </a:r>
            <a:r>
              <a:rPr lang="en-GB" sz="1200" b="1" dirty="0">
                <a:solidFill>
                  <a:srgbClr val="383838"/>
                </a:solidFill>
              </a:rPr>
              <a:t>biological phenomenon.</a:t>
            </a:r>
            <a:endParaRPr lang="en-GB" sz="1200" dirty="0">
              <a:solidFill>
                <a:srgbClr val="383838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279CAF"/>
                </a:solidFill>
              </a:rPr>
              <a:t> </a:t>
            </a:r>
            <a:r>
              <a:rPr lang="en-GB" sz="1200" dirty="0">
                <a:solidFill>
                  <a:srgbClr val="383838"/>
                </a:solidFill>
              </a:rPr>
              <a:t>Both of these methods avoid the significant </a:t>
            </a:r>
            <a:r>
              <a:rPr lang="en-GB" sz="1200" b="1" dirty="0">
                <a:solidFill>
                  <a:srgbClr val="383838"/>
                </a:solidFill>
              </a:rPr>
              <a:t>environmental damage</a:t>
            </a:r>
            <a:r>
              <a:rPr lang="en-GB" sz="1200" dirty="0">
                <a:solidFill>
                  <a:srgbClr val="383838"/>
                </a:solidFill>
              </a:rPr>
              <a:t> caused by the more traditional methods.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279CAF"/>
                </a:solidFill>
              </a:rPr>
              <a:t> </a:t>
            </a:r>
            <a:r>
              <a:rPr lang="en-GB" sz="1200" dirty="0">
                <a:solidFill>
                  <a:srgbClr val="383838"/>
                </a:solidFill>
              </a:rPr>
              <a:t>They are however very </a:t>
            </a:r>
            <a:r>
              <a:rPr lang="en-GB" sz="1200" b="1" dirty="0">
                <a:solidFill>
                  <a:srgbClr val="383838"/>
                </a:solidFill>
              </a:rPr>
              <a:t>slow</a:t>
            </a:r>
            <a:r>
              <a:rPr lang="en-GB" sz="1200" dirty="0">
                <a:solidFill>
                  <a:srgbClr val="383838"/>
                </a:solidFill>
              </a:rPr>
              <a:t> and also do require either displacement or electrolysis to make the final product.</a:t>
            </a:r>
            <a:endParaRPr lang="en-GB" sz="1200" b="0" i="0" dirty="0">
              <a:solidFill>
                <a:srgbClr val="383838"/>
              </a:solidFill>
              <a:effectLst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E26918-BAE6-A946-81CF-8AD8928FA9F9}"/>
              </a:ext>
            </a:extLst>
          </p:cNvPr>
          <p:cNvSpPr/>
          <p:nvPr/>
        </p:nvSpPr>
        <p:spPr>
          <a:xfrm>
            <a:off x="105346" y="852184"/>
            <a:ext cx="21460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b="1" dirty="0">
                <a:solidFill>
                  <a:srgbClr val="279CAF"/>
                </a:solidFill>
              </a:rPr>
              <a:t>Biological Methods – Key Facts</a:t>
            </a:r>
            <a:endParaRPr lang="en-GB" sz="1200" b="0" i="0" dirty="0">
              <a:solidFill>
                <a:srgbClr val="279CAF"/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B4D3D0-11CE-844E-BFB2-6CFDD2A04E99}"/>
              </a:ext>
            </a:extLst>
          </p:cNvPr>
          <p:cNvSpPr/>
          <p:nvPr/>
        </p:nvSpPr>
        <p:spPr>
          <a:xfrm>
            <a:off x="105346" y="3225039"/>
            <a:ext cx="9971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b="1" dirty="0">
                <a:solidFill>
                  <a:srgbClr val="279CAF"/>
                </a:solidFill>
                <a:latin typeface="Mulish"/>
              </a:rPr>
              <a:t>Phytomining</a:t>
            </a:r>
            <a:endParaRPr lang="en-GB" sz="1200" b="0" i="0" dirty="0">
              <a:solidFill>
                <a:srgbClr val="279CAF"/>
              </a:solidFill>
              <a:effectLst/>
              <a:latin typeface="Mulish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5259352-99F9-6D49-B8C2-4E8C09379D4F}"/>
              </a:ext>
            </a:extLst>
          </p:cNvPr>
          <p:cNvSpPr/>
          <p:nvPr/>
        </p:nvSpPr>
        <p:spPr>
          <a:xfrm>
            <a:off x="109179" y="3422327"/>
            <a:ext cx="65644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279CAF"/>
                </a:solidFill>
                <a:latin typeface="Mulish"/>
              </a:rPr>
              <a:t> </a:t>
            </a:r>
            <a:r>
              <a:rPr lang="en-GB" sz="1200" dirty="0">
                <a:solidFill>
                  <a:srgbClr val="383838"/>
                </a:solidFill>
                <a:latin typeface="Mulish"/>
              </a:rPr>
              <a:t>This process takes advantage of how some plants </a:t>
            </a:r>
            <a:r>
              <a:rPr lang="en-GB" sz="1200" b="1" dirty="0">
                <a:solidFill>
                  <a:srgbClr val="383838"/>
                </a:solidFill>
                <a:latin typeface="Mulish"/>
              </a:rPr>
              <a:t>absorb metals</a:t>
            </a:r>
            <a:r>
              <a:rPr lang="en-GB" sz="1200" dirty="0">
                <a:solidFill>
                  <a:srgbClr val="383838"/>
                </a:solidFill>
                <a:latin typeface="Mulish"/>
              </a:rPr>
              <a:t> through their roots.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279CAF"/>
                </a:solidFill>
                <a:latin typeface="Mulish"/>
              </a:rPr>
              <a:t> </a:t>
            </a:r>
            <a:r>
              <a:rPr lang="en-GB" sz="1200" dirty="0">
                <a:solidFill>
                  <a:srgbClr val="383838"/>
                </a:solidFill>
                <a:latin typeface="Mulish"/>
              </a:rPr>
              <a:t>The plants are grown in areas known to contain metals of interest in the</a:t>
            </a:r>
            <a:r>
              <a:rPr lang="en-GB" sz="1200" b="1" dirty="0">
                <a:solidFill>
                  <a:srgbClr val="383838"/>
                </a:solidFill>
                <a:latin typeface="Mulish"/>
              </a:rPr>
              <a:t> soil.</a:t>
            </a:r>
            <a:endParaRPr lang="en-GB" sz="1200" dirty="0">
              <a:solidFill>
                <a:srgbClr val="383838"/>
              </a:solidFill>
              <a:latin typeface="Mulish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279CAF"/>
                </a:solidFill>
                <a:latin typeface="Mulish"/>
              </a:rPr>
              <a:t> </a:t>
            </a:r>
            <a:r>
              <a:rPr lang="en-GB" sz="1200" dirty="0">
                <a:solidFill>
                  <a:srgbClr val="383838"/>
                </a:solidFill>
                <a:latin typeface="Mulish"/>
              </a:rPr>
              <a:t>As the plants grow the metals are taken up through the plants vascular system and become </a:t>
            </a:r>
            <a:r>
              <a:rPr lang="en-GB" sz="1200" b="1" dirty="0">
                <a:solidFill>
                  <a:srgbClr val="383838"/>
                </a:solidFill>
                <a:latin typeface="Mulish"/>
              </a:rPr>
              <a:t>concentrated</a:t>
            </a:r>
            <a:r>
              <a:rPr lang="en-GB" sz="1200" dirty="0">
                <a:solidFill>
                  <a:srgbClr val="383838"/>
                </a:solidFill>
                <a:latin typeface="Mulish"/>
              </a:rPr>
              <a:t> in specific parts such as their</a:t>
            </a:r>
            <a:r>
              <a:rPr lang="en-GB" sz="1200" b="1" dirty="0">
                <a:solidFill>
                  <a:srgbClr val="383838"/>
                </a:solidFill>
                <a:latin typeface="Mulish"/>
              </a:rPr>
              <a:t> shoots</a:t>
            </a:r>
            <a:r>
              <a:rPr lang="en-GB" sz="1200" dirty="0">
                <a:solidFill>
                  <a:srgbClr val="383838"/>
                </a:solidFill>
                <a:latin typeface="Mulish"/>
              </a:rPr>
              <a:t> and </a:t>
            </a:r>
            <a:r>
              <a:rPr lang="en-GB" sz="1200" b="1" dirty="0">
                <a:solidFill>
                  <a:srgbClr val="383838"/>
                </a:solidFill>
                <a:latin typeface="Mulish"/>
              </a:rPr>
              <a:t>leaves.</a:t>
            </a:r>
            <a:endParaRPr lang="en-GB" sz="1200" dirty="0">
              <a:solidFill>
                <a:srgbClr val="383838"/>
              </a:solidFill>
              <a:latin typeface="Mulish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279CAF"/>
                </a:solidFill>
                <a:latin typeface="Mulish"/>
              </a:rPr>
              <a:t> </a:t>
            </a:r>
            <a:r>
              <a:rPr lang="en-GB" sz="1200" dirty="0">
                <a:solidFill>
                  <a:srgbClr val="383838"/>
                </a:solidFill>
                <a:latin typeface="Mulish"/>
              </a:rPr>
              <a:t>These parts of the plant are harvested, dried and burned.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279CAF"/>
                </a:solidFill>
                <a:latin typeface="Mulish"/>
              </a:rPr>
              <a:t> </a:t>
            </a:r>
            <a:r>
              <a:rPr lang="en-GB" sz="1200" dirty="0">
                <a:solidFill>
                  <a:srgbClr val="383838"/>
                </a:solidFill>
                <a:latin typeface="Mulish"/>
              </a:rPr>
              <a:t>The resulting ash contains metal compounds from which the useful metals can be extracted by displacement reactions or electrolysis.</a:t>
            </a:r>
            <a:endParaRPr lang="en-GB" sz="1200" b="0" i="0" dirty="0">
              <a:solidFill>
                <a:srgbClr val="383838"/>
              </a:solidFill>
              <a:effectLst/>
              <a:latin typeface="Mulish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EF5B1B-C6AA-C041-96E7-44F693053EDB}"/>
              </a:ext>
            </a:extLst>
          </p:cNvPr>
          <p:cNvSpPr/>
          <p:nvPr/>
        </p:nvSpPr>
        <p:spPr>
          <a:xfrm>
            <a:off x="105346" y="8033809"/>
            <a:ext cx="9268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b="1" dirty="0">
                <a:solidFill>
                  <a:srgbClr val="279CAF"/>
                </a:solidFill>
              </a:rPr>
              <a:t>Bioleaching</a:t>
            </a:r>
            <a:endParaRPr lang="en-GB" sz="1200" b="1" i="0" dirty="0">
              <a:solidFill>
                <a:srgbClr val="279CAF"/>
              </a:solidFill>
              <a:effectLst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592A63-D5B9-884D-BC23-B3676395FBA1}"/>
              </a:ext>
            </a:extLst>
          </p:cNvPr>
          <p:cNvSpPr/>
          <p:nvPr/>
        </p:nvSpPr>
        <p:spPr>
          <a:xfrm>
            <a:off x="109179" y="8231195"/>
            <a:ext cx="66396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279CAF"/>
                </a:solidFill>
              </a:rPr>
              <a:t> </a:t>
            </a:r>
            <a:r>
              <a:rPr lang="en-GB" sz="1200" dirty="0">
                <a:solidFill>
                  <a:srgbClr val="383838"/>
                </a:solidFill>
              </a:rPr>
              <a:t>Some strains of bacteria also absorb metal compounds.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279CAF"/>
                </a:solidFill>
              </a:rPr>
              <a:t> </a:t>
            </a:r>
            <a:r>
              <a:rPr lang="en-GB" sz="1200" dirty="0">
                <a:solidFill>
                  <a:srgbClr val="383838"/>
                </a:solidFill>
              </a:rPr>
              <a:t>They do this by absorbing the </a:t>
            </a:r>
            <a:r>
              <a:rPr lang="en-GB" sz="1200" b="1" dirty="0">
                <a:solidFill>
                  <a:srgbClr val="383838"/>
                </a:solidFill>
              </a:rPr>
              <a:t>bond energy</a:t>
            </a:r>
            <a:r>
              <a:rPr lang="en-GB" sz="1200" dirty="0">
                <a:solidFill>
                  <a:srgbClr val="383838"/>
                </a:solidFill>
              </a:rPr>
              <a:t> that binds metals to the atoms in their ores, thus breaking them down.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279CAF"/>
                </a:solidFill>
              </a:rPr>
              <a:t> </a:t>
            </a:r>
            <a:r>
              <a:rPr lang="en-GB" sz="1200" dirty="0">
                <a:solidFill>
                  <a:srgbClr val="383838"/>
                </a:solidFill>
              </a:rPr>
              <a:t>The process produces an acidic solution called</a:t>
            </a:r>
            <a:r>
              <a:rPr lang="en-GB" sz="1200" b="1" dirty="0">
                <a:solidFill>
                  <a:srgbClr val="383838"/>
                </a:solidFill>
              </a:rPr>
              <a:t> leachate</a:t>
            </a:r>
            <a:r>
              <a:rPr lang="en-GB" sz="1200" dirty="0">
                <a:solidFill>
                  <a:srgbClr val="383838"/>
                </a:solidFill>
              </a:rPr>
              <a:t> which contains the metal 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279CAF"/>
                </a:solidFill>
              </a:rPr>
              <a:t> </a:t>
            </a:r>
            <a:r>
              <a:rPr lang="en-GB" sz="1200" dirty="0">
                <a:solidFill>
                  <a:srgbClr val="383838"/>
                </a:solidFill>
              </a:rPr>
              <a:t>The ions can then be reduced to the solid metal form and extracted by displacement reactions or electrolysis.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279CAF"/>
                </a:solidFill>
              </a:rPr>
              <a:t> </a:t>
            </a:r>
            <a:r>
              <a:rPr lang="en-GB" sz="1200" dirty="0">
                <a:solidFill>
                  <a:srgbClr val="383838"/>
                </a:solidFill>
              </a:rPr>
              <a:t>This method is often used to extract metals from sulfides e.g. CuS or Fe</a:t>
            </a:r>
            <a:r>
              <a:rPr lang="en-GB" sz="1200" baseline="-25000" dirty="0">
                <a:solidFill>
                  <a:srgbClr val="383838"/>
                </a:solidFill>
              </a:rPr>
              <a:t>2</a:t>
            </a:r>
            <a:r>
              <a:rPr lang="en-GB" sz="1200" dirty="0">
                <a:solidFill>
                  <a:srgbClr val="383838"/>
                </a:solidFill>
              </a:rPr>
              <a:t>S.</a:t>
            </a:r>
            <a:endParaRPr lang="en-GB" sz="1200" b="0" i="0" dirty="0">
              <a:solidFill>
                <a:srgbClr val="383838"/>
              </a:solidFill>
              <a:effectLst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ECFA49-82C5-6344-B5E0-751792E9ADBF}"/>
              </a:ext>
            </a:extLst>
          </p:cNvPr>
          <p:cNvSpPr txBox="1"/>
          <p:nvPr/>
        </p:nvSpPr>
        <p:spPr>
          <a:xfrm>
            <a:off x="105346" y="4946970"/>
            <a:ext cx="67249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279CAF"/>
                </a:solidFill>
              </a:rPr>
              <a:t>Explain how electrolysis is used to purify copper (2 marks)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  <a:br>
              <a:rPr lang="en-US" sz="1200" b="1" dirty="0">
                <a:solidFill>
                  <a:srgbClr val="279CAF"/>
                </a:solidFill>
              </a:rPr>
            </a:br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076E34-D691-4846-AC9C-56E54E06872F}"/>
              </a:ext>
            </a:extLst>
          </p:cNvPr>
          <p:cNvSpPr txBox="1"/>
          <p:nvPr/>
        </p:nvSpPr>
        <p:spPr>
          <a:xfrm>
            <a:off x="105346" y="5930679"/>
            <a:ext cx="69910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279CAF"/>
                </a:solidFill>
              </a:rPr>
              <a:t>Describe and explain the process of phytomining (2 marks)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  <a:br>
              <a:rPr lang="en-US" sz="1200" b="1" dirty="0">
                <a:solidFill>
                  <a:srgbClr val="279CAF"/>
                </a:solidFill>
              </a:rPr>
            </a:br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 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083943-734D-E94E-B2E8-F4CA98FFEC2B}"/>
              </a:ext>
            </a:extLst>
          </p:cNvPr>
          <p:cNvSpPr txBox="1"/>
          <p:nvPr/>
        </p:nvSpPr>
        <p:spPr>
          <a:xfrm>
            <a:off x="97816" y="6865434"/>
            <a:ext cx="67249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279CAF"/>
                </a:solidFill>
              </a:rPr>
              <a:t>State the advantages of phytomining (2 marks)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  <a:br>
              <a:rPr lang="en-US" sz="1200" b="1" dirty="0">
                <a:solidFill>
                  <a:srgbClr val="279CAF"/>
                </a:solidFill>
              </a:rPr>
            </a:br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 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8578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887CF-AEE7-0346-B8E5-2599EE52B9CE}"/>
              </a:ext>
            </a:extLst>
          </p:cNvPr>
          <p:cNvSpPr txBox="1"/>
          <p:nvPr/>
        </p:nvSpPr>
        <p:spPr>
          <a:xfrm>
            <a:off x="2340400" y="9644390"/>
            <a:ext cx="21771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CordiaUPC" panose="020B0304020202020204" pitchFamily="34" charset="-34"/>
                <a:cs typeface="CordiaUPC" panose="020B0304020202020204" pitchFamily="34" charset="-34"/>
              </a:rPr>
              <a:t>Developing Experts All rights reserved © 2021</a:t>
            </a:r>
          </a:p>
        </p:txBody>
      </p:sp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3991914-2AFE-474F-8934-46690A05B0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68037" b="-1158"/>
          <a:stretch/>
        </p:blipFill>
        <p:spPr>
          <a:xfrm>
            <a:off x="192048" y="194375"/>
            <a:ext cx="668564" cy="653369"/>
          </a:xfrm>
          <a:prstGeom prst="rect">
            <a:avLst/>
          </a:prstGeom>
        </p:spPr>
      </p:pic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345D05D2-E61A-6C4C-8A78-623B39AB04E3}"/>
              </a:ext>
            </a:extLst>
          </p:cNvPr>
          <p:cNvSpPr/>
          <p:nvPr/>
        </p:nvSpPr>
        <p:spPr>
          <a:xfrm>
            <a:off x="192048" y="194375"/>
            <a:ext cx="6473904" cy="646066"/>
          </a:xfrm>
          <a:prstGeom prst="roundRect">
            <a:avLst/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C7B26C-52DA-E745-AF6F-CAACB5B039CC}"/>
              </a:ext>
            </a:extLst>
          </p:cNvPr>
          <p:cNvSpPr/>
          <p:nvPr/>
        </p:nvSpPr>
        <p:spPr>
          <a:xfrm>
            <a:off x="860612" y="193341"/>
            <a:ext cx="43405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KS4-17-04: Using Resources - </a:t>
            </a:r>
            <a:r>
              <a:rPr lang="en-US" sz="1200" dirty="0"/>
              <a:t>Explore phytomining and bioleaching</a:t>
            </a:r>
          </a:p>
          <a:p>
            <a:endParaRPr lang="en-US" sz="1200" dirty="0"/>
          </a:p>
          <a:p>
            <a:endParaRPr lang="en-US" sz="1200" dirty="0"/>
          </a:p>
        </p:txBody>
      </p:sp>
      <p:pic>
        <p:nvPicPr>
          <p:cNvPr id="1026" name="Picture 2" descr="Thames Water - The UK&amp;#39;s largest water and wastewater company">
            <a:extLst>
              <a:ext uri="{FF2B5EF4-FFF2-40B4-BE49-F238E27FC236}">
                <a16:creationId xmlns:a16="http://schemas.microsoft.com/office/drawing/2014/main" id="{CA48918A-A0F2-BA47-86D6-887FCDE73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519" y="193341"/>
            <a:ext cx="647100" cy="64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CBD930B-03CE-9C4B-B329-540DED6C5F81}"/>
              </a:ext>
            </a:extLst>
          </p:cNvPr>
          <p:cNvSpPr/>
          <p:nvPr/>
        </p:nvSpPr>
        <p:spPr>
          <a:xfrm>
            <a:off x="860612" y="380579"/>
            <a:ext cx="427616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38D4D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Describe how phytomining and bioleaching are used to extract copper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ECFA49-82C5-6344-B5E0-751792E9ADBF}"/>
              </a:ext>
            </a:extLst>
          </p:cNvPr>
          <p:cNvSpPr txBox="1"/>
          <p:nvPr/>
        </p:nvSpPr>
        <p:spPr>
          <a:xfrm>
            <a:off x="112876" y="1033948"/>
            <a:ext cx="67249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279CAF"/>
                </a:solidFill>
              </a:rPr>
              <a:t>Why is it important to find alternative methods to extract metals? (2 marks)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  <a:br>
              <a:rPr lang="en-US" sz="1200" b="1" dirty="0">
                <a:solidFill>
                  <a:srgbClr val="279CAF"/>
                </a:solidFill>
              </a:rPr>
            </a:br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076E34-D691-4846-AC9C-56E54E06872F}"/>
              </a:ext>
            </a:extLst>
          </p:cNvPr>
          <p:cNvSpPr txBox="1"/>
          <p:nvPr/>
        </p:nvSpPr>
        <p:spPr>
          <a:xfrm>
            <a:off x="105346" y="2057665"/>
            <a:ext cx="69910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279CAF"/>
                </a:solidFill>
              </a:rPr>
              <a:t>Stage the main steps involved in phytomining (2 marks)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  <a:br>
              <a:rPr lang="en-US" sz="1200" b="1" dirty="0">
                <a:solidFill>
                  <a:srgbClr val="279CAF"/>
                </a:solidFill>
              </a:rPr>
            </a:br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 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083943-734D-E94E-B2E8-F4CA98FFEC2B}"/>
              </a:ext>
            </a:extLst>
          </p:cNvPr>
          <p:cNvSpPr txBox="1"/>
          <p:nvPr/>
        </p:nvSpPr>
        <p:spPr>
          <a:xfrm>
            <a:off x="105346" y="3052996"/>
            <a:ext cx="67249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279CAF"/>
                </a:solidFill>
              </a:rPr>
              <a:t>Phytomining is often said to be a “carbon neutral” process. Explain why. (2 marks)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  <a:br>
              <a:rPr lang="en-US" sz="1200" b="1" dirty="0">
                <a:solidFill>
                  <a:srgbClr val="279CAF"/>
                </a:solidFill>
              </a:rPr>
            </a:br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_____________________________________________________________________________________ </a:t>
            </a:r>
          </a:p>
          <a:p>
            <a:r>
              <a:rPr lang="en-US" sz="1200" b="1" dirty="0">
                <a:solidFill>
                  <a:srgbClr val="279CAF"/>
                </a:solidFill>
              </a:rPr>
              <a:t> 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2C2F5E99-5DED-C24D-9FA3-FC87B2DC04B9}"/>
              </a:ext>
            </a:extLst>
          </p:cNvPr>
          <p:cNvSpPr/>
          <p:nvPr/>
        </p:nvSpPr>
        <p:spPr>
          <a:xfrm>
            <a:off x="199715" y="4168966"/>
            <a:ext cx="6473904" cy="5475424"/>
          </a:xfrm>
          <a:prstGeom prst="roundRect">
            <a:avLst>
              <a:gd name="adj" fmla="val 2639"/>
            </a:avLst>
          </a:prstGeom>
          <a:noFill/>
          <a:ln>
            <a:solidFill>
              <a:srgbClr val="38D4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E029E7-EC1A-B44A-95FA-8B3D69A561A2}"/>
              </a:ext>
            </a:extLst>
          </p:cNvPr>
          <p:cNvSpPr/>
          <p:nvPr/>
        </p:nvSpPr>
        <p:spPr>
          <a:xfrm>
            <a:off x="1390309" y="4168966"/>
            <a:ext cx="41700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279CAF"/>
                </a:solidFill>
              </a:rPr>
              <a:t>Create a diagram which illustrates the process of phytomining.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35862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487</Words>
  <Application>Microsoft Macintosh PowerPoint</Application>
  <PresentationFormat>A4 Paper (210x297 mm)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CordiaUPC</vt:lpstr>
      <vt:lpstr>Mulish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Sarah Mintey</cp:lastModifiedBy>
  <cp:revision>8</cp:revision>
  <dcterms:created xsi:type="dcterms:W3CDTF">2021-07-22T08:01:10Z</dcterms:created>
  <dcterms:modified xsi:type="dcterms:W3CDTF">2021-07-22T12:51:16Z</dcterms:modified>
</cp:coreProperties>
</file>