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D4D6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 snapToGrid="0" snapToObjects="1">
      <p:cViewPr varScale="1">
        <p:scale>
          <a:sx n="73" d="100"/>
          <a:sy n="73" d="100"/>
        </p:scale>
        <p:origin x="32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2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2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8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0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36344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KS4-17-01: Using Resources - Explore finite resources</a:t>
            </a:r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810D55-FD27-E14B-B685-BE8BC1AA1678}"/>
              </a:ext>
            </a:extLst>
          </p:cNvPr>
          <p:cNvSpPr txBox="1"/>
          <p:nvPr/>
        </p:nvSpPr>
        <p:spPr>
          <a:xfrm>
            <a:off x="147167" y="2761278"/>
            <a:ext cx="65264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38D4D6"/>
                </a:solidFill>
              </a:rPr>
              <a:t>Interpreting data on finite resources</a:t>
            </a:r>
          </a:p>
          <a:p>
            <a:endParaRPr lang="en-US" sz="800" dirty="0"/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Which finite resource is likely to run out first? __________________________________________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How much faster will coal run out at an accelerated level than today? _______________________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How much faster will copper run out at an accelerated level than today? _____________________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What impact does renewable resources have on the quantity of finite resources?______________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9C143A2E-DF5B-194A-A8B2-ED6E885CA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807876"/>
              </p:ext>
            </p:extLst>
          </p:nvPr>
        </p:nvGraphicFramePr>
        <p:xfrm>
          <a:off x="192047" y="1015934"/>
          <a:ext cx="6481572" cy="1645920"/>
        </p:xfrm>
        <a:graphic>
          <a:graphicData uri="http://schemas.openxmlformats.org/drawingml/2006/table">
            <a:tbl>
              <a:tblPr firstRow="1" bandRow="1"/>
              <a:tblGrid>
                <a:gridCol w="1285879">
                  <a:extLst>
                    <a:ext uri="{9D8B030D-6E8A-4147-A177-3AD203B41FA5}">
                      <a16:colId xmlns:a16="http://schemas.microsoft.com/office/drawing/2014/main" val="1887552394"/>
                    </a:ext>
                  </a:extLst>
                </a:gridCol>
                <a:gridCol w="2413590">
                  <a:extLst>
                    <a:ext uri="{9D8B030D-6E8A-4147-A177-3AD203B41FA5}">
                      <a16:colId xmlns:a16="http://schemas.microsoft.com/office/drawing/2014/main" val="1957667964"/>
                    </a:ext>
                  </a:extLst>
                </a:gridCol>
                <a:gridCol w="2782103">
                  <a:extLst>
                    <a:ext uri="{9D8B030D-6E8A-4147-A177-3AD203B41FA5}">
                      <a16:colId xmlns:a16="http://schemas.microsoft.com/office/drawing/2014/main" val="880486659"/>
                    </a:ext>
                  </a:extLst>
                </a:gridCol>
              </a:tblGrid>
              <a:tr h="209497">
                <a:tc>
                  <a:txBody>
                    <a:bodyPr/>
                    <a:lstStyle/>
                    <a:p>
                      <a:r>
                        <a:rPr lang="en-US" sz="1200" dirty="0"/>
                        <a:t>Finite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Years until depleted at current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Years until depleted at accelerated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340948"/>
                  </a:ext>
                </a:extLst>
              </a:tr>
              <a:tr h="222746">
                <a:tc>
                  <a:txBody>
                    <a:bodyPr/>
                    <a:lstStyle/>
                    <a:p>
                      <a:r>
                        <a:rPr lang="en-US" sz="1200" dirty="0"/>
                        <a:t>Aluminium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057253"/>
                  </a:ext>
                </a:extLst>
              </a:tr>
              <a:tr h="222746">
                <a:tc>
                  <a:txBody>
                    <a:bodyPr/>
                    <a:lstStyle/>
                    <a:p>
                      <a:r>
                        <a:rPr lang="en-US" sz="1200" dirty="0"/>
                        <a:t>Copper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170212"/>
                  </a:ext>
                </a:extLst>
              </a:tr>
              <a:tr h="222746">
                <a:tc>
                  <a:txBody>
                    <a:bodyPr/>
                    <a:lstStyle/>
                    <a:p>
                      <a:r>
                        <a:rPr lang="en-US" sz="1200" dirty="0"/>
                        <a:t>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642037"/>
                  </a:ext>
                </a:extLst>
              </a:tr>
              <a:tr h="222746">
                <a:tc>
                  <a:txBody>
                    <a:bodyPr/>
                    <a:lstStyle/>
                    <a:p>
                      <a:r>
                        <a:rPr lang="en-US" sz="1200" dirty="0"/>
                        <a:t>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396294"/>
                  </a:ext>
                </a:extLst>
              </a:tr>
              <a:tr h="222746">
                <a:tc>
                  <a:txBody>
                    <a:bodyPr/>
                    <a:lstStyle/>
                    <a:p>
                      <a:r>
                        <a:rPr lang="en-US" sz="1200" dirty="0"/>
                        <a:t>Coal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83378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0D723BC-5349-F044-9B56-7816B3B17616}"/>
              </a:ext>
            </a:extLst>
          </p:cNvPr>
          <p:cNvSpPr/>
          <p:nvPr/>
        </p:nvSpPr>
        <p:spPr>
          <a:xfrm>
            <a:off x="173440" y="4006380"/>
            <a:ext cx="6473905" cy="2498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GB" sz="1200" b="1" dirty="0">
                <a:solidFill>
                  <a:srgbClr val="38D4D6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Define the terms:</a:t>
            </a:r>
            <a:endParaRPr lang="en-GB" sz="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Finite: 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lvl="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Renewable</a:t>
            </a:r>
          </a:p>
          <a:p>
            <a:pPr lvl="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129540">
              <a:lnSpc>
                <a:spcPts val="1300"/>
              </a:lnSpc>
            </a:pPr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Explain the differences between the two terms using suitable examples</a:t>
            </a:r>
          </a:p>
          <a:p>
            <a:r>
              <a:rPr lang="en-GB" sz="1200" dirty="0">
                <a:ea typeface="Times New Roman" panose="02020603050405020304" pitchFamily="18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en-GB" sz="1200" dirty="0">
                <a:cs typeface="Arial" panose="020B0604020202020204" pitchFamily="34" charset="0"/>
              </a:rPr>
              <a:t> </a:t>
            </a:r>
            <a:endParaRPr lang="en-US" sz="1200" dirty="0"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F84A93-C533-4645-AEAD-964FBD102A11}"/>
              </a:ext>
            </a:extLst>
          </p:cNvPr>
          <p:cNvSpPr/>
          <p:nvPr/>
        </p:nvSpPr>
        <p:spPr>
          <a:xfrm>
            <a:off x="188132" y="6592911"/>
            <a:ext cx="6361523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</a:pPr>
            <a:r>
              <a:rPr lang="en-GB" sz="1200" b="1" dirty="0">
                <a:solidFill>
                  <a:srgbClr val="38D4D6"/>
                </a:solidFill>
              </a:rPr>
              <a:t>Mission Assignment:</a:t>
            </a:r>
          </a:p>
          <a:p>
            <a:pPr>
              <a:lnSpc>
                <a:spcPts val="1300"/>
              </a:lnSpc>
            </a:pPr>
            <a:r>
              <a:rPr lang="en-GB" sz="1200" dirty="0"/>
              <a:t>Research examples of natural products that are supplemented or replaced by agricultural and synthetic products. Present a summary page of research which summarises your findings. If research materials are not available summarise the key facts shared in today’s presentation.</a:t>
            </a:r>
            <a:endParaRPr lang="en-GB" sz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67637-C6E6-FF47-8FAA-3AF4C2E87AAA}"/>
              </a:ext>
            </a:extLst>
          </p:cNvPr>
          <p:cNvSpPr/>
          <p:nvPr/>
        </p:nvSpPr>
        <p:spPr>
          <a:xfrm>
            <a:off x="860612" y="387080"/>
            <a:ext cx="44577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38D4D6"/>
                </a:solidFill>
                <a:latin typeface="Arial" panose="020B0604020202020204" pitchFamily="34" charset="0"/>
              </a:rPr>
              <a:t>●</a:t>
            </a:r>
            <a:r>
              <a:rPr lang="en-GB" sz="800" dirty="0">
                <a:latin typeface="Arial" panose="020B0604020202020204" pitchFamily="34" charset="0"/>
              </a:rPr>
              <a:t> Give examples of how humans use the Earth's resources</a:t>
            </a:r>
            <a:br>
              <a:rPr lang="en-GB" sz="800" dirty="0">
                <a:latin typeface="Arial" panose="020B0604020202020204" pitchFamily="34" charset="0"/>
              </a:rPr>
            </a:br>
            <a:r>
              <a:rPr lang="en-GB" sz="800" dirty="0">
                <a:solidFill>
                  <a:srgbClr val="38D4D6"/>
                </a:solidFill>
                <a:latin typeface="Arial" panose="020B0604020202020204" pitchFamily="34" charset="0"/>
              </a:rPr>
              <a:t>●</a:t>
            </a:r>
            <a:r>
              <a:rPr lang="en-GB" sz="800" dirty="0">
                <a:latin typeface="Arial" panose="020B0604020202020204" pitchFamily="34" charset="0"/>
              </a:rPr>
              <a:t> Describe the difference between finite and renewable resources and give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7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36344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KS4-17-01: Using Resources - Explore finite resources</a:t>
            </a:r>
            <a:endParaRPr lang="en-US" sz="1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A15E68-1654-934E-8619-6C91A2A6EF1F}"/>
              </a:ext>
            </a:extLst>
          </p:cNvPr>
          <p:cNvSpPr/>
          <p:nvPr/>
        </p:nvSpPr>
        <p:spPr>
          <a:xfrm>
            <a:off x="860612" y="387080"/>
            <a:ext cx="44577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38D4D6"/>
                </a:solidFill>
                <a:latin typeface="Arial" panose="020B0604020202020204" pitchFamily="34" charset="0"/>
              </a:rPr>
              <a:t>●</a:t>
            </a:r>
            <a:r>
              <a:rPr lang="en-GB" sz="800" dirty="0">
                <a:latin typeface="Arial" panose="020B0604020202020204" pitchFamily="34" charset="0"/>
              </a:rPr>
              <a:t> Give examples of how humans use the Earth's resources</a:t>
            </a:r>
            <a:br>
              <a:rPr lang="en-GB" sz="800" dirty="0">
                <a:latin typeface="Arial" panose="020B0604020202020204" pitchFamily="34" charset="0"/>
              </a:rPr>
            </a:br>
            <a:r>
              <a:rPr lang="en-GB" sz="800" dirty="0">
                <a:solidFill>
                  <a:srgbClr val="38D4D6"/>
                </a:solidFill>
                <a:latin typeface="Arial" panose="020B0604020202020204" pitchFamily="34" charset="0"/>
              </a:rPr>
              <a:t>●</a:t>
            </a:r>
            <a:r>
              <a:rPr lang="en-GB" sz="800" dirty="0">
                <a:latin typeface="Arial" panose="020B0604020202020204" pitchFamily="34" charset="0"/>
              </a:rPr>
              <a:t> Describe the difference between finite and renewable resources and give examples</a:t>
            </a:r>
            <a:endParaRPr lang="en-US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40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230</Words>
  <Application>Microsoft Macintosh PowerPoint</Application>
  <PresentationFormat>A4 Paper (210x297 mm)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CordiaUPC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7</cp:revision>
  <dcterms:created xsi:type="dcterms:W3CDTF">2021-07-22T08:01:10Z</dcterms:created>
  <dcterms:modified xsi:type="dcterms:W3CDTF">2021-07-22T12:01:11Z</dcterms:modified>
</cp:coreProperties>
</file>