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50" d="100"/>
          <a:sy n="150" d="100"/>
        </p:scale>
        <p:origin x="542" y="-3629"/>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05B85AE-4D46-483F-9B15-FB049BC90D90}" type="datetimeFigureOut">
              <a:rPr lang="en-GB" smtClean="0"/>
              <a:t>13/06/2023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2112028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05B85AE-4D46-483F-9B15-FB049BC90D90}" type="datetimeFigureOut">
              <a:rPr lang="en-GB" smtClean="0"/>
              <a:t>13/06/2023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108539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05B85AE-4D46-483F-9B15-FB049BC90D90}" type="datetimeFigureOut">
              <a:rPr lang="en-GB" smtClean="0"/>
              <a:t>13/06/2023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202679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05B85AE-4D46-483F-9B15-FB049BC90D90}" type="datetimeFigureOut">
              <a:rPr lang="en-GB" smtClean="0"/>
              <a:t>13/06/2023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886914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05B85AE-4D46-483F-9B15-FB049BC90D90}" type="datetimeFigureOut">
              <a:rPr lang="en-GB" smtClean="0"/>
              <a:t>13/06/2023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334559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05B85AE-4D46-483F-9B15-FB049BC90D90}" type="datetimeFigureOut">
              <a:rPr lang="en-GB" smtClean="0"/>
              <a:t>13/06/2023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424934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05B85AE-4D46-483F-9B15-FB049BC90D90}" type="datetimeFigureOut">
              <a:rPr lang="en-GB" smtClean="0"/>
              <a:t>13/06/2023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426489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05B85AE-4D46-483F-9B15-FB049BC90D90}" type="datetimeFigureOut">
              <a:rPr lang="en-GB" smtClean="0"/>
              <a:t>13/06/2023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2608827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B85AE-4D46-483F-9B15-FB049BC90D90}" type="datetimeFigureOut">
              <a:rPr lang="en-GB" smtClean="0"/>
              <a:t>13/06/2023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417673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605B85AE-4D46-483F-9B15-FB049BC90D90}" type="datetimeFigureOut">
              <a:rPr lang="en-GB" smtClean="0"/>
              <a:t>13/06/2023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212359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605B85AE-4D46-483F-9B15-FB049BC90D90}" type="datetimeFigureOut">
              <a:rPr lang="en-GB" smtClean="0"/>
              <a:t>13/06/2023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719B6A-5BBD-47A5-AEBE-7A0E15D319A5}" type="slidenum">
              <a:rPr lang="en-GB" smtClean="0"/>
              <a:t>‹#›</a:t>
            </a:fld>
            <a:endParaRPr lang="en-GB"/>
          </a:p>
        </p:txBody>
      </p:sp>
    </p:spTree>
    <p:extLst>
      <p:ext uri="{BB962C8B-B14F-4D97-AF65-F5344CB8AC3E}">
        <p14:creationId xmlns:p14="http://schemas.microsoft.com/office/powerpoint/2010/main" val="127021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05B85AE-4D46-483F-9B15-FB049BC90D90}" type="datetimeFigureOut">
              <a:rPr lang="en-GB" smtClean="0"/>
              <a:t>13/06/2023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A719B6A-5BBD-47A5-AEBE-7A0E15D319A5}" type="slidenum">
              <a:rPr lang="en-GB" smtClean="0"/>
              <a:t>‹#›</a:t>
            </a:fld>
            <a:endParaRPr lang="en-GB"/>
          </a:p>
        </p:txBody>
      </p:sp>
    </p:spTree>
    <p:extLst>
      <p:ext uri="{BB962C8B-B14F-4D97-AF65-F5344CB8AC3E}">
        <p14:creationId xmlns:p14="http://schemas.microsoft.com/office/powerpoint/2010/main" val="1264828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D569047-E3A2-7366-247C-054BC35F890F}"/>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1802AB8-CAB3-E6D3-6438-42FB530FBF1D}"/>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B56F3D95-3238-7470-CDA6-EA52DB6D67DC}"/>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7" name="TextBox 6">
            <a:extLst>
              <a:ext uri="{FF2B5EF4-FFF2-40B4-BE49-F238E27FC236}">
                <a16:creationId xmlns:a16="http://schemas.microsoft.com/office/drawing/2014/main" id="{9A257E04-F563-E952-1FD8-6E4B5077F90F}"/>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8" name="TextBox 7">
            <a:extLst>
              <a:ext uri="{FF2B5EF4-FFF2-40B4-BE49-F238E27FC236}">
                <a16:creationId xmlns:a16="http://schemas.microsoft.com/office/drawing/2014/main" id="{F783CFBD-1BC3-9EBC-24B5-B914704DC61D}"/>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9" name="Google Shape;88;p1" descr="Logo  Description automatically generated">
            <a:extLst>
              <a:ext uri="{FF2B5EF4-FFF2-40B4-BE49-F238E27FC236}">
                <a16:creationId xmlns:a16="http://schemas.microsoft.com/office/drawing/2014/main" id="{F77866C8-59E1-DA61-2CE8-B83C036060AD}"/>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0" name="Rectangle 9">
            <a:extLst>
              <a:ext uri="{FF2B5EF4-FFF2-40B4-BE49-F238E27FC236}">
                <a16:creationId xmlns:a16="http://schemas.microsoft.com/office/drawing/2014/main" id="{8339825F-8D53-CB76-3B39-7D8909849CF0}"/>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3C7E6E84-658A-C4BC-7D53-55DD91F487C1}"/>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2" name="Picture 11">
            <a:extLst>
              <a:ext uri="{FF2B5EF4-FFF2-40B4-BE49-F238E27FC236}">
                <a16:creationId xmlns:a16="http://schemas.microsoft.com/office/drawing/2014/main" id="{5752CAC2-8AEE-F98F-A860-6EF7E03B8ECA}"/>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3" name="TextBox 12">
            <a:extLst>
              <a:ext uri="{FF2B5EF4-FFF2-40B4-BE49-F238E27FC236}">
                <a16:creationId xmlns:a16="http://schemas.microsoft.com/office/drawing/2014/main" id="{02C3F1B6-72DB-A330-D075-88E3B3C89D73}"/>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KS3-05-07</a:t>
            </a:r>
          </a:p>
        </p:txBody>
      </p:sp>
      <p:sp>
        <p:nvSpPr>
          <p:cNvPr id="14" name="TextBox 13">
            <a:extLst>
              <a:ext uri="{FF2B5EF4-FFF2-40B4-BE49-F238E27FC236}">
                <a16:creationId xmlns:a16="http://schemas.microsoft.com/office/drawing/2014/main" id="{9AB4F58A-A91A-F88E-F4C2-15AB320E916E}"/>
              </a:ext>
            </a:extLst>
          </p:cNvPr>
          <p:cNvSpPr txBox="1"/>
          <p:nvPr/>
        </p:nvSpPr>
        <p:spPr>
          <a:xfrm>
            <a:off x="1013042" y="-23414"/>
            <a:ext cx="5691428"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Explain how exercise, asthma and smoking affect the respiratory system </a:t>
            </a:r>
            <a:r>
              <a:rPr lang="en-GB" sz="1200" dirty="0">
                <a:solidFill>
                  <a:schemeClr val="bg1"/>
                </a:solidFill>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sp>
        <p:nvSpPr>
          <p:cNvPr id="15" name="Rounded Rectangle 87">
            <a:extLst>
              <a:ext uri="{FF2B5EF4-FFF2-40B4-BE49-F238E27FC236}">
                <a16:creationId xmlns:a16="http://schemas.microsoft.com/office/drawing/2014/main" id="{2BF50BB8-759D-FA88-0AB3-3B57DE9B55B9}"/>
              </a:ext>
            </a:extLst>
          </p:cNvPr>
          <p:cNvSpPr/>
          <p:nvPr/>
        </p:nvSpPr>
        <p:spPr>
          <a:xfrm>
            <a:off x="167640" y="1274129"/>
            <a:ext cx="6482991" cy="39465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6" name="TextBox 15">
            <a:extLst>
              <a:ext uri="{FF2B5EF4-FFF2-40B4-BE49-F238E27FC236}">
                <a16:creationId xmlns:a16="http://schemas.microsoft.com/office/drawing/2014/main" id="{E7FA2778-B711-C7A6-C33A-03BC351EC92D}"/>
              </a:ext>
            </a:extLst>
          </p:cNvPr>
          <p:cNvSpPr txBox="1"/>
          <p:nvPr/>
        </p:nvSpPr>
        <p:spPr>
          <a:xfrm>
            <a:off x="1181914" y="1309148"/>
            <a:ext cx="4494171" cy="276999"/>
          </a:xfrm>
          <a:prstGeom prst="rect">
            <a:avLst/>
          </a:prstGeom>
          <a:noFill/>
        </p:spPr>
        <p:txBody>
          <a:bodyPr wrap="square">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rPr>
              <a:t>Investigate how exercise affects breathing and heart rate</a:t>
            </a: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20" name="TextBox 19">
            <a:extLst>
              <a:ext uri="{FF2B5EF4-FFF2-40B4-BE49-F238E27FC236}">
                <a16:creationId xmlns:a16="http://schemas.microsoft.com/office/drawing/2014/main" id="{D43F151C-287C-1DA2-D196-97C22C403E82}"/>
              </a:ext>
            </a:extLst>
          </p:cNvPr>
          <p:cNvSpPr txBox="1"/>
          <p:nvPr/>
        </p:nvSpPr>
        <p:spPr>
          <a:xfrm>
            <a:off x="167640" y="1727584"/>
            <a:ext cx="6482990" cy="3416320"/>
          </a:xfrm>
          <a:prstGeom prst="rect">
            <a:avLst/>
          </a:prstGeom>
          <a:noFill/>
        </p:spPr>
        <p:txBody>
          <a:bodyPr wrap="square">
            <a:spAutoFit/>
          </a:bodyPr>
          <a:lstStyle/>
          <a:p>
            <a:r>
              <a:rPr lang="en-US" sz="1200" dirty="0">
                <a:solidFill>
                  <a:srgbClr val="002060"/>
                </a:solidFill>
                <a:latin typeface="Arial Rounded MT Bold" panose="020F0704030504030204" pitchFamily="34" charset="0"/>
              </a:rPr>
              <a:t>Method</a:t>
            </a:r>
          </a:p>
          <a:p>
            <a:pPr marL="228600" indent="-228600">
              <a:buFont typeface="+mj-lt"/>
              <a:buAutoNum type="arabicPeriod"/>
            </a:pPr>
            <a:r>
              <a:rPr lang="en-US" sz="1200" dirty="0">
                <a:solidFill>
                  <a:srgbClr val="002060"/>
                </a:solidFill>
                <a:latin typeface="Arial Rounded MT Bold" panose="020F0704030504030204" pitchFamily="34" charset="0"/>
              </a:rPr>
              <a:t>In your group, choose somebody to be the exerciser, someone to measure heart rate and someone to measure breathing rate. The exerciser could measure one of these.</a:t>
            </a:r>
          </a:p>
          <a:p>
            <a:pPr marL="228600" indent="-228600">
              <a:buFont typeface="+mj-lt"/>
              <a:buAutoNum type="arabicPeriod"/>
            </a:pPr>
            <a:r>
              <a:rPr lang="en-US" sz="1200" dirty="0">
                <a:solidFill>
                  <a:srgbClr val="002060"/>
                </a:solidFill>
                <a:latin typeface="Arial Rounded MT Bold" panose="020F0704030504030204" pitchFamily="34" charset="0"/>
              </a:rPr>
              <a:t>Measure the exerciser’s pulse at rest (sitting down) for 15 seconds. Multiply the number of beats by 4 to get the heart rate (beats per minute). Record this in the table below.</a:t>
            </a:r>
          </a:p>
          <a:p>
            <a:pPr marL="228600" indent="-228600">
              <a:buFont typeface="+mj-lt"/>
              <a:buAutoNum type="arabicPeriod"/>
            </a:pPr>
            <a:r>
              <a:rPr lang="en-US" sz="1200" dirty="0">
                <a:solidFill>
                  <a:srgbClr val="002060"/>
                </a:solidFill>
                <a:latin typeface="Arial Rounded MT Bold" panose="020F0704030504030204" pitchFamily="34" charset="0"/>
              </a:rPr>
              <a:t>Measure the exerciser’s breathing rate at rest for 15 seconds. Multiply the number of breaths by 4 to get the breathing rate (breaths per minute). Record this in the table below.</a:t>
            </a:r>
          </a:p>
          <a:p>
            <a:pPr marL="228600" indent="-228600">
              <a:buFont typeface="+mj-lt"/>
              <a:buAutoNum type="arabicPeriod"/>
            </a:pPr>
            <a:r>
              <a:rPr lang="en-US" sz="1200" dirty="0">
                <a:solidFill>
                  <a:srgbClr val="002060"/>
                </a:solidFill>
                <a:latin typeface="Arial Rounded MT Bold" panose="020F0704030504030204" pitchFamily="34" charset="0"/>
              </a:rPr>
              <a:t>The person exercising should now begin to exercise for 4 minutes.</a:t>
            </a:r>
          </a:p>
          <a:p>
            <a:pPr marL="228600" indent="-228600">
              <a:buFont typeface="+mj-lt"/>
              <a:buAutoNum type="arabicPeriod"/>
            </a:pPr>
            <a:r>
              <a:rPr lang="en-US" sz="1200" dirty="0">
                <a:solidFill>
                  <a:srgbClr val="002060"/>
                </a:solidFill>
                <a:latin typeface="Arial Rounded MT Bold" panose="020F0704030504030204" pitchFamily="34" charset="0"/>
              </a:rPr>
              <a:t>After exercise, immediately, measure and record the heart rate and breathing rate as before.</a:t>
            </a:r>
          </a:p>
          <a:p>
            <a:pPr marL="228600" indent="-228600">
              <a:buFont typeface="+mj-lt"/>
              <a:buAutoNum type="arabicPeriod"/>
            </a:pPr>
            <a:r>
              <a:rPr lang="en-US" sz="1200" dirty="0">
                <a:solidFill>
                  <a:srgbClr val="002060"/>
                </a:solidFill>
                <a:latin typeface="Arial Rounded MT Bold" panose="020F0704030504030204" pitchFamily="34" charset="0"/>
              </a:rPr>
              <a:t>Take the heart rate and breathing rate again at 2 minutes after exercise and 4 minutes after exercise. (If you have a pulse meter, you may be able to record pulse rate during exercise too, e.g. after 2 minutes, adding this to your table).</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Name of exercise: __________________________________</a:t>
            </a:r>
          </a:p>
        </p:txBody>
      </p:sp>
      <p:graphicFrame>
        <p:nvGraphicFramePr>
          <p:cNvPr id="21" name="Table 4">
            <a:extLst>
              <a:ext uri="{FF2B5EF4-FFF2-40B4-BE49-F238E27FC236}">
                <a16:creationId xmlns:a16="http://schemas.microsoft.com/office/drawing/2014/main" id="{E8503213-4EDA-65E2-672B-AEB66D0A57ED}"/>
              </a:ext>
            </a:extLst>
          </p:cNvPr>
          <p:cNvGraphicFramePr>
            <a:graphicFrameLocks noGrp="1"/>
          </p:cNvGraphicFramePr>
          <p:nvPr>
            <p:extLst>
              <p:ext uri="{D42A27DB-BD31-4B8C-83A1-F6EECF244321}">
                <p14:modId xmlns:p14="http://schemas.microsoft.com/office/powerpoint/2010/main" val="4095686615"/>
              </p:ext>
            </p:extLst>
          </p:nvPr>
        </p:nvGraphicFramePr>
        <p:xfrm>
          <a:off x="167636" y="5255339"/>
          <a:ext cx="6482989" cy="1737360"/>
        </p:xfrm>
        <a:graphic>
          <a:graphicData uri="http://schemas.openxmlformats.org/drawingml/2006/table">
            <a:tbl>
              <a:tblPr firstRow="1" bandRow="1">
                <a:tableStyleId>{5C22544A-7EE6-4342-B048-85BDC9FD1C3A}</a:tableStyleId>
              </a:tblPr>
              <a:tblGrid>
                <a:gridCol w="1347349">
                  <a:extLst>
                    <a:ext uri="{9D8B030D-6E8A-4147-A177-3AD203B41FA5}">
                      <a16:colId xmlns:a16="http://schemas.microsoft.com/office/drawing/2014/main" val="1900390034"/>
                    </a:ext>
                  </a:extLst>
                </a:gridCol>
                <a:gridCol w="1283910">
                  <a:extLst>
                    <a:ext uri="{9D8B030D-6E8A-4147-A177-3AD203B41FA5}">
                      <a16:colId xmlns:a16="http://schemas.microsoft.com/office/drawing/2014/main" val="2396354209"/>
                    </a:ext>
                  </a:extLst>
                </a:gridCol>
                <a:gridCol w="1283910">
                  <a:extLst>
                    <a:ext uri="{9D8B030D-6E8A-4147-A177-3AD203B41FA5}">
                      <a16:colId xmlns:a16="http://schemas.microsoft.com/office/drawing/2014/main" val="2997487510"/>
                    </a:ext>
                  </a:extLst>
                </a:gridCol>
                <a:gridCol w="1283910">
                  <a:extLst>
                    <a:ext uri="{9D8B030D-6E8A-4147-A177-3AD203B41FA5}">
                      <a16:colId xmlns:a16="http://schemas.microsoft.com/office/drawing/2014/main" val="3956062610"/>
                    </a:ext>
                  </a:extLst>
                </a:gridCol>
                <a:gridCol w="1283910">
                  <a:extLst>
                    <a:ext uri="{9D8B030D-6E8A-4147-A177-3AD203B41FA5}">
                      <a16:colId xmlns:a16="http://schemas.microsoft.com/office/drawing/2014/main" val="2560545399"/>
                    </a:ext>
                  </a:extLst>
                </a:gridCol>
              </a:tblGrid>
              <a:tr h="381681">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rPr>
                        <a:t>At rest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pitchFamily="34" charset="0"/>
                        </a:rPr>
                        <a:t>Immediately after exercise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rPr>
                        <a:t>2 minutes after exercise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rPr>
                        <a:t>4 minutes after exercise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59975278"/>
                  </a:ext>
                </a:extLst>
              </a:tr>
              <a:tr h="534353">
                <a:tc>
                  <a:txBody>
                    <a:bodyPr/>
                    <a:lstStyle/>
                    <a:p>
                      <a:pPr algn="ctr"/>
                      <a:r>
                        <a:rPr lang="en-GB" sz="1200" b="0" dirty="0">
                          <a:solidFill>
                            <a:srgbClr val="002060"/>
                          </a:solidFill>
                          <a:latin typeface="Arial Rounded MT Bold" panose="020F0704030504030204" pitchFamily="34" charset="0"/>
                        </a:rPr>
                        <a:t>Heart rate </a:t>
                      </a:r>
                    </a:p>
                    <a:p>
                      <a:pPr algn="ctr"/>
                      <a:r>
                        <a:rPr lang="en-GB" sz="1200" b="0" dirty="0">
                          <a:solidFill>
                            <a:srgbClr val="002060"/>
                          </a:solidFill>
                          <a:latin typeface="Arial Rounded MT Bold" panose="020F0704030504030204" pitchFamily="34" charset="0"/>
                        </a:rPr>
                        <a:t>beats per minute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896973860"/>
                  </a:ext>
                </a:extLst>
              </a:tr>
              <a:tr h="53435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pitchFamily="34" charset="0"/>
                        </a:rPr>
                        <a:t>Breathing rate breaths per minute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701473427"/>
                  </a:ext>
                </a:extLst>
              </a:tr>
            </a:tbl>
          </a:graphicData>
        </a:graphic>
      </p:graphicFrame>
      <p:sp>
        <p:nvSpPr>
          <p:cNvPr id="22" name="Rectangle 21">
            <a:extLst>
              <a:ext uri="{FF2B5EF4-FFF2-40B4-BE49-F238E27FC236}">
                <a16:creationId xmlns:a16="http://schemas.microsoft.com/office/drawing/2014/main" id="{C290673C-FED3-C8E4-1226-EF9A6363452F}"/>
              </a:ext>
            </a:extLst>
          </p:cNvPr>
          <p:cNvSpPr/>
          <p:nvPr/>
        </p:nvSpPr>
        <p:spPr>
          <a:xfrm>
            <a:off x="167636" y="7069037"/>
            <a:ext cx="6482989" cy="2492990"/>
          </a:xfrm>
          <a:prstGeom prst="rect">
            <a:avLst/>
          </a:prstGeom>
        </p:spPr>
        <p:txBody>
          <a:bodyPr wrap="square">
            <a:spAutoFit/>
          </a:bodyPr>
          <a:lstStyle/>
          <a:p>
            <a:pPr marL="228600" indent="-228600">
              <a:buFont typeface="+mj-lt"/>
              <a:buAutoNum type="arabicPeriod"/>
            </a:pPr>
            <a:r>
              <a:rPr lang="en-US" sz="1200" dirty="0">
                <a:solidFill>
                  <a:srgbClr val="002060"/>
                </a:solidFill>
                <a:latin typeface="Arial Rounded MT Bold" panose="020F0704030504030204" pitchFamily="34" charset="0"/>
              </a:rPr>
              <a:t>Describe the exerciser’s level of fitness based on how regularly they exercise.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Explain how someone's level of fitness would affect the breathing and heart rate after exercise.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Explain why breathing and heart rate changes during exercise.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09711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F8A286-8119-39D8-84F7-2DA9F765CBC9}"/>
              </a:ext>
            </a:extLst>
          </p:cNvPr>
          <p:cNvSpPr txBox="1"/>
          <p:nvPr/>
        </p:nvSpPr>
        <p:spPr>
          <a:xfrm>
            <a:off x="167640" y="1771596"/>
            <a:ext cx="6516000" cy="8032968"/>
          </a:xfrm>
          <a:prstGeom prst="rect">
            <a:avLst/>
          </a:prstGeom>
          <a:noFill/>
          <a:ln>
            <a:noFill/>
            <a:prstDash val="dashDot"/>
          </a:ln>
        </p:spPr>
        <p:txBody>
          <a:bodyPr wrap="square" rtlCol="0">
            <a:spAutoFit/>
          </a:bodyPr>
          <a:lstStyle/>
          <a:p>
            <a:r>
              <a:rPr lang="en-US" sz="1200" dirty="0">
                <a:solidFill>
                  <a:srgbClr val="002060"/>
                </a:solidFill>
                <a:latin typeface="Arial Rounded MT Bold" panose="020F0704030504030204" pitchFamily="34" charset="0"/>
              </a:rPr>
              <a:t>1. Identify three substances that are found in cigarettes which are harmful.</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2. Describe what cilia are, and what they do. You may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draw a diagram in the space opposite to help you.</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br>
              <a:rPr lang="en-US" sz="1200" dirty="0">
                <a:solidFill>
                  <a:srgbClr val="002060"/>
                </a:solidFill>
                <a:latin typeface="Arial Rounded MT Bold" panose="020F0704030504030204" pitchFamily="34" charset="0"/>
              </a:rPr>
            </a:b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3. Explain how smoking (tar) affects the cilia.</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4. Explain why we need mucus in the respiratory system.</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5. Describe how pathogens are removed from healthy lungs.</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6. Explain why cigarettes are very addictive.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7. Describe the symptoms of asthma.</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8. Suggest what might “trigger” an asthma attack.</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p:txBody>
      </p:sp>
      <p:sp>
        <p:nvSpPr>
          <p:cNvPr id="3" name="Rectangle 2">
            <a:extLst>
              <a:ext uri="{FF2B5EF4-FFF2-40B4-BE49-F238E27FC236}">
                <a16:creationId xmlns:a16="http://schemas.microsoft.com/office/drawing/2014/main" id="{F07D1809-E480-3040-7F53-FDAE003B855F}"/>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578DAAE7-1E25-6B48-B2AC-5DC6D9891C16}"/>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5" name="Picture 4">
            <a:extLst>
              <a:ext uri="{FF2B5EF4-FFF2-40B4-BE49-F238E27FC236}">
                <a16:creationId xmlns:a16="http://schemas.microsoft.com/office/drawing/2014/main" id="{40FD1184-128B-E501-0588-DF61147B8C4C}"/>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6" name="TextBox 5">
            <a:extLst>
              <a:ext uri="{FF2B5EF4-FFF2-40B4-BE49-F238E27FC236}">
                <a16:creationId xmlns:a16="http://schemas.microsoft.com/office/drawing/2014/main" id="{0E278032-5ED2-1C1E-8EFB-14D536123AAF}"/>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7" name="TextBox 6">
            <a:extLst>
              <a:ext uri="{FF2B5EF4-FFF2-40B4-BE49-F238E27FC236}">
                <a16:creationId xmlns:a16="http://schemas.microsoft.com/office/drawing/2014/main" id="{DF1B73EE-E437-4C83-1655-DFF0213DAD58}"/>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8" name="Google Shape;88;p1" descr="Logo  Description automatically generated">
            <a:extLst>
              <a:ext uri="{FF2B5EF4-FFF2-40B4-BE49-F238E27FC236}">
                <a16:creationId xmlns:a16="http://schemas.microsoft.com/office/drawing/2014/main" id="{0650FB82-B280-E057-30B7-A47525D517AD}"/>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9" name="Rectangle 8">
            <a:extLst>
              <a:ext uri="{FF2B5EF4-FFF2-40B4-BE49-F238E27FC236}">
                <a16:creationId xmlns:a16="http://schemas.microsoft.com/office/drawing/2014/main" id="{BC9A3276-A740-36E0-A04A-2060BC90685F}"/>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AEB8897F-FCD8-B447-2C71-0FEF832EAAAA}"/>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1" name="Picture 10">
            <a:extLst>
              <a:ext uri="{FF2B5EF4-FFF2-40B4-BE49-F238E27FC236}">
                <a16:creationId xmlns:a16="http://schemas.microsoft.com/office/drawing/2014/main" id="{C06041A1-E5E9-EDA7-0F9B-475A21360B7A}"/>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2" name="TextBox 11">
            <a:extLst>
              <a:ext uri="{FF2B5EF4-FFF2-40B4-BE49-F238E27FC236}">
                <a16:creationId xmlns:a16="http://schemas.microsoft.com/office/drawing/2014/main" id="{163816C8-4AFB-377E-F26E-500A78AA08B4}"/>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KS3-05-07</a:t>
            </a:r>
          </a:p>
        </p:txBody>
      </p:sp>
      <p:sp>
        <p:nvSpPr>
          <p:cNvPr id="13" name="TextBox 12">
            <a:extLst>
              <a:ext uri="{FF2B5EF4-FFF2-40B4-BE49-F238E27FC236}">
                <a16:creationId xmlns:a16="http://schemas.microsoft.com/office/drawing/2014/main" id="{0CB5AD7F-5022-7C5D-B760-2565933434A3}"/>
              </a:ext>
            </a:extLst>
          </p:cNvPr>
          <p:cNvSpPr txBox="1"/>
          <p:nvPr/>
        </p:nvSpPr>
        <p:spPr>
          <a:xfrm>
            <a:off x="1013042" y="-23414"/>
            <a:ext cx="5691428"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Explain how exercise, asthma and smoking affect the respiratory system </a:t>
            </a:r>
            <a:r>
              <a:rPr lang="en-GB" sz="1200" dirty="0">
                <a:solidFill>
                  <a:schemeClr val="bg1"/>
                </a:solidFill>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sp>
        <p:nvSpPr>
          <p:cNvPr id="14" name="Rounded Rectangle 87">
            <a:extLst>
              <a:ext uri="{FF2B5EF4-FFF2-40B4-BE49-F238E27FC236}">
                <a16:creationId xmlns:a16="http://schemas.microsoft.com/office/drawing/2014/main" id="{782A8A1D-BA26-752A-CDEF-891394A52B8E}"/>
              </a:ext>
            </a:extLst>
          </p:cNvPr>
          <p:cNvSpPr/>
          <p:nvPr/>
        </p:nvSpPr>
        <p:spPr>
          <a:xfrm>
            <a:off x="167640" y="1274129"/>
            <a:ext cx="6482991" cy="39465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5" name="TextBox 14">
            <a:extLst>
              <a:ext uri="{FF2B5EF4-FFF2-40B4-BE49-F238E27FC236}">
                <a16:creationId xmlns:a16="http://schemas.microsoft.com/office/drawing/2014/main" id="{31A2CEAC-7B1E-EE6E-C9F7-F83F91CC6D29}"/>
              </a:ext>
            </a:extLst>
          </p:cNvPr>
          <p:cNvSpPr txBox="1"/>
          <p:nvPr/>
        </p:nvSpPr>
        <p:spPr>
          <a:xfrm>
            <a:off x="2562632" y="1332954"/>
            <a:ext cx="1732736" cy="276999"/>
          </a:xfrm>
          <a:prstGeom prst="rect">
            <a:avLst/>
          </a:prstGeom>
          <a:noFill/>
        </p:spPr>
        <p:txBody>
          <a:bodyPr wrap="square">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Smoking and asthma </a:t>
            </a: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19" name="Rectangle 18">
            <a:extLst>
              <a:ext uri="{FF2B5EF4-FFF2-40B4-BE49-F238E27FC236}">
                <a16:creationId xmlns:a16="http://schemas.microsoft.com/office/drawing/2014/main" id="{50D49C5A-CF3E-BDD2-8A62-945E1C4FE80C}"/>
              </a:ext>
            </a:extLst>
          </p:cNvPr>
          <p:cNvSpPr/>
          <p:nvPr/>
        </p:nvSpPr>
        <p:spPr>
          <a:xfrm>
            <a:off x="4440396" y="2133600"/>
            <a:ext cx="2148840" cy="2819400"/>
          </a:xfrm>
          <a:prstGeom prst="rect">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97353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B895930-29CD-22D2-00F3-CB02F2DFEB1A}"/>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E99B11F5-9010-A678-3044-ECEAD38EF8EC}"/>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609B32A3-771D-CBB0-8154-3ACCBA67A312}"/>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8C472E11-A7C2-6A54-4B43-F0EBC857ECDE}"/>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6" name="TextBox 5">
            <a:extLst>
              <a:ext uri="{FF2B5EF4-FFF2-40B4-BE49-F238E27FC236}">
                <a16:creationId xmlns:a16="http://schemas.microsoft.com/office/drawing/2014/main" id="{4E3A315B-4237-964C-0F9A-41DECB01E48A}"/>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7" name="Google Shape;88;p1" descr="Logo  Description automatically generated">
            <a:extLst>
              <a:ext uri="{FF2B5EF4-FFF2-40B4-BE49-F238E27FC236}">
                <a16:creationId xmlns:a16="http://schemas.microsoft.com/office/drawing/2014/main" id="{953C3852-52DF-0C0D-E7E4-4E0D6C84FF7D}"/>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8" name="Rectangle 7">
            <a:extLst>
              <a:ext uri="{FF2B5EF4-FFF2-40B4-BE49-F238E27FC236}">
                <a16:creationId xmlns:a16="http://schemas.microsoft.com/office/drawing/2014/main" id="{A648E412-0783-278A-F7B5-7AE79140DD0D}"/>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DEB5443-4F7E-3E43-EB46-340911C73063}"/>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0" name="Picture 9">
            <a:extLst>
              <a:ext uri="{FF2B5EF4-FFF2-40B4-BE49-F238E27FC236}">
                <a16:creationId xmlns:a16="http://schemas.microsoft.com/office/drawing/2014/main" id="{62221F0D-4831-D2EE-F04C-032E236F3397}"/>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1" name="TextBox 10">
            <a:extLst>
              <a:ext uri="{FF2B5EF4-FFF2-40B4-BE49-F238E27FC236}">
                <a16:creationId xmlns:a16="http://schemas.microsoft.com/office/drawing/2014/main" id="{29B0AA2D-D357-23C7-506B-1BA64F812BE4}"/>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KS3-05-07</a:t>
            </a:r>
          </a:p>
        </p:txBody>
      </p:sp>
      <p:sp>
        <p:nvSpPr>
          <p:cNvPr id="12" name="TextBox 11">
            <a:extLst>
              <a:ext uri="{FF2B5EF4-FFF2-40B4-BE49-F238E27FC236}">
                <a16:creationId xmlns:a16="http://schemas.microsoft.com/office/drawing/2014/main" id="{4CCAA83D-5B90-5A3D-874E-A8131D226302}"/>
              </a:ext>
            </a:extLst>
          </p:cNvPr>
          <p:cNvSpPr txBox="1"/>
          <p:nvPr/>
        </p:nvSpPr>
        <p:spPr>
          <a:xfrm>
            <a:off x="1013042" y="-23414"/>
            <a:ext cx="5691428"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Explain how exercise, asthma and smoking affect the respiratory system                                                                                      ANSWERS</a:t>
            </a:r>
            <a:r>
              <a:rPr lang="en-GB" sz="1200" dirty="0">
                <a:solidFill>
                  <a:schemeClr val="bg1"/>
                </a:solidFill>
                <a:latin typeface="Arial Rounded MT Bold" panose="020F0704030504030204" pitchFamily="34" charset="0"/>
              </a:rPr>
              <a:t>                                 </a:t>
            </a:r>
            <a:endParaRPr lang="en-US" sz="1200" dirty="0">
              <a:solidFill>
                <a:schemeClr val="bg1"/>
              </a:solidFill>
              <a:latin typeface="Arial Rounded MT Bold" panose="020F0704030504030204" pitchFamily="34" charset="0"/>
            </a:endParaRPr>
          </a:p>
        </p:txBody>
      </p:sp>
      <p:sp>
        <p:nvSpPr>
          <p:cNvPr id="13" name="Rounded Rectangle 87">
            <a:extLst>
              <a:ext uri="{FF2B5EF4-FFF2-40B4-BE49-F238E27FC236}">
                <a16:creationId xmlns:a16="http://schemas.microsoft.com/office/drawing/2014/main" id="{C3C9D188-5666-3AEE-9113-FEAC7D29965E}"/>
              </a:ext>
            </a:extLst>
          </p:cNvPr>
          <p:cNvSpPr/>
          <p:nvPr/>
        </p:nvSpPr>
        <p:spPr>
          <a:xfrm>
            <a:off x="167640" y="1274129"/>
            <a:ext cx="6482991" cy="39465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4" name="TextBox 13">
            <a:extLst>
              <a:ext uri="{FF2B5EF4-FFF2-40B4-BE49-F238E27FC236}">
                <a16:creationId xmlns:a16="http://schemas.microsoft.com/office/drawing/2014/main" id="{2D181984-2C30-E2A0-AEA9-A7EB58FDD004}"/>
              </a:ext>
            </a:extLst>
          </p:cNvPr>
          <p:cNvSpPr txBox="1"/>
          <p:nvPr/>
        </p:nvSpPr>
        <p:spPr>
          <a:xfrm>
            <a:off x="1181914" y="1309148"/>
            <a:ext cx="4494171" cy="276999"/>
          </a:xfrm>
          <a:prstGeom prst="rect">
            <a:avLst/>
          </a:prstGeom>
          <a:noFill/>
        </p:spPr>
        <p:txBody>
          <a:bodyPr wrap="square">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rPr>
              <a:t>Investigate how exercise affects breathing and heart rate</a:t>
            </a: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15" name="TextBox 14">
            <a:extLst>
              <a:ext uri="{FF2B5EF4-FFF2-40B4-BE49-F238E27FC236}">
                <a16:creationId xmlns:a16="http://schemas.microsoft.com/office/drawing/2014/main" id="{7A03582F-621D-9230-EE2C-F3A8F203B46A}"/>
              </a:ext>
            </a:extLst>
          </p:cNvPr>
          <p:cNvSpPr txBox="1"/>
          <p:nvPr/>
        </p:nvSpPr>
        <p:spPr>
          <a:xfrm>
            <a:off x="167640" y="1727584"/>
            <a:ext cx="6482990" cy="3416320"/>
          </a:xfrm>
          <a:prstGeom prst="rect">
            <a:avLst/>
          </a:prstGeom>
          <a:noFill/>
        </p:spPr>
        <p:txBody>
          <a:bodyPr wrap="square">
            <a:spAutoFit/>
          </a:bodyPr>
          <a:lstStyle/>
          <a:p>
            <a:r>
              <a:rPr lang="en-US" sz="1200" dirty="0">
                <a:solidFill>
                  <a:srgbClr val="002060"/>
                </a:solidFill>
                <a:latin typeface="Arial Rounded MT Bold" panose="020F0704030504030204" pitchFamily="34" charset="0"/>
              </a:rPr>
              <a:t>Method</a:t>
            </a:r>
          </a:p>
          <a:p>
            <a:pPr marL="228600" indent="-228600">
              <a:buFont typeface="+mj-lt"/>
              <a:buAutoNum type="arabicPeriod"/>
            </a:pPr>
            <a:r>
              <a:rPr lang="en-US" sz="1200" dirty="0">
                <a:solidFill>
                  <a:srgbClr val="002060"/>
                </a:solidFill>
                <a:latin typeface="Arial Rounded MT Bold" panose="020F0704030504030204" pitchFamily="34" charset="0"/>
              </a:rPr>
              <a:t>In your group, choose somebody to be the exerciser, someone to measure heart rate and someone to measure breathing rate. The exerciser could measure one of these.</a:t>
            </a:r>
          </a:p>
          <a:p>
            <a:pPr marL="228600" indent="-228600">
              <a:buFont typeface="+mj-lt"/>
              <a:buAutoNum type="arabicPeriod"/>
            </a:pPr>
            <a:r>
              <a:rPr lang="en-US" sz="1200" dirty="0">
                <a:solidFill>
                  <a:srgbClr val="002060"/>
                </a:solidFill>
                <a:latin typeface="Arial Rounded MT Bold" panose="020F0704030504030204" pitchFamily="34" charset="0"/>
              </a:rPr>
              <a:t>Measure the exerciser’s pulse at rest (sitting down) for 15 seconds. Multiply the number of beats by 4 to get the heart rate (beats per minute). Record this in the table below.</a:t>
            </a:r>
          </a:p>
          <a:p>
            <a:pPr marL="228600" indent="-228600">
              <a:buFont typeface="+mj-lt"/>
              <a:buAutoNum type="arabicPeriod"/>
            </a:pPr>
            <a:r>
              <a:rPr lang="en-US" sz="1200" dirty="0">
                <a:solidFill>
                  <a:srgbClr val="002060"/>
                </a:solidFill>
                <a:latin typeface="Arial Rounded MT Bold" panose="020F0704030504030204" pitchFamily="34" charset="0"/>
              </a:rPr>
              <a:t>Measure the exerciser’s breathing rate at rest for 15 seconds. Multiply the number of breaths by 4 to get the breathing rate (breaths per minute). Record this in the table below.</a:t>
            </a:r>
          </a:p>
          <a:p>
            <a:pPr marL="228600" indent="-228600">
              <a:buFont typeface="+mj-lt"/>
              <a:buAutoNum type="arabicPeriod"/>
            </a:pPr>
            <a:r>
              <a:rPr lang="en-US" sz="1200" dirty="0">
                <a:solidFill>
                  <a:srgbClr val="002060"/>
                </a:solidFill>
                <a:latin typeface="Arial Rounded MT Bold" panose="020F0704030504030204" pitchFamily="34" charset="0"/>
              </a:rPr>
              <a:t>The person exercising should now begin to exercise for 4 minutes.</a:t>
            </a:r>
          </a:p>
          <a:p>
            <a:pPr marL="228600" indent="-228600">
              <a:buFont typeface="+mj-lt"/>
              <a:buAutoNum type="arabicPeriod"/>
            </a:pPr>
            <a:r>
              <a:rPr lang="en-US" sz="1200" dirty="0">
                <a:solidFill>
                  <a:srgbClr val="002060"/>
                </a:solidFill>
                <a:latin typeface="Arial Rounded MT Bold" panose="020F0704030504030204" pitchFamily="34" charset="0"/>
              </a:rPr>
              <a:t>After exercise, immediately, measure and record the heart rate and breathing rate as before.</a:t>
            </a:r>
          </a:p>
          <a:p>
            <a:pPr marL="228600" indent="-228600">
              <a:buFont typeface="+mj-lt"/>
              <a:buAutoNum type="arabicPeriod"/>
            </a:pPr>
            <a:r>
              <a:rPr lang="en-US" sz="1200" dirty="0">
                <a:solidFill>
                  <a:srgbClr val="002060"/>
                </a:solidFill>
                <a:latin typeface="Arial Rounded MT Bold" panose="020F0704030504030204" pitchFamily="34" charset="0"/>
              </a:rPr>
              <a:t>Take the heart rate and breathing rate again at 2 minutes after exercise and 4 minutes after exercise. (If you have a pulse meter, you may be able to record pulse rate during exercise too, e.g. after 2 minutes, adding this to your table).</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Name of exercise: __________________________________</a:t>
            </a:r>
          </a:p>
        </p:txBody>
      </p:sp>
      <p:graphicFrame>
        <p:nvGraphicFramePr>
          <p:cNvPr id="16" name="Table 4">
            <a:extLst>
              <a:ext uri="{FF2B5EF4-FFF2-40B4-BE49-F238E27FC236}">
                <a16:creationId xmlns:a16="http://schemas.microsoft.com/office/drawing/2014/main" id="{BFC68080-766D-EABE-A0C5-E21FEEBE0715}"/>
              </a:ext>
            </a:extLst>
          </p:cNvPr>
          <p:cNvGraphicFramePr>
            <a:graphicFrameLocks noGrp="1"/>
          </p:cNvGraphicFramePr>
          <p:nvPr>
            <p:extLst>
              <p:ext uri="{D42A27DB-BD31-4B8C-83A1-F6EECF244321}">
                <p14:modId xmlns:p14="http://schemas.microsoft.com/office/powerpoint/2010/main" val="1149266870"/>
              </p:ext>
            </p:extLst>
          </p:nvPr>
        </p:nvGraphicFramePr>
        <p:xfrm>
          <a:off x="167636" y="5255339"/>
          <a:ext cx="6482989" cy="1737360"/>
        </p:xfrm>
        <a:graphic>
          <a:graphicData uri="http://schemas.openxmlformats.org/drawingml/2006/table">
            <a:tbl>
              <a:tblPr firstRow="1" bandRow="1">
                <a:tableStyleId>{5C22544A-7EE6-4342-B048-85BDC9FD1C3A}</a:tableStyleId>
              </a:tblPr>
              <a:tblGrid>
                <a:gridCol w="1347349">
                  <a:extLst>
                    <a:ext uri="{9D8B030D-6E8A-4147-A177-3AD203B41FA5}">
                      <a16:colId xmlns:a16="http://schemas.microsoft.com/office/drawing/2014/main" val="1900390034"/>
                    </a:ext>
                  </a:extLst>
                </a:gridCol>
                <a:gridCol w="1283910">
                  <a:extLst>
                    <a:ext uri="{9D8B030D-6E8A-4147-A177-3AD203B41FA5}">
                      <a16:colId xmlns:a16="http://schemas.microsoft.com/office/drawing/2014/main" val="2396354209"/>
                    </a:ext>
                  </a:extLst>
                </a:gridCol>
                <a:gridCol w="1283910">
                  <a:extLst>
                    <a:ext uri="{9D8B030D-6E8A-4147-A177-3AD203B41FA5}">
                      <a16:colId xmlns:a16="http://schemas.microsoft.com/office/drawing/2014/main" val="2997487510"/>
                    </a:ext>
                  </a:extLst>
                </a:gridCol>
                <a:gridCol w="1283910">
                  <a:extLst>
                    <a:ext uri="{9D8B030D-6E8A-4147-A177-3AD203B41FA5}">
                      <a16:colId xmlns:a16="http://schemas.microsoft.com/office/drawing/2014/main" val="3956062610"/>
                    </a:ext>
                  </a:extLst>
                </a:gridCol>
                <a:gridCol w="1283910">
                  <a:extLst>
                    <a:ext uri="{9D8B030D-6E8A-4147-A177-3AD203B41FA5}">
                      <a16:colId xmlns:a16="http://schemas.microsoft.com/office/drawing/2014/main" val="2560545399"/>
                    </a:ext>
                  </a:extLst>
                </a:gridCol>
              </a:tblGrid>
              <a:tr h="381681">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rPr>
                        <a:t>At rest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pitchFamily="34" charset="0"/>
                        </a:rPr>
                        <a:t>Immediately after exercise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rPr>
                        <a:t>2 minutes after exercise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rPr>
                        <a:t>4 minutes after exercise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59975278"/>
                  </a:ext>
                </a:extLst>
              </a:tr>
              <a:tr h="534353">
                <a:tc>
                  <a:txBody>
                    <a:bodyPr/>
                    <a:lstStyle/>
                    <a:p>
                      <a:pPr algn="ctr"/>
                      <a:r>
                        <a:rPr lang="en-GB" sz="1200" b="0" dirty="0">
                          <a:solidFill>
                            <a:srgbClr val="002060"/>
                          </a:solidFill>
                          <a:latin typeface="Arial Rounded MT Bold" panose="020F0704030504030204" pitchFamily="34" charset="0"/>
                        </a:rPr>
                        <a:t>Heart rate </a:t>
                      </a:r>
                    </a:p>
                    <a:p>
                      <a:pPr algn="ctr"/>
                      <a:r>
                        <a:rPr lang="en-GB" sz="1200" b="0" dirty="0">
                          <a:solidFill>
                            <a:srgbClr val="002060"/>
                          </a:solidFill>
                          <a:latin typeface="Arial Rounded MT Bold" panose="020F0704030504030204" pitchFamily="34" charset="0"/>
                        </a:rPr>
                        <a:t>beats per minute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896973860"/>
                  </a:ext>
                </a:extLst>
              </a:tr>
              <a:tr h="53435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pitchFamily="34" charset="0"/>
                        </a:rPr>
                        <a:t>Breathing rate breaths per minute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701473427"/>
                  </a:ext>
                </a:extLst>
              </a:tr>
            </a:tbl>
          </a:graphicData>
        </a:graphic>
      </p:graphicFrame>
      <p:sp>
        <p:nvSpPr>
          <p:cNvPr id="17" name="Rectangle 16">
            <a:extLst>
              <a:ext uri="{FF2B5EF4-FFF2-40B4-BE49-F238E27FC236}">
                <a16:creationId xmlns:a16="http://schemas.microsoft.com/office/drawing/2014/main" id="{A35DBB87-7751-572C-FDEE-0BD58A033643}"/>
              </a:ext>
            </a:extLst>
          </p:cNvPr>
          <p:cNvSpPr/>
          <p:nvPr/>
        </p:nvSpPr>
        <p:spPr>
          <a:xfrm>
            <a:off x="167636" y="7069037"/>
            <a:ext cx="6482989" cy="2492990"/>
          </a:xfrm>
          <a:prstGeom prst="rect">
            <a:avLst/>
          </a:prstGeom>
        </p:spPr>
        <p:txBody>
          <a:bodyPr wrap="square">
            <a:spAutoFit/>
          </a:bodyPr>
          <a:lstStyle/>
          <a:p>
            <a:pPr marL="228600" indent="-228600">
              <a:buFont typeface="+mj-lt"/>
              <a:buAutoNum type="arabicPeriod"/>
            </a:pPr>
            <a:r>
              <a:rPr lang="en-US" sz="1200" dirty="0">
                <a:solidFill>
                  <a:srgbClr val="002060"/>
                </a:solidFill>
                <a:latin typeface="Arial Rounded MT Bold" panose="020F0704030504030204" pitchFamily="34" charset="0"/>
              </a:rPr>
              <a:t>Describe the exerciser’s level of fitness based on how regularly they exercise.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Explain how someone's level of fitness would affect the breathing and heart rate after exercise.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Explain why breathing and heart rate changes during exercise.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9" name="TextBox 18">
            <a:extLst>
              <a:ext uri="{FF2B5EF4-FFF2-40B4-BE49-F238E27FC236}">
                <a16:creationId xmlns:a16="http://schemas.microsoft.com/office/drawing/2014/main" id="{18C97D5A-DD15-D491-1539-39E8CB064798}"/>
              </a:ext>
            </a:extLst>
          </p:cNvPr>
          <p:cNvSpPr txBox="1"/>
          <p:nvPr/>
        </p:nvSpPr>
        <p:spPr>
          <a:xfrm>
            <a:off x="429756" y="8151149"/>
            <a:ext cx="3429000" cy="276999"/>
          </a:xfrm>
          <a:prstGeom prst="rect">
            <a:avLst/>
          </a:prstGeom>
          <a:noFill/>
        </p:spPr>
        <p:txBody>
          <a:bodyPr wrap="square">
            <a:spAutoFit/>
          </a:bodyPr>
          <a:lstStyle/>
          <a:p>
            <a:r>
              <a:rPr lang="en-US" sz="1200" dirty="0">
                <a:solidFill>
                  <a:srgbClr val="FF0000"/>
                </a:solidFill>
                <a:latin typeface="Arial Rounded MT Bold" panose="020F0704030504030204" pitchFamily="34" charset="0"/>
                <a:ea typeface="Arial Rounded"/>
                <a:cs typeface="Arial Rounded"/>
                <a:sym typeface="Arial Rounded"/>
              </a:rPr>
              <a:t>A fitter person would recover quicker.</a:t>
            </a:r>
            <a:endParaRPr lang="en-GB" sz="1200" dirty="0">
              <a:latin typeface="Arial Rounded MT Bold" panose="020F0704030504030204" pitchFamily="34" charset="0"/>
            </a:endParaRPr>
          </a:p>
        </p:txBody>
      </p:sp>
      <p:sp>
        <p:nvSpPr>
          <p:cNvPr id="21" name="TextBox 20">
            <a:extLst>
              <a:ext uri="{FF2B5EF4-FFF2-40B4-BE49-F238E27FC236}">
                <a16:creationId xmlns:a16="http://schemas.microsoft.com/office/drawing/2014/main" id="{6A507711-C163-C287-8CF0-917DDC52BC3A}"/>
              </a:ext>
            </a:extLst>
          </p:cNvPr>
          <p:cNvSpPr txBox="1"/>
          <p:nvPr/>
        </p:nvSpPr>
        <p:spPr>
          <a:xfrm>
            <a:off x="429756" y="8890934"/>
            <a:ext cx="6522728" cy="646331"/>
          </a:xfrm>
          <a:prstGeom prst="rect">
            <a:avLst/>
          </a:prstGeom>
          <a:noFill/>
        </p:spPr>
        <p:txBody>
          <a:bodyPr wrap="square">
            <a:spAutoFit/>
          </a:bodyPr>
          <a:lstStyle/>
          <a:p>
            <a:r>
              <a:rPr lang="en-US" sz="1200" dirty="0">
                <a:solidFill>
                  <a:srgbClr val="FF0000"/>
                </a:solidFill>
                <a:latin typeface="Arial Rounded MT Bold" panose="020F0704030504030204" pitchFamily="34" charset="0"/>
                <a:ea typeface="Arial Rounded"/>
                <a:cs typeface="Arial Rounded"/>
                <a:sym typeface="Arial Rounded"/>
              </a:rPr>
              <a:t>Muscles are contracting more and more oxygen is required to allow respiration to happen releasing energy from glucose. Heart beat increases to pump blood around body quicker.</a:t>
            </a:r>
            <a:endParaRPr lang="en-GB" sz="1200" dirty="0">
              <a:latin typeface="Arial Rounded MT Bold" panose="020F0704030504030204" pitchFamily="34" charset="0"/>
            </a:endParaRPr>
          </a:p>
        </p:txBody>
      </p:sp>
    </p:spTree>
    <p:extLst>
      <p:ext uri="{BB962C8B-B14F-4D97-AF65-F5344CB8AC3E}">
        <p14:creationId xmlns:p14="http://schemas.microsoft.com/office/powerpoint/2010/main" val="405805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B9E807-5D43-073E-0AA4-B43D71EF208B}"/>
              </a:ext>
            </a:extLst>
          </p:cNvPr>
          <p:cNvSpPr txBox="1"/>
          <p:nvPr/>
        </p:nvSpPr>
        <p:spPr>
          <a:xfrm>
            <a:off x="167640" y="1771596"/>
            <a:ext cx="6516000" cy="8032968"/>
          </a:xfrm>
          <a:prstGeom prst="rect">
            <a:avLst/>
          </a:prstGeom>
          <a:noFill/>
          <a:ln>
            <a:noFill/>
            <a:prstDash val="dashDot"/>
          </a:ln>
        </p:spPr>
        <p:txBody>
          <a:bodyPr wrap="square" rtlCol="0">
            <a:spAutoFit/>
          </a:bodyPr>
          <a:lstStyle/>
          <a:p>
            <a:r>
              <a:rPr lang="en-US" sz="1200" dirty="0">
                <a:solidFill>
                  <a:srgbClr val="002060"/>
                </a:solidFill>
                <a:latin typeface="Arial Rounded MT Bold" panose="020F0704030504030204" pitchFamily="34" charset="0"/>
              </a:rPr>
              <a:t>1. Identify three substances that are found in cigarettes which are harmful.</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2. Describe what cilia are, and what they do. You may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draw a diagram in the space opposite to help you.</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a:t>
            </a:r>
          </a:p>
          <a:p>
            <a:br>
              <a:rPr lang="en-US" sz="1200" dirty="0">
                <a:solidFill>
                  <a:srgbClr val="002060"/>
                </a:solidFill>
                <a:latin typeface="Arial Rounded MT Bold" panose="020F0704030504030204" pitchFamily="34" charset="0"/>
              </a:rPr>
            </a:b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3. Explain how smoking (tar) affects the cilia.</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4. Explain why we need mucus in the respiratory system.</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5. Describe how pathogens are removed from healthy lungs.</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6. Explain why cigarettes are very addictive.</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7. Describe the symptoms of asthma.</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8. Suggest what might “trigger” an asthma attack.</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a:t>
            </a:r>
          </a:p>
        </p:txBody>
      </p:sp>
      <p:sp>
        <p:nvSpPr>
          <p:cNvPr id="3" name="Rectangle 2">
            <a:extLst>
              <a:ext uri="{FF2B5EF4-FFF2-40B4-BE49-F238E27FC236}">
                <a16:creationId xmlns:a16="http://schemas.microsoft.com/office/drawing/2014/main" id="{0D1817DB-5872-49E3-D013-862C16F371A9}"/>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17074A5F-908A-E767-E2E0-A7DE85C6DCB8}"/>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5" name="Picture 4">
            <a:extLst>
              <a:ext uri="{FF2B5EF4-FFF2-40B4-BE49-F238E27FC236}">
                <a16:creationId xmlns:a16="http://schemas.microsoft.com/office/drawing/2014/main" id="{4F3CDEBB-7E7A-7EC8-061D-112178B7A9D1}"/>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6" name="TextBox 5">
            <a:extLst>
              <a:ext uri="{FF2B5EF4-FFF2-40B4-BE49-F238E27FC236}">
                <a16:creationId xmlns:a16="http://schemas.microsoft.com/office/drawing/2014/main" id="{06F7623F-8F7C-C1EB-F9C4-7BC5792A6656}"/>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7" name="TextBox 6">
            <a:extLst>
              <a:ext uri="{FF2B5EF4-FFF2-40B4-BE49-F238E27FC236}">
                <a16:creationId xmlns:a16="http://schemas.microsoft.com/office/drawing/2014/main" id="{06131588-2D3E-1787-6635-B39039C46C73}"/>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8" name="Google Shape;88;p1" descr="Logo  Description automatically generated">
            <a:extLst>
              <a:ext uri="{FF2B5EF4-FFF2-40B4-BE49-F238E27FC236}">
                <a16:creationId xmlns:a16="http://schemas.microsoft.com/office/drawing/2014/main" id="{435FE513-6122-4EB8-A23E-CBB95D3A36EA}"/>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9" name="Rectangle 8">
            <a:extLst>
              <a:ext uri="{FF2B5EF4-FFF2-40B4-BE49-F238E27FC236}">
                <a16:creationId xmlns:a16="http://schemas.microsoft.com/office/drawing/2014/main" id="{A6440E2E-56CD-F959-4B62-F197139BC186}"/>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F8E8C240-80F2-F20F-D6ED-A597711DDA78}"/>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1" name="Picture 10">
            <a:extLst>
              <a:ext uri="{FF2B5EF4-FFF2-40B4-BE49-F238E27FC236}">
                <a16:creationId xmlns:a16="http://schemas.microsoft.com/office/drawing/2014/main" id="{0AAFB0CA-3960-5B72-40BF-BD83BA27A4F9}"/>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2" name="TextBox 11">
            <a:extLst>
              <a:ext uri="{FF2B5EF4-FFF2-40B4-BE49-F238E27FC236}">
                <a16:creationId xmlns:a16="http://schemas.microsoft.com/office/drawing/2014/main" id="{C349B973-E0C7-98EE-BEE0-4C4DAEF369DB}"/>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KS3-05-07</a:t>
            </a:r>
          </a:p>
        </p:txBody>
      </p:sp>
      <p:sp>
        <p:nvSpPr>
          <p:cNvPr id="13" name="TextBox 12">
            <a:extLst>
              <a:ext uri="{FF2B5EF4-FFF2-40B4-BE49-F238E27FC236}">
                <a16:creationId xmlns:a16="http://schemas.microsoft.com/office/drawing/2014/main" id="{4436B564-FE68-4E7F-26BC-7826B3D84EE9}"/>
              </a:ext>
            </a:extLst>
          </p:cNvPr>
          <p:cNvSpPr txBox="1"/>
          <p:nvPr/>
        </p:nvSpPr>
        <p:spPr>
          <a:xfrm>
            <a:off x="1013042" y="-23414"/>
            <a:ext cx="5691428"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b="0" i="0" u="none" strike="noStrike" dirty="0">
                <a:solidFill>
                  <a:schemeClr val="bg1"/>
                </a:solidFill>
                <a:effectLst/>
                <a:latin typeface="Arial Rounded MT Bold" panose="020F0704030504030204" pitchFamily="34" charset="0"/>
              </a:rPr>
              <a:t>Explain how exercise, asthma and smoking affect the respiratory system </a:t>
            </a:r>
            <a:r>
              <a:rPr lang="en-GB" sz="1200" dirty="0">
                <a:solidFill>
                  <a:schemeClr val="bg1"/>
                </a:solidFill>
                <a:latin typeface="Arial Rounded MT Bold" panose="020F0704030504030204" pitchFamily="34" charset="0"/>
              </a:rPr>
              <a:t>                                                                                     ANSWERS                       </a:t>
            </a:r>
            <a:endParaRPr lang="en-US" sz="1200" dirty="0">
              <a:solidFill>
                <a:schemeClr val="bg1"/>
              </a:solidFill>
              <a:latin typeface="Arial Rounded MT Bold" panose="020F0704030504030204" pitchFamily="34" charset="0"/>
            </a:endParaRPr>
          </a:p>
        </p:txBody>
      </p:sp>
      <p:sp>
        <p:nvSpPr>
          <p:cNvPr id="14" name="Rounded Rectangle 87">
            <a:extLst>
              <a:ext uri="{FF2B5EF4-FFF2-40B4-BE49-F238E27FC236}">
                <a16:creationId xmlns:a16="http://schemas.microsoft.com/office/drawing/2014/main" id="{5691A5BA-3F7A-8043-F200-699EB6214469}"/>
              </a:ext>
            </a:extLst>
          </p:cNvPr>
          <p:cNvSpPr/>
          <p:nvPr/>
        </p:nvSpPr>
        <p:spPr>
          <a:xfrm>
            <a:off x="167640" y="1274129"/>
            <a:ext cx="6482991" cy="394651"/>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15" name="TextBox 14">
            <a:extLst>
              <a:ext uri="{FF2B5EF4-FFF2-40B4-BE49-F238E27FC236}">
                <a16:creationId xmlns:a16="http://schemas.microsoft.com/office/drawing/2014/main" id="{C23BF17A-3A26-7407-3B29-03AA11FAE557}"/>
              </a:ext>
            </a:extLst>
          </p:cNvPr>
          <p:cNvSpPr txBox="1"/>
          <p:nvPr/>
        </p:nvSpPr>
        <p:spPr>
          <a:xfrm>
            <a:off x="2562632" y="1332954"/>
            <a:ext cx="1732736" cy="276999"/>
          </a:xfrm>
          <a:prstGeom prst="rect">
            <a:avLst/>
          </a:prstGeom>
          <a:noFill/>
        </p:spPr>
        <p:txBody>
          <a:bodyPr wrap="square">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Smoking and asthma </a:t>
            </a: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16" name="Rectangle 15">
            <a:extLst>
              <a:ext uri="{FF2B5EF4-FFF2-40B4-BE49-F238E27FC236}">
                <a16:creationId xmlns:a16="http://schemas.microsoft.com/office/drawing/2014/main" id="{B3037477-F06E-AD13-8704-D0870993442D}"/>
              </a:ext>
            </a:extLst>
          </p:cNvPr>
          <p:cNvSpPr/>
          <p:nvPr/>
        </p:nvSpPr>
        <p:spPr>
          <a:xfrm>
            <a:off x="4440396" y="2133600"/>
            <a:ext cx="2148840" cy="2819400"/>
          </a:xfrm>
          <a:prstGeom prst="rect">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055896C9-1E86-1128-EB0B-50C74CA6BE88}"/>
              </a:ext>
            </a:extLst>
          </p:cNvPr>
          <p:cNvSpPr txBox="1"/>
          <p:nvPr/>
        </p:nvSpPr>
        <p:spPr>
          <a:xfrm>
            <a:off x="174360" y="1937881"/>
            <a:ext cx="3429000" cy="276999"/>
          </a:xfrm>
          <a:prstGeom prst="rect">
            <a:avLst/>
          </a:prstGeom>
          <a:noFill/>
        </p:spPr>
        <p:txBody>
          <a:bodyPr wrap="square">
            <a:spAutoFit/>
          </a:bodyPr>
          <a:lstStyle/>
          <a:p>
            <a:pPr marR="0" lvl="0" algn="l" rtl="0">
              <a:spcBef>
                <a:spcPts val="0"/>
              </a:spcBef>
              <a:spcAft>
                <a:spcPts val="0"/>
              </a:spcAft>
              <a:buClr>
                <a:srgbClr val="19A3B7"/>
              </a:buClr>
              <a:buSzPts val="1200"/>
            </a:pPr>
            <a:r>
              <a:rPr lang="en-US" sz="1200" dirty="0">
                <a:solidFill>
                  <a:srgbClr val="FF0000"/>
                </a:solidFill>
                <a:latin typeface="Arial Rounded MT Bold" panose="020F0704030504030204" pitchFamily="34" charset="0"/>
                <a:ea typeface="Arial Rounded"/>
                <a:cs typeface="Arial Rounded"/>
                <a:sym typeface="Arial Rounded"/>
              </a:rPr>
              <a:t>Tar, nicotine, formaldehyde.</a:t>
            </a:r>
            <a:endParaRPr lang="en-US" sz="1200" dirty="0">
              <a:solidFill>
                <a:srgbClr val="FF0000"/>
              </a:solidFill>
              <a:latin typeface="Arial Rounded MT Bold" panose="020F0704030504030204" pitchFamily="34" charset="0"/>
            </a:endParaRPr>
          </a:p>
        </p:txBody>
      </p:sp>
      <p:sp>
        <p:nvSpPr>
          <p:cNvPr id="20" name="TextBox 19">
            <a:extLst>
              <a:ext uri="{FF2B5EF4-FFF2-40B4-BE49-F238E27FC236}">
                <a16:creationId xmlns:a16="http://schemas.microsoft.com/office/drawing/2014/main" id="{C240BAE2-69D1-1978-B230-67C04C322036}"/>
              </a:ext>
            </a:extLst>
          </p:cNvPr>
          <p:cNvSpPr txBox="1"/>
          <p:nvPr/>
        </p:nvSpPr>
        <p:spPr>
          <a:xfrm>
            <a:off x="167640" y="3222397"/>
            <a:ext cx="3977640" cy="830997"/>
          </a:xfrm>
          <a:prstGeom prst="rect">
            <a:avLst/>
          </a:prstGeom>
          <a:noFill/>
        </p:spPr>
        <p:txBody>
          <a:bodyPr wrap="square">
            <a:spAutoFit/>
          </a:bodyPr>
          <a:lstStyle/>
          <a:p>
            <a:r>
              <a:rPr lang="en-US" sz="1200" dirty="0">
                <a:solidFill>
                  <a:srgbClr val="FF0000"/>
                </a:solidFill>
                <a:latin typeface="Arial Rounded MT Bold" panose="020F0704030504030204" pitchFamily="34" charset="0"/>
                <a:ea typeface="Arial Rounded"/>
                <a:cs typeface="Arial Rounded"/>
                <a:sym typeface="Arial Rounded"/>
              </a:rPr>
              <a:t>A </a:t>
            </a:r>
            <a:r>
              <a:rPr lang="en-US" sz="1200" dirty="0" err="1">
                <a:solidFill>
                  <a:srgbClr val="FF0000"/>
                </a:solidFill>
                <a:latin typeface="Arial Rounded MT Bold" panose="020F0704030504030204" pitchFamily="34" charset="0"/>
                <a:ea typeface="Arial Rounded"/>
                <a:cs typeface="Arial Rounded"/>
                <a:sym typeface="Arial Rounded"/>
              </a:rPr>
              <a:t>specialised</a:t>
            </a:r>
            <a:r>
              <a:rPr lang="en-US" sz="1200" dirty="0">
                <a:solidFill>
                  <a:srgbClr val="FF0000"/>
                </a:solidFill>
                <a:latin typeface="Arial Rounded MT Bold" panose="020F0704030504030204" pitchFamily="34" charset="0"/>
                <a:ea typeface="Arial Rounded"/>
                <a:cs typeface="Arial Rounded"/>
                <a:sym typeface="Arial Rounded"/>
              </a:rPr>
              <a:t> animal cell with hair-like projections. Their role is to waft mucus and trapped particles out of the airway.</a:t>
            </a:r>
            <a:br>
              <a:rPr lang="en-US" sz="1200" dirty="0">
                <a:solidFill>
                  <a:srgbClr val="19A3B7"/>
                </a:solidFill>
                <a:latin typeface="Arial Rounded MT Bold" panose="020F0704030504030204" pitchFamily="34" charset="0"/>
                <a:ea typeface="Arial Rounded"/>
                <a:cs typeface="Arial Rounded"/>
                <a:sym typeface="Arial Rounded"/>
              </a:rPr>
            </a:br>
            <a:endParaRPr lang="en-GB" sz="1200" dirty="0">
              <a:latin typeface="Arial Rounded MT Bold" panose="020F0704030504030204" pitchFamily="34" charset="0"/>
            </a:endParaRPr>
          </a:p>
        </p:txBody>
      </p:sp>
      <p:sp>
        <p:nvSpPr>
          <p:cNvPr id="22" name="TextBox 21">
            <a:extLst>
              <a:ext uri="{FF2B5EF4-FFF2-40B4-BE49-F238E27FC236}">
                <a16:creationId xmlns:a16="http://schemas.microsoft.com/office/drawing/2014/main" id="{CDF18774-8305-810F-4038-B59BA6A5FB91}"/>
              </a:ext>
            </a:extLst>
          </p:cNvPr>
          <p:cNvSpPr txBox="1"/>
          <p:nvPr/>
        </p:nvSpPr>
        <p:spPr>
          <a:xfrm>
            <a:off x="167640" y="5413507"/>
            <a:ext cx="6421596" cy="276999"/>
          </a:xfrm>
          <a:prstGeom prst="rect">
            <a:avLst/>
          </a:prstGeom>
          <a:noFill/>
        </p:spPr>
        <p:txBody>
          <a:bodyPr wrap="square">
            <a:spAutoFit/>
          </a:bodyPr>
          <a:lstStyle/>
          <a:p>
            <a:pPr marR="0" lvl="0" algn="l" rtl="0">
              <a:spcBef>
                <a:spcPts val="0"/>
              </a:spcBef>
              <a:spcAft>
                <a:spcPts val="0"/>
              </a:spcAft>
              <a:buClr>
                <a:srgbClr val="19A3B7"/>
              </a:buClr>
              <a:buSzPts val="1200"/>
            </a:pPr>
            <a:r>
              <a:rPr lang="en-GB" sz="1200" dirty="0">
                <a:solidFill>
                  <a:srgbClr val="FF0000"/>
                </a:solidFill>
                <a:latin typeface="Arial Rounded MT Bold" panose="020F0704030504030204" pitchFamily="34" charset="0"/>
                <a:ea typeface="Arial Rounded"/>
                <a:cs typeface="Arial Rounded"/>
                <a:sym typeface="Arial Rounded"/>
              </a:rPr>
              <a:t>Tar flattens the cilia and makes them less effective at protecting the airway.</a:t>
            </a:r>
          </a:p>
        </p:txBody>
      </p:sp>
      <p:sp>
        <p:nvSpPr>
          <p:cNvPr id="24" name="TextBox 23">
            <a:extLst>
              <a:ext uri="{FF2B5EF4-FFF2-40B4-BE49-F238E27FC236}">
                <a16:creationId xmlns:a16="http://schemas.microsoft.com/office/drawing/2014/main" id="{281C2A3A-02D3-AB89-B06D-37B6D2664A2B}"/>
              </a:ext>
            </a:extLst>
          </p:cNvPr>
          <p:cNvSpPr txBox="1"/>
          <p:nvPr/>
        </p:nvSpPr>
        <p:spPr>
          <a:xfrm>
            <a:off x="167640" y="6162094"/>
            <a:ext cx="6421596" cy="461665"/>
          </a:xfrm>
          <a:prstGeom prst="rect">
            <a:avLst/>
          </a:prstGeom>
          <a:noFill/>
        </p:spPr>
        <p:txBody>
          <a:bodyPr wrap="square">
            <a:spAutoFit/>
          </a:bodyPr>
          <a:lstStyle/>
          <a:p>
            <a:pPr marR="0" lvl="0" algn="l" rtl="0">
              <a:spcBef>
                <a:spcPts val="0"/>
              </a:spcBef>
              <a:spcAft>
                <a:spcPts val="0"/>
              </a:spcAft>
              <a:buClr>
                <a:srgbClr val="19A3B7"/>
              </a:buClr>
              <a:buSzPts val="1200"/>
            </a:pPr>
            <a:r>
              <a:rPr lang="en-GB" sz="1200" dirty="0">
                <a:solidFill>
                  <a:srgbClr val="FF0000"/>
                </a:solidFill>
                <a:latin typeface="Arial Rounded MT Bold" panose="020F0704030504030204" pitchFamily="34" charset="0"/>
                <a:ea typeface="Arial Rounded"/>
                <a:cs typeface="Arial Rounded"/>
                <a:sym typeface="Arial Rounded"/>
              </a:rPr>
              <a:t>The mucus traps pathogens and any foreign body allowing it to be removed from the respiratory system. </a:t>
            </a:r>
            <a:endParaRPr lang="en-GB" sz="1200" dirty="0">
              <a:solidFill>
                <a:srgbClr val="FF0000"/>
              </a:solidFill>
              <a:latin typeface="Arial Rounded MT Bold" panose="020F0704030504030204" pitchFamily="34" charset="0"/>
            </a:endParaRPr>
          </a:p>
        </p:txBody>
      </p:sp>
      <p:sp>
        <p:nvSpPr>
          <p:cNvPr id="26" name="TextBox 25">
            <a:extLst>
              <a:ext uri="{FF2B5EF4-FFF2-40B4-BE49-F238E27FC236}">
                <a16:creationId xmlns:a16="http://schemas.microsoft.com/office/drawing/2014/main" id="{C45A397A-705F-A860-305D-0060B42675F2}"/>
              </a:ext>
            </a:extLst>
          </p:cNvPr>
          <p:cNvSpPr txBox="1"/>
          <p:nvPr/>
        </p:nvSpPr>
        <p:spPr>
          <a:xfrm>
            <a:off x="174359" y="6881778"/>
            <a:ext cx="6476271" cy="646331"/>
          </a:xfrm>
          <a:prstGeom prst="rect">
            <a:avLst/>
          </a:prstGeom>
          <a:noFill/>
        </p:spPr>
        <p:txBody>
          <a:bodyPr wrap="square">
            <a:spAutoFit/>
          </a:bodyPr>
          <a:lstStyle/>
          <a:p>
            <a:pPr marR="0" lvl="0" algn="l" rtl="0">
              <a:spcBef>
                <a:spcPts val="0"/>
              </a:spcBef>
              <a:spcAft>
                <a:spcPts val="0"/>
              </a:spcAft>
              <a:buClr>
                <a:srgbClr val="19A3B7"/>
              </a:buClr>
              <a:buSzPts val="1200"/>
            </a:pPr>
            <a:r>
              <a:rPr lang="en-GB" sz="1200" dirty="0">
                <a:solidFill>
                  <a:srgbClr val="FF0000"/>
                </a:solidFill>
                <a:latin typeface="Arial Rounded MT Bold" panose="020F0704030504030204" pitchFamily="34" charset="0"/>
                <a:ea typeface="Arial Rounded"/>
                <a:cs typeface="Arial Rounded"/>
                <a:sym typeface="Arial Rounded"/>
              </a:rPr>
              <a:t>Pathogens that are inhaled into the lungs are trapped in the mucus produced by goblet cells. The cilia then waft the mucus and trapped pathogen up the airway to be swallowed.</a:t>
            </a:r>
            <a:endParaRPr lang="en-GB" sz="1200" dirty="0">
              <a:solidFill>
                <a:srgbClr val="FF0000"/>
              </a:solidFill>
              <a:latin typeface="Arial Rounded MT Bold" panose="020F0704030504030204" pitchFamily="34" charset="0"/>
            </a:endParaRPr>
          </a:p>
        </p:txBody>
      </p:sp>
      <p:sp>
        <p:nvSpPr>
          <p:cNvPr id="28" name="TextBox 27">
            <a:extLst>
              <a:ext uri="{FF2B5EF4-FFF2-40B4-BE49-F238E27FC236}">
                <a16:creationId xmlns:a16="http://schemas.microsoft.com/office/drawing/2014/main" id="{1D5ACF96-3B21-7243-DDC2-63258FF5CDD3}"/>
              </a:ext>
            </a:extLst>
          </p:cNvPr>
          <p:cNvSpPr txBox="1"/>
          <p:nvPr/>
        </p:nvSpPr>
        <p:spPr>
          <a:xfrm>
            <a:off x="167640" y="7619284"/>
            <a:ext cx="6421596" cy="461665"/>
          </a:xfrm>
          <a:prstGeom prst="rect">
            <a:avLst/>
          </a:prstGeom>
          <a:noFill/>
        </p:spPr>
        <p:txBody>
          <a:bodyPr wrap="square">
            <a:spAutoFit/>
          </a:bodyPr>
          <a:lstStyle/>
          <a:p>
            <a:pPr marR="0" lvl="0" algn="l" rtl="0">
              <a:spcBef>
                <a:spcPts val="0"/>
              </a:spcBef>
              <a:spcAft>
                <a:spcPts val="0"/>
              </a:spcAft>
              <a:buClr>
                <a:srgbClr val="19A3B7"/>
              </a:buClr>
              <a:buSzPts val="1200"/>
            </a:pPr>
            <a:r>
              <a:rPr lang="en-GB" sz="1200" dirty="0">
                <a:solidFill>
                  <a:srgbClr val="FF0000"/>
                </a:solidFill>
                <a:latin typeface="Arial Rounded MT Bold" panose="020F0704030504030204" pitchFamily="34" charset="0"/>
                <a:ea typeface="Arial Rounded"/>
                <a:cs typeface="Arial Rounded"/>
                <a:sym typeface="Arial Rounded"/>
              </a:rPr>
              <a:t>Cigarettes (like vapes) are addictive because they contain nicotine. Nicotine causes an effect in the brain, which becomes dependent upon it.</a:t>
            </a:r>
            <a:endParaRPr lang="en-GB" sz="1200" dirty="0">
              <a:solidFill>
                <a:srgbClr val="FF0000"/>
              </a:solidFill>
              <a:latin typeface="Arial Rounded MT Bold" panose="020F0704030504030204" pitchFamily="34" charset="0"/>
            </a:endParaRPr>
          </a:p>
        </p:txBody>
      </p:sp>
      <p:sp>
        <p:nvSpPr>
          <p:cNvPr id="30" name="TextBox 29">
            <a:extLst>
              <a:ext uri="{FF2B5EF4-FFF2-40B4-BE49-F238E27FC236}">
                <a16:creationId xmlns:a16="http://schemas.microsoft.com/office/drawing/2014/main" id="{912FC7CB-1C6C-DC4D-DAD0-997FB3B6442B}"/>
              </a:ext>
            </a:extLst>
          </p:cNvPr>
          <p:cNvSpPr txBox="1"/>
          <p:nvPr/>
        </p:nvSpPr>
        <p:spPr>
          <a:xfrm>
            <a:off x="167640" y="8349551"/>
            <a:ext cx="6421596" cy="461665"/>
          </a:xfrm>
          <a:prstGeom prst="rect">
            <a:avLst/>
          </a:prstGeom>
          <a:noFill/>
        </p:spPr>
        <p:txBody>
          <a:bodyPr wrap="square">
            <a:spAutoFit/>
          </a:bodyPr>
          <a:lstStyle/>
          <a:p>
            <a:pPr marR="0" lvl="0" algn="l" rtl="0">
              <a:spcBef>
                <a:spcPts val="0"/>
              </a:spcBef>
              <a:spcAft>
                <a:spcPts val="0"/>
              </a:spcAft>
              <a:buClr>
                <a:srgbClr val="19A3B7"/>
              </a:buClr>
              <a:buSzPts val="1200"/>
            </a:pPr>
            <a:r>
              <a:rPr lang="en-GB" sz="1200" dirty="0">
                <a:solidFill>
                  <a:srgbClr val="FF0000"/>
                </a:solidFill>
                <a:latin typeface="Arial Rounded MT Bold" panose="020F0704030504030204" pitchFamily="34" charset="0"/>
                <a:ea typeface="Arial Rounded"/>
                <a:cs typeface="Arial Rounded"/>
                <a:sym typeface="Arial Rounded"/>
              </a:rPr>
              <a:t>A person with asthma experiences a tightness in their chest caused by air not being able to pass through the narrowed airways.</a:t>
            </a:r>
            <a:endParaRPr lang="en-GB" sz="1200" dirty="0">
              <a:solidFill>
                <a:srgbClr val="FF0000"/>
              </a:solidFill>
              <a:latin typeface="Arial Rounded MT Bold" panose="020F0704030504030204" pitchFamily="34" charset="0"/>
            </a:endParaRPr>
          </a:p>
        </p:txBody>
      </p:sp>
      <p:sp>
        <p:nvSpPr>
          <p:cNvPr id="32" name="TextBox 31">
            <a:extLst>
              <a:ext uri="{FF2B5EF4-FFF2-40B4-BE49-F238E27FC236}">
                <a16:creationId xmlns:a16="http://schemas.microsoft.com/office/drawing/2014/main" id="{DB5A9350-6347-7DB0-89CC-4038CAA4F0C9}"/>
              </a:ext>
            </a:extLst>
          </p:cNvPr>
          <p:cNvSpPr txBox="1"/>
          <p:nvPr/>
        </p:nvSpPr>
        <p:spPr>
          <a:xfrm>
            <a:off x="174360" y="9082858"/>
            <a:ext cx="3429000" cy="276999"/>
          </a:xfrm>
          <a:prstGeom prst="rect">
            <a:avLst/>
          </a:prstGeom>
          <a:noFill/>
        </p:spPr>
        <p:txBody>
          <a:bodyPr wrap="square">
            <a:spAutoFit/>
          </a:bodyPr>
          <a:lstStyle/>
          <a:p>
            <a:r>
              <a:rPr lang="en-US" sz="1200" dirty="0">
                <a:solidFill>
                  <a:srgbClr val="FF0000"/>
                </a:solidFill>
                <a:latin typeface="Arial Rounded MT Bold" panose="020F0704030504030204" pitchFamily="34" charset="0"/>
                <a:ea typeface="Arial Rounded"/>
                <a:cs typeface="Arial Rounded"/>
                <a:sym typeface="Arial Rounded"/>
              </a:rPr>
              <a:t>Exercise and breathing in polluted air.</a:t>
            </a:r>
            <a:endParaRPr lang="en-GB" sz="1200" dirty="0">
              <a:latin typeface="Arial Rounded MT Bold" panose="020F0704030504030204" pitchFamily="34" charset="0"/>
            </a:endParaRPr>
          </a:p>
        </p:txBody>
      </p:sp>
    </p:spTree>
    <p:extLst>
      <p:ext uri="{BB962C8B-B14F-4D97-AF65-F5344CB8AC3E}">
        <p14:creationId xmlns:p14="http://schemas.microsoft.com/office/powerpoint/2010/main" val="23153234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84</TotalTime>
  <Words>1152</Words>
  <Application>Microsoft Office PowerPoint</Application>
  <PresentationFormat>A4 Paper (210x297 mm)</PresentationFormat>
  <Paragraphs>126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1</cp:revision>
  <dcterms:created xsi:type="dcterms:W3CDTF">2023-06-13T09:47:14Z</dcterms:created>
  <dcterms:modified xsi:type="dcterms:W3CDTF">2023-06-13T11:12:07Z</dcterms:modified>
</cp:coreProperties>
</file>