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7E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6109CD-F4B0-4433-B42B-3A47A5BDF6C5}" v="11" dt="2023-07-20T11:44:47.3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p:scale>
          <a:sx n="150" d="100"/>
          <a:sy n="150" d="100"/>
        </p:scale>
        <p:origin x="542" y="8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ydia Lane" userId="6cfbb8fb068cc2f0" providerId="LiveId" clId="{E06109CD-F4B0-4433-B42B-3A47A5BDF6C5}"/>
    <pc:docChg chg="undo custSel addSld modSld">
      <pc:chgData name="Lydia Lane" userId="6cfbb8fb068cc2f0" providerId="LiveId" clId="{E06109CD-F4B0-4433-B42B-3A47A5BDF6C5}" dt="2023-07-20T11:46:55.553" v="194" actId="692"/>
      <pc:docMkLst>
        <pc:docMk/>
      </pc:docMkLst>
      <pc:sldChg chg="addSp delSp modSp mod">
        <pc:chgData name="Lydia Lane" userId="6cfbb8fb068cc2f0" providerId="LiveId" clId="{E06109CD-F4B0-4433-B42B-3A47A5BDF6C5}" dt="2023-07-20T11:40:35.600" v="91" actId="692"/>
        <pc:sldMkLst>
          <pc:docMk/>
          <pc:sldMk cId="1806815554" sldId="256"/>
        </pc:sldMkLst>
        <pc:spChg chg="mod">
          <ac:chgData name="Lydia Lane" userId="6cfbb8fb068cc2f0" providerId="LiveId" clId="{E06109CD-F4B0-4433-B42B-3A47A5BDF6C5}" dt="2023-07-20T11:38:32.500" v="71" actId="1076"/>
          <ac:spMkLst>
            <pc:docMk/>
            <pc:sldMk cId="1806815554" sldId="256"/>
            <ac:spMk id="7" creationId="{A699A2E2-121B-92A5-F10F-869BBED5F16B}"/>
          </ac:spMkLst>
        </pc:spChg>
        <pc:spChg chg="mod">
          <ac:chgData name="Lydia Lane" userId="6cfbb8fb068cc2f0" providerId="LiveId" clId="{E06109CD-F4B0-4433-B42B-3A47A5BDF6C5}" dt="2023-07-20T11:38:49.872" v="77" actId="20577"/>
          <ac:spMkLst>
            <pc:docMk/>
            <pc:sldMk cId="1806815554" sldId="256"/>
            <ac:spMk id="8" creationId="{71427613-AAA7-F84E-DD23-843EA47E92E4}"/>
          </ac:spMkLst>
        </pc:spChg>
        <pc:spChg chg="add del mod">
          <ac:chgData name="Lydia Lane" userId="6cfbb8fb068cc2f0" providerId="LiveId" clId="{E06109CD-F4B0-4433-B42B-3A47A5BDF6C5}" dt="2023-07-20T11:39:45.723" v="85" actId="478"/>
          <ac:spMkLst>
            <pc:docMk/>
            <pc:sldMk cId="1806815554" sldId="256"/>
            <ac:spMk id="9" creationId="{1C30CB19-C09A-1426-78F4-E716C62BA81C}"/>
          </ac:spMkLst>
        </pc:spChg>
        <pc:spChg chg="add mod">
          <ac:chgData name="Lydia Lane" userId="6cfbb8fb068cc2f0" providerId="LiveId" clId="{E06109CD-F4B0-4433-B42B-3A47A5BDF6C5}" dt="2023-07-20T11:40:04.365" v="89" actId="207"/>
          <ac:spMkLst>
            <pc:docMk/>
            <pc:sldMk cId="1806815554" sldId="256"/>
            <ac:spMk id="10" creationId="{B47A3867-19CA-4225-D00C-0CCB63D1DB81}"/>
          </ac:spMkLst>
        </pc:spChg>
        <pc:spChg chg="add mod">
          <ac:chgData name="Lydia Lane" userId="6cfbb8fb068cc2f0" providerId="LiveId" clId="{E06109CD-F4B0-4433-B42B-3A47A5BDF6C5}" dt="2023-07-20T11:40:13.998" v="90" actId="207"/>
          <ac:spMkLst>
            <pc:docMk/>
            <pc:sldMk cId="1806815554" sldId="256"/>
            <ac:spMk id="11" creationId="{1D0FC682-5635-DF01-A8C5-5B91D146BEB5}"/>
          </ac:spMkLst>
        </pc:spChg>
        <pc:spChg chg="add mod">
          <ac:chgData name="Lydia Lane" userId="6cfbb8fb068cc2f0" providerId="LiveId" clId="{E06109CD-F4B0-4433-B42B-3A47A5BDF6C5}" dt="2023-07-20T11:40:01.442" v="88" actId="207"/>
          <ac:spMkLst>
            <pc:docMk/>
            <pc:sldMk cId="1806815554" sldId="256"/>
            <ac:spMk id="12" creationId="{6E8CB73B-BE37-7F05-ED74-D9FB4DA7859C}"/>
          </ac:spMkLst>
        </pc:spChg>
        <pc:spChg chg="add mod">
          <ac:chgData name="Lydia Lane" userId="6cfbb8fb068cc2f0" providerId="LiveId" clId="{E06109CD-F4B0-4433-B42B-3A47A5BDF6C5}" dt="2023-07-20T11:40:35.600" v="91" actId="692"/>
          <ac:spMkLst>
            <pc:docMk/>
            <pc:sldMk cId="1806815554" sldId="256"/>
            <ac:spMk id="13" creationId="{0BE58695-9505-D2DD-86BC-7772E7418878}"/>
          </ac:spMkLst>
        </pc:spChg>
        <pc:picChg chg="add mod">
          <ac:chgData name="Lydia Lane" userId="6cfbb8fb068cc2f0" providerId="LiveId" clId="{E06109CD-F4B0-4433-B42B-3A47A5BDF6C5}" dt="2023-07-20T11:38:43.323" v="72"/>
          <ac:picMkLst>
            <pc:docMk/>
            <pc:sldMk cId="1806815554" sldId="256"/>
            <ac:picMk id="2" creationId="{A607143A-1FF6-8A62-6324-280ABEFD787D}"/>
          </ac:picMkLst>
        </pc:picChg>
        <pc:picChg chg="add del mod">
          <ac:chgData name="Lydia Lane" userId="6cfbb8fb068cc2f0" providerId="LiveId" clId="{E06109CD-F4B0-4433-B42B-3A47A5BDF6C5}" dt="2023-07-20T11:39:18.651" v="81" actId="478"/>
          <ac:picMkLst>
            <pc:docMk/>
            <pc:sldMk cId="1806815554" sldId="256"/>
            <ac:picMk id="3" creationId="{2AC8CB28-94E3-18BD-0A5F-8B3187841870}"/>
          </ac:picMkLst>
        </pc:picChg>
        <pc:picChg chg="add del">
          <ac:chgData name="Lydia Lane" userId="6cfbb8fb068cc2f0" providerId="LiveId" clId="{E06109CD-F4B0-4433-B42B-3A47A5BDF6C5}" dt="2023-07-20T11:39:40.325" v="84" actId="478"/>
          <ac:picMkLst>
            <pc:docMk/>
            <pc:sldMk cId="1806815554" sldId="256"/>
            <ac:picMk id="6" creationId="{9F1523E6-440C-79F7-A405-93E70821667F}"/>
          </ac:picMkLst>
        </pc:picChg>
      </pc:sldChg>
      <pc:sldChg chg="addSp delSp modSp add mod">
        <pc:chgData name="Lydia Lane" userId="6cfbb8fb068cc2f0" providerId="LiveId" clId="{E06109CD-F4B0-4433-B42B-3A47A5BDF6C5}" dt="2023-07-20T11:44:26.737" v="176" actId="20577"/>
        <pc:sldMkLst>
          <pc:docMk/>
          <pc:sldMk cId="1852996883" sldId="257"/>
        </pc:sldMkLst>
        <pc:spChg chg="add del mod">
          <ac:chgData name="Lydia Lane" userId="6cfbb8fb068cc2f0" providerId="LiveId" clId="{E06109CD-F4B0-4433-B42B-3A47A5BDF6C5}" dt="2023-07-20T11:41:16.524" v="93" actId="478"/>
          <ac:spMkLst>
            <pc:docMk/>
            <pc:sldMk cId="1852996883" sldId="257"/>
            <ac:spMk id="3" creationId="{AC5B92B5-0604-9708-3565-D9BB7C312039}"/>
          </ac:spMkLst>
        </pc:spChg>
        <pc:spChg chg="add mod">
          <ac:chgData name="Lydia Lane" userId="6cfbb8fb068cc2f0" providerId="LiveId" clId="{E06109CD-F4B0-4433-B42B-3A47A5BDF6C5}" dt="2023-07-20T11:41:24.988" v="95" actId="207"/>
          <ac:spMkLst>
            <pc:docMk/>
            <pc:sldMk cId="1852996883" sldId="257"/>
            <ac:spMk id="9" creationId="{12FEBAAC-D459-000D-7F5A-C35E3D3673F3}"/>
          </ac:spMkLst>
        </pc:spChg>
        <pc:spChg chg="add mod">
          <ac:chgData name="Lydia Lane" userId="6cfbb8fb068cc2f0" providerId="LiveId" clId="{E06109CD-F4B0-4433-B42B-3A47A5BDF6C5}" dt="2023-07-20T11:42:07.043" v="113" actId="20577"/>
          <ac:spMkLst>
            <pc:docMk/>
            <pc:sldMk cId="1852996883" sldId="257"/>
            <ac:spMk id="10" creationId="{7C7F2584-9A8D-BB2D-2394-8338EAC636F1}"/>
          </ac:spMkLst>
        </pc:spChg>
        <pc:spChg chg="add mod">
          <ac:chgData name="Lydia Lane" userId="6cfbb8fb068cc2f0" providerId="LiveId" clId="{E06109CD-F4B0-4433-B42B-3A47A5BDF6C5}" dt="2023-07-20T11:44:26.737" v="176" actId="20577"/>
          <ac:spMkLst>
            <pc:docMk/>
            <pc:sldMk cId="1852996883" sldId="257"/>
            <ac:spMk id="12" creationId="{CA5C95D8-EB77-4E60-5FAB-6659612C1524}"/>
          </ac:spMkLst>
        </pc:spChg>
        <pc:spChg chg="add mod">
          <ac:chgData name="Lydia Lane" userId="6cfbb8fb068cc2f0" providerId="LiveId" clId="{E06109CD-F4B0-4433-B42B-3A47A5BDF6C5}" dt="2023-07-20T11:44:06.786" v="165" actId="20577"/>
          <ac:spMkLst>
            <pc:docMk/>
            <pc:sldMk cId="1852996883" sldId="257"/>
            <ac:spMk id="13" creationId="{E775EF9F-70EE-B27A-65B7-53680D5E4B81}"/>
          </ac:spMkLst>
        </pc:spChg>
        <pc:spChg chg="add mod">
          <ac:chgData name="Lydia Lane" userId="6cfbb8fb068cc2f0" providerId="LiveId" clId="{E06109CD-F4B0-4433-B42B-3A47A5BDF6C5}" dt="2023-07-20T11:41:27.642" v="96" actId="207"/>
          <ac:spMkLst>
            <pc:docMk/>
            <pc:sldMk cId="1852996883" sldId="257"/>
            <ac:spMk id="14" creationId="{509611A8-0290-8E24-0C53-773DF02EE12A}"/>
          </ac:spMkLst>
        </pc:spChg>
        <pc:graphicFrameChg chg="add mod modGraphic">
          <ac:chgData name="Lydia Lane" userId="6cfbb8fb068cc2f0" providerId="LiveId" clId="{E06109CD-F4B0-4433-B42B-3A47A5BDF6C5}" dt="2023-07-20T11:43:08.834" v="123"/>
          <ac:graphicFrameMkLst>
            <pc:docMk/>
            <pc:sldMk cId="1852996883" sldId="257"/>
            <ac:graphicFrameMk id="11" creationId="{1B40333A-49C4-B5A2-878B-2C0EA4C80ACF}"/>
          </ac:graphicFrameMkLst>
        </pc:graphicFrameChg>
      </pc:sldChg>
      <pc:sldChg chg="addSp delSp modSp add mod">
        <pc:chgData name="Lydia Lane" userId="6cfbb8fb068cc2f0" providerId="LiveId" clId="{E06109CD-F4B0-4433-B42B-3A47A5BDF6C5}" dt="2023-07-20T11:46:55.553" v="194" actId="692"/>
        <pc:sldMkLst>
          <pc:docMk/>
          <pc:sldMk cId="493072696" sldId="258"/>
        </pc:sldMkLst>
        <pc:spChg chg="add del mod">
          <ac:chgData name="Lydia Lane" userId="6cfbb8fb068cc2f0" providerId="LiveId" clId="{E06109CD-F4B0-4433-B42B-3A47A5BDF6C5}" dt="2023-07-20T11:44:55.194" v="178" actId="478"/>
          <ac:spMkLst>
            <pc:docMk/>
            <pc:sldMk cId="493072696" sldId="258"/>
            <ac:spMk id="3" creationId="{9EC8017F-8B14-AA1E-9207-20C9FF325796}"/>
          </ac:spMkLst>
        </pc:spChg>
        <pc:spChg chg="add mod">
          <ac:chgData name="Lydia Lane" userId="6cfbb8fb068cc2f0" providerId="LiveId" clId="{E06109CD-F4B0-4433-B42B-3A47A5BDF6C5}" dt="2023-07-20T11:44:58.278" v="179" actId="207"/>
          <ac:spMkLst>
            <pc:docMk/>
            <pc:sldMk cId="493072696" sldId="258"/>
            <ac:spMk id="9" creationId="{083B3548-C34E-B513-5F5B-BFC96DF8D20C}"/>
          </ac:spMkLst>
        </pc:spChg>
        <pc:spChg chg="add mod">
          <ac:chgData name="Lydia Lane" userId="6cfbb8fb068cc2f0" providerId="LiveId" clId="{E06109CD-F4B0-4433-B42B-3A47A5BDF6C5}" dt="2023-07-20T11:46:43.787" v="193" actId="207"/>
          <ac:spMkLst>
            <pc:docMk/>
            <pc:sldMk cId="493072696" sldId="258"/>
            <ac:spMk id="11" creationId="{A11B19DC-C5C7-91E1-11A4-0D23B5229BD9}"/>
          </ac:spMkLst>
        </pc:spChg>
        <pc:spChg chg="add mod">
          <ac:chgData name="Lydia Lane" userId="6cfbb8fb068cc2f0" providerId="LiveId" clId="{E06109CD-F4B0-4433-B42B-3A47A5BDF6C5}" dt="2023-07-20T11:45:46.688" v="187" actId="207"/>
          <ac:spMkLst>
            <pc:docMk/>
            <pc:sldMk cId="493072696" sldId="258"/>
            <ac:spMk id="12" creationId="{AB5EEE9B-AF87-BB66-8FD6-AF90468B0635}"/>
          </ac:spMkLst>
        </pc:spChg>
        <pc:spChg chg="add mod">
          <ac:chgData name="Lydia Lane" userId="6cfbb8fb068cc2f0" providerId="LiveId" clId="{E06109CD-F4B0-4433-B42B-3A47A5BDF6C5}" dt="2023-07-20T11:46:14.321" v="189" actId="11"/>
          <ac:spMkLst>
            <pc:docMk/>
            <pc:sldMk cId="493072696" sldId="258"/>
            <ac:spMk id="13" creationId="{7CB3E482-A987-E49A-4CAF-8DAEFEEE46E2}"/>
          </ac:spMkLst>
        </pc:spChg>
        <pc:spChg chg="add mod">
          <ac:chgData name="Lydia Lane" userId="6cfbb8fb068cc2f0" providerId="LiveId" clId="{E06109CD-F4B0-4433-B42B-3A47A5BDF6C5}" dt="2023-07-20T11:45:40.991" v="186" actId="207"/>
          <ac:spMkLst>
            <pc:docMk/>
            <pc:sldMk cId="493072696" sldId="258"/>
            <ac:spMk id="14" creationId="{7F694E02-4E62-8D39-D356-44F33C5704A5}"/>
          </ac:spMkLst>
        </pc:spChg>
        <pc:spChg chg="add mod">
          <ac:chgData name="Lydia Lane" userId="6cfbb8fb068cc2f0" providerId="LiveId" clId="{E06109CD-F4B0-4433-B42B-3A47A5BDF6C5}" dt="2023-07-20T11:45:37.763" v="185" actId="207"/>
          <ac:spMkLst>
            <pc:docMk/>
            <pc:sldMk cId="493072696" sldId="258"/>
            <ac:spMk id="15" creationId="{DA7612FF-0B4C-ECC9-DF19-DB42B23A8489}"/>
          </ac:spMkLst>
        </pc:spChg>
        <pc:spChg chg="add mod">
          <ac:chgData name="Lydia Lane" userId="6cfbb8fb068cc2f0" providerId="LiveId" clId="{E06109CD-F4B0-4433-B42B-3A47A5BDF6C5}" dt="2023-07-20T11:46:55.553" v="194" actId="692"/>
          <ac:spMkLst>
            <pc:docMk/>
            <pc:sldMk cId="493072696" sldId="258"/>
            <ac:spMk id="16" creationId="{2F07CA5F-B1D3-8AB4-B50C-79D515BC3D43}"/>
          </ac:spMkLst>
        </pc:spChg>
        <pc:graphicFrameChg chg="add mod modGraphic">
          <ac:chgData name="Lydia Lane" userId="6cfbb8fb068cc2f0" providerId="LiveId" clId="{E06109CD-F4B0-4433-B42B-3A47A5BDF6C5}" dt="2023-07-20T11:45:23.448" v="183"/>
          <ac:graphicFrameMkLst>
            <pc:docMk/>
            <pc:sldMk cId="493072696" sldId="258"/>
            <ac:graphicFrameMk id="10" creationId="{A9A8C619-9D79-3A44-E62E-F16AD97AB050}"/>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FAF6DECB-8B0D-42B2-856D-8B66113C5F46}" type="datetimeFigureOut">
              <a:rPr lang="en-GB" smtClean="0"/>
              <a:t>01/09/2023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845404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AF6DECB-8B0D-42B2-856D-8B66113C5F46}" type="datetimeFigureOut">
              <a:rPr lang="en-GB" smtClean="0"/>
              <a:t>01/09/2023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1566356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AF6DECB-8B0D-42B2-856D-8B66113C5F46}" type="datetimeFigureOut">
              <a:rPr lang="en-GB" smtClean="0"/>
              <a:t>01/09/2023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3169709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AF6DECB-8B0D-42B2-856D-8B66113C5F46}" type="datetimeFigureOut">
              <a:rPr lang="en-GB" smtClean="0"/>
              <a:t>01/09/2023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1774954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FAF6DECB-8B0D-42B2-856D-8B66113C5F46}" type="datetimeFigureOut">
              <a:rPr lang="en-GB" smtClean="0"/>
              <a:t>01/09/2023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2528514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FAF6DECB-8B0D-42B2-856D-8B66113C5F46}" type="datetimeFigureOut">
              <a:rPr lang="en-GB" smtClean="0"/>
              <a:t>01/09/2023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2040856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FAF6DECB-8B0D-42B2-856D-8B66113C5F46}" type="datetimeFigureOut">
              <a:rPr lang="en-GB" smtClean="0"/>
              <a:t>01/09/2023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368237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FAF6DECB-8B0D-42B2-856D-8B66113C5F46}" type="datetimeFigureOut">
              <a:rPr lang="en-GB" smtClean="0"/>
              <a:t>01/09/2023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3303232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F6DECB-8B0D-42B2-856D-8B66113C5F46}" type="datetimeFigureOut">
              <a:rPr lang="en-GB" smtClean="0"/>
              <a:t>01/09/2023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2412295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FAF6DECB-8B0D-42B2-856D-8B66113C5F46}" type="datetimeFigureOut">
              <a:rPr lang="en-GB" smtClean="0"/>
              <a:t>01/09/2023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310735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FAF6DECB-8B0D-42B2-856D-8B66113C5F46}" type="datetimeFigureOut">
              <a:rPr lang="en-GB" smtClean="0"/>
              <a:t>01/09/2023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82A2C6-571E-4FC5-85AE-5728F8A47954}" type="slidenum">
              <a:rPr lang="en-GB" smtClean="0"/>
              <a:t>‹#›</a:t>
            </a:fld>
            <a:endParaRPr lang="en-GB"/>
          </a:p>
        </p:txBody>
      </p:sp>
    </p:spTree>
    <p:extLst>
      <p:ext uri="{BB962C8B-B14F-4D97-AF65-F5344CB8AC3E}">
        <p14:creationId xmlns:p14="http://schemas.microsoft.com/office/powerpoint/2010/main" val="2134966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AF6DECB-8B0D-42B2-856D-8B66113C5F46}" type="datetimeFigureOut">
              <a:rPr lang="en-GB" smtClean="0"/>
              <a:t>01/09/2023</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BE82A2C6-571E-4FC5-85AE-5728F8A47954}" type="slidenum">
              <a:rPr lang="en-GB" smtClean="0"/>
              <a:t>‹#›</a:t>
            </a:fld>
            <a:endParaRPr lang="en-GB"/>
          </a:p>
        </p:txBody>
      </p:sp>
    </p:spTree>
    <p:extLst>
      <p:ext uri="{BB962C8B-B14F-4D97-AF65-F5344CB8AC3E}">
        <p14:creationId xmlns:p14="http://schemas.microsoft.com/office/powerpoint/2010/main" val="31734697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9F1523E6-440C-79F7-A405-93E70821667F}"/>
              </a:ext>
            </a:extLst>
          </p:cNvPr>
          <p:cNvPicPr>
            <a:picLocks noChangeAspect="1"/>
          </p:cNvPicPr>
          <p:nvPr/>
        </p:nvPicPr>
        <p:blipFill rotWithShape="1">
          <a:blip r:embed="rId2"/>
          <a:srcRect l="3114" t="13379" r="3460" b="3635"/>
          <a:stretch/>
        </p:blipFill>
        <p:spPr>
          <a:xfrm>
            <a:off x="0" y="0"/>
            <a:ext cx="6858000" cy="1332562"/>
          </a:xfrm>
          <a:prstGeom prst="rect">
            <a:avLst/>
          </a:prstGeom>
        </p:spPr>
      </p:pic>
      <p:sp>
        <p:nvSpPr>
          <p:cNvPr id="3" name="Oval 2">
            <a:extLst>
              <a:ext uri="{FF2B5EF4-FFF2-40B4-BE49-F238E27FC236}">
                <a16:creationId xmlns:a16="http://schemas.microsoft.com/office/drawing/2014/main" id="{8DD91286-956D-8644-3502-8E971E93CC8E}"/>
              </a:ext>
            </a:extLst>
          </p:cNvPr>
          <p:cNvSpPr/>
          <p:nvPr/>
        </p:nvSpPr>
        <p:spPr>
          <a:xfrm>
            <a:off x="6004562" y="231164"/>
            <a:ext cx="590550" cy="598996"/>
          </a:xfrm>
          <a:prstGeom prst="ellipse">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D3FA760D-F49E-78E1-5BCA-554F1A25E169}"/>
              </a:ext>
            </a:extLst>
          </p:cNvPr>
          <p:cNvSpPr/>
          <p:nvPr/>
        </p:nvSpPr>
        <p:spPr>
          <a:xfrm>
            <a:off x="0" y="9609205"/>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84E49E16-73AE-73E1-D995-6E9306E8FF6E}"/>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sp>
        <p:nvSpPr>
          <p:cNvPr id="7" name="TextBox 6">
            <a:extLst>
              <a:ext uri="{FF2B5EF4-FFF2-40B4-BE49-F238E27FC236}">
                <a16:creationId xmlns:a16="http://schemas.microsoft.com/office/drawing/2014/main" id="{A699A2E2-121B-92A5-F10F-869BBED5F16B}"/>
              </a:ext>
            </a:extLst>
          </p:cNvPr>
          <p:cNvSpPr txBox="1"/>
          <p:nvPr/>
        </p:nvSpPr>
        <p:spPr>
          <a:xfrm>
            <a:off x="1051382" y="190080"/>
            <a:ext cx="4953179" cy="461665"/>
          </a:xfrm>
          <a:prstGeom prst="rect">
            <a:avLst/>
          </a:prstGeom>
          <a:noFill/>
        </p:spPr>
        <p:txBody>
          <a:bodyPr wrap="square" rtlCol="0">
            <a:spAutoFit/>
          </a:bodyPr>
          <a:lstStyle/>
          <a:p>
            <a:r>
              <a:rPr lang="en-GB" sz="1200" dirty="0">
                <a:solidFill>
                  <a:schemeClr val="bg1">
                    <a:lumMod val="95000"/>
                  </a:schemeClr>
                </a:solidFill>
                <a:latin typeface="Arial Rounded MT Bold" panose="020F0704030504030204" pitchFamily="34" charset="0"/>
              </a:rPr>
              <a:t>Mission Assignment: Explore how mass is conserved in chemical reactions  </a:t>
            </a:r>
            <a:r>
              <a:rPr lang="en-GB" sz="1200" b="0" i="0" dirty="0">
                <a:solidFill>
                  <a:schemeClr val="bg1">
                    <a:lumMod val="95000"/>
                  </a:schemeClr>
                </a:solidFill>
                <a:effectLst/>
                <a:latin typeface="Arial Rounded MT Bold" panose="020F0704030504030204" pitchFamily="34" charset="0"/>
              </a:rPr>
              <a:t> </a:t>
            </a:r>
            <a:r>
              <a:rPr lang="en-GB" sz="1200" dirty="0">
                <a:solidFill>
                  <a:schemeClr val="bg1">
                    <a:lumMod val="95000"/>
                  </a:schemeClr>
                </a:solidFill>
                <a:latin typeface="Arial Rounded MT Bold" panose="020F0704030504030204" pitchFamily="34" charset="0"/>
              </a:rPr>
              <a:t> </a:t>
            </a:r>
          </a:p>
        </p:txBody>
      </p:sp>
      <p:sp>
        <p:nvSpPr>
          <p:cNvPr id="8" name="TextBox 7">
            <a:extLst>
              <a:ext uri="{FF2B5EF4-FFF2-40B4-BE49-F238E27FC236}">
                <a16:creationId xmlns:a16="http://schemas.microsoft.com/office/drawing/2014/main" id="{71427613-AAA7-F84E-DD23-843EA47E92E4}"/>
              </a:ext>
            </a:extLst>
          </p:cNvPr>
          <p:cNvSpPr txBox="1"/>
          <p:nvPr/>
        </p:nvSpPr>
        <p:spPr>
          <a:xfrm>
            <a:off x="4448232" y="841825"/>
            <a:ext cx="835485" cy="246221"/>
          </a:xfrm>
          <a:prstGeom prst="rect">
            <a:avLst/>
          </a:prstGeom>
          <a:noFill/>
        </p:spPr>
        <p:txBody>
          <a:bodyPr wrap="none" rtlCol="0">
            <a:spAutoFit/>
          </a:bodyPr>
          <a:lstStyle/>
          <a:p>
            <a:r>
              <a:rPr lang="en-GB" sz="1000" dirty="0">
                <a:solidFill>
                  <a:schemeClr val="bg1"/>
                </a:solidFill>
                <a:latin typeface="Arial Rounded MT Bold" panose="020F0704030504030204" pitchFamily="34" charset="0"/>
              </a:rPr>
              <a:t>KS3-02-06</a:t>
            </a:r>
          </a:p>
        </p:txBody>
      </p:sp>
      <p:pic>
        <p:nvPicPr>
          <p:cNvPr id="2" name="Google Shape;121;p1" descr="Icon&#10;&#10;Description automatically generated">
            <a:extLst>
              <a:ext uri="{FF2B5EF4-FFF2-40B4-BE49-F238E27FC236}">
                <a16:creationId xmlns:a16="http://schemas.microsoft.com/office/drawing/2014/main" id="{A607143A-1FF6-8A62-6324-280ABEFD787D}"/>
              </a:ext>
            </a:extLst>
          </p:cNvPr>
          <p:cNvPicPr preferRelativeResize="0"/>
          <p:nvPr/>
        </p:nvPicPr>
        <p:blipFill rotWithShape="1">
          <a:blip r:embed="rId3">
            <a:alphaModFix/>
          </a:blip>
          <a:srcRect/>
          <a:stretch/>
        </p:blipFill>
        <p:spPr>
          <a:xfrm>
            <a:off x="5960885" y="190080"/>
            <a:ext cx="679887" cy="662363"/>
          </a:xfrm>
          <a:prstGeom prst="rect">
            <a:avLst/>
          </a:prstGeom>
          <a:noFill/>
          <a:ln>
            <a:noFill/>
          </a:ln>
        </p:spPr>
      </p:pic>
      <p:sp>
        <p:nvSpPr>
          <p:cNvPr id="10" name="Google Shape;87;p1">
            <a:extLst>
              <a:ext uri="{FF2B5EF4-FFF2-40B4-BE49-F238E27FC236}">
                <a16:creationId xmlns:a16="http://schemas.microsoft.com/office/drawing/2014/main" id="{B47A3867-19CA-4225-D00C-0CCB63D1DB81}"/>
              </a:ext>
            </a:extLst>
          </p:cNvPr>
          <p:cNvSpPr txBox="1"/>
          <p:nvPr/>
        </p:nvSpPr>
        <p:spPr>
          <a:xfrm>
            <a:off x="1423954" y="1674838"/>
            <a:ext cx="4010091" cy="27695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200" i="0" u="none" strike="noStrike" cap="none" dirty="0">
                <a:solidFill>
                  <a:srgbClr val="002060"/>
                </a:solidFill>
                <a:latin typeface="Arial Rounded MT Bold" panose="020F0704030504030204" pitchFamily="34" charset="0"/>
                <a:ea typeface="Arial Rounded"/>
                <a:cs typeface="Arial Rounded"/>
                <a:sym typeface="Arial Rounded"/>
              </a:rPr>
              <a:t>Conservation of Mass</a:t>
            </a:r>
            <a:endParaRPr sz="1200" dirty="0">
              <a:solidFill>
                <a:srgbClr val="002060"/>
              </a:solidFill>
              <a:latin typeface="Arial Rounded MT Bold" panose="020F0704030504030204" pitchFamily="34" charset="0"/>
            </a:endParaRPr>
          </a:p>
        </p:txBody>
      </p:sp>
      <p:sp>
        <p:nvSpPr>
          <p:cNvPr id="11" name="Google Shape;147;p1">
            <a:extLst>
              <a:ext uri="{FF2B5EF4-FFF2-40B4-BE49-F238E27FC236}">
                <a16:creationId xmlns:a16="http://schemas.microsoft.com/office/drawing/2014/main" id="{1D0FC682-5635-DF01-A8C5-5B91D146BEB5}"/>
              </a:ext>
            </a:extLst>
          </p:cNvPr>
          <p:cNvSpPr txBox="1"/>
          <p:nvPr/>
        </p:nvSpPr>
        <p:spPr>
          <a:xfrm>
            <a:off x="130707" y="2148553"/>
            <a:ext cx="6516000" cy="7216136"/>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1" dirty="0">
                <a:solidFill>
                  <a:srgbClr val="002060"/>
                </a:solidFill>
                <a:latin typeface="Arial Rounded"/>
                <a:ea typeface="Arial Rounded"/>
                <a:cs typeface="Arial Rounded"/>
                <a:sym typeface="Arial Rounded"/>
              </a:rPr>
              <a:t>Task 1: Fill in the missing words.</a:t>
            </a:r>
          </a:p>
          <a:p>
            <a:pPr marL="0" marR="0" lvl="0" indent="0" algn="l" rtl="0">
              <a:spcBef>
                <a:spcPts val="0"/>
              </a:spcBef>
              <a:spcAft>
                <a:spcPts val="0"/>
              </a:spcAft>
              <a:buNone/>
            </a:pPr>
            <a:r>
              <a:rPr lang="en-US" sz="1200" b="1" dirty="0">
                <a:solidFill>
                  <a:srgbClr val="002060"/>
                </a:solidFill>
                <a:latin typeface="Arial Rounded"/>
                <a:ea typeface="Arial Rounded"/>
                <a:cs typeface="Arial Rounded"/>
                <a:sym typeface="Arial Rounded"/>
              </a:rPr>
              <a:t> </a:t>
            </a:r>
          </a:p>
          <a:p>
            <a:pPr marL="0" marR="0" lvl="0" indent="0" algn="l" rtl="0">
              <a:spcBef>
                <a:spcPts val="0"/>
              </a:spcBef>
              <a:spcAft>
                <a:spcPts val="0"/>
              </a:spcAft>
              <a:buNone/>
            </a:pPr>
            <a:r>
              <a:rPr lang="en-US" sz="1200" b="1" dirty="0">
                <a:solidFill>
                  <a:srgbClr val="002060"/>
                </a:solidFill>
                <a:latin typeface="Arial Rounded"/>
                <a:ea typeface="Arial Rounded"/>
                <a:cs typeface="Arial Rounded"/>
                <a:sym typeface="Arial Rounded"/>
              </a:rPr>
              <a:t>products   same   boiling    spread out    reactants    conservation of mass    gas    same</a:t>
            </a:r>
          </a:p>
          <a:p>
            <a:pPr marL="0" marR="0" lvl="0" indent="0" algn="l" rtl="0">
              <a:spcBef>
                <a:spcPts val="0"/>
              </a:spcBef>
              <a:spcAft>
                <a:spcPts val="0"/>
              </a:spcAft>
              <a:buNone/>
            </a:pPr>
            <a:endParaRPr lang="en-US" sz="1200" b="1" dirty="0">
              <a:solidFill>
                <a:srgbClr val="002060"/>
              </a:solidFill>
              <a:latin typeface="Arial Rounded"/>
              <a:ea typeface="Arial Rounded"/>
              <a:cs typeface="Arial Rounded"/>
              <a:sym typeface="Arial Rounded"/>
            </a:endParaRPr>
          </a:p>
          <a:p>
            <a:pPr marL="0" marR="0" lvl="0" indent="0" algn="l" rtl="0">
              <a:spcBef>
                <a:spcPts val="0"/>
              </a:spcBef>
              <a:spcAft>
                <a:spcPts val="0"/>
              </a:spcAft>
              <a:buNone/>
            </a:pPr>
            <a:endParaRPr lang="en-US" sz="1200" b="1" dirty="0">
              <a:solidFill>
                <a:srgbClr val="002060"/>
              </a:solidFill>
              <a:latin typeface="Arial Rounded"/>
              <a:ea typeface="Arial Rounded"/>
              <a:cs typeface="Arial Rounded"/>
              <a:sym typeface="Arial Rounded"/>
            </a:endParaRPr>
          </a:p>
          <a:p>
            <a:pPr marL="0" marR="0" lvl="0" indent="0" algn="l" rtl="0">
              <a:spcBef>
                <a:spcPts val="0"/>
              </a:spcBef>
              <a:spcAft>
                <a:spcPts val="0"/>
              </a:spcAft>
              <a:buNone/>
            </a:pPr>
            <a:r>
              <a:rPr lang="en-US" sz="1200" b="1" dirty="0">
                <a:solidFill>
                  <a:srgbClr val="002060"/>
                </a:solidFill>
                <a:latin typeface="Arial Rounded"/>
                <a:ea typeface="Arial Rounded"/>
                <a:cs typeface="Arial Rounded"/>
                <a:sym typeface="Arial Rounded"/>
              </a:rPr>
              <a:t>In any chemical reaction the total mass of the ___________ is equal to the total mass of</a:t>
            </a:r>
          </a:p>
          <a:p>
            <a:pPr marL="0" marR="0" lvl="0" indent="0" algn="l" rtl="0">
              <a:spcBef>
                <a:spcPts val="0"/>
              </a:spcBef>
              <a:spcAft>
                <a:spcPts val="0"/>
              </a:spcAft>
              <a:buNone/>
            </a:pPr>
            <a:endParaRPr lang="en-US" sz="1200" b="1" dirty="0">
              <a:solidFill>
                <a:srgbClr val="002060"/>
              </a:solidFill>
              <a:latin typeface="Arial Rounded"/>
              <a:ea typeface="Arial Rounded"/>
              <a:cs typeface="Arial Rounded"/>
              <a:sym typeface="Arial Rounded"/>
            </a:endParaRPr>
          </a:p>
          <a:p>
            <a:pPr marL="0" marR="0" lvl="0" indent="0" algn="l" rtl="0">
              <a:spcBef>
                <a:spcPts val="0"/>
              </a:spcBef>
              <a:spcAft>
                <a:spcPts val="0"/>
              </a:spcAft>
              <a:buNone/>
            </a:pPr>
            <a:r>
              <a:rPr lang="en-US" sz="1200" b="1" dirty="0">
                <a:solidFill>
                  <a:srgbClr val="002060"/>
                </a:solidFill>
                <a:latin typeface="Arial Rounded"/>
                <a:ea typeface="Arial Rounded"/>
                <a:cs typeface="Arial Rounded"/>
                <a:sym typeface="Arial Rounded"/>
              </a:rPr>
              <a:t>the ______________. This is called the __________________________________. </a:t>
            </a:r>
          </a:p>
          <a:p>
            <a:pPr marL="0" marR="0" lvl="0" indent="0" algn="l" rtl="0">
              <a:spcBef>
                <a:spcPts val="0"/>
              </a:spcBef>
              <a:spcAft>
                <a:spcPts val="0"/>
              </a:spcAft>
              <a:buNone/>
            </a:pPr>
            <a:endParaRPr lang="en-US" sz="1200" b="1" dirty="0">
              <a:solidFill>
                <a:srgbClr val="002060"/>
              </a:solidFill>
              <a:latin typeface="Arial Rounded"/>
              <a:ea typeface="Arial Rounded"/>
              <a:cs typeface="Arial Rounded"/>
              <a:sym typeface="Arial Rounded"/>
            </a:endParaRPr>
          </a:p>
          <a:p>
            <a:pPr marL="0" marR="0" lvl="0" indent="0" algn="l" rtl="0">
              <a:spcBef>
                <a:spcPts val="0"/>
              </a:spcBef>
              <a:spcAft>
                <a:spcPts val="0"/>
              </a:spcAft>
              <a:buNone/>
            </a:pPr>
            <a:r>
              <a:rPr lang="en-US" sz="1200" b="1" dirty="0">
                <a:solidFill>
                  <a:srgbClr val="002060"/>
                </a:solidFill>
                <a:latin typeface="Arial Rounded"/>
                <a:ea typeface="Arial Rounded"/>
                <a:cs typeface="Arial Rounded"/>
                <a:sym typeface="Arial Rounded"/>
              </a:rPr>
              <a:t>Another way to explain it would be to say that matter is not created or destroyed. </a:t>
            </a:r>
          </a:p>
          <a:p>
            <a:pPr marL="0" marR="0" lvl="0" indent="0" algn="l" rtl="0">
              <a:spcBef>
                <a:spcPts val="0"/>
              </a:spcBef>
              <a:spcAft>
                <a:spcPts val="0"/>
              </a:spcAft>
              <a:buNone/>
            </a:pPr>
            <a:endParaRPr lang="en-US" sz="1200" b="1" dirty="0">
              <a:solidFill>
                <a:srgbClr val="002060"/>
              </a:solidFill>
              <a:latin typeface="Arial Rounded"/>
              <a:ea typeface="Arial Rounded"/>
              <a:cs typeface="Arial Rounded"/>
              <a:sym typeface="Arial Rounded"/>
            </a:endParaRPr>
          </a:p>
          <a:p>
            <a:pPr marL="0" marR="0" lvl="0" indent="0" algn="l" rtl="0">
              <a:spcBef>
                <a:spcPts val="0"/>
              </a:spcBef>
              <a:spcAft>
                <a:spcPts val="0"/>
              </a:spcAft>
              <a:buNone/>
            </a:pPr>
            <a:r>
              <a:rPr lang="en-US" sz="1200" b="1" dirty="0">
                <a:solidFill>
                  <a:srgbClr val="002060"/>
                </a:solidFill>
                <a:latin typeface="Arial Rounded"/>
                <a:ea typeface="Arial Rounded"/>
                <a:cs typeface="Arial Rounded"/>
                <a:sym typeface="Arial Rounded"/>
              </a:rPr>
              <a:t>Therefore, the total mass of reactants and the total mass of products must be the</a:t>
            </a:r>
          </a:p>
          <a:p>
            <a:pPr marL="0" marR="0" lvl="0" indent="0" algn="l" rtl="0">
              <a:spcBef>
                <a:spcPts val="0"/>
              </a:spcBef>
              <a:spcAft>
                <a:spcPts val="0"/>
              </a:spcAft>
              <a:buNone/>
            </a:pPr>
            <a:endParaRPr lang="en-US" sz="1200" b="1" dirty="0">
              <a:solidFill>
                <a:srgbClr val="002060"/>
              </a:solidFill>
              <a:latin typeface="Arial Rounded"/>
              <a:ea typeface="Arial Rounded"/>
              <a:cs typeface="Arial Rounded"/>
              <a:sym typeface="Arial Rounded"/>
            </a:endParaRPr>
          </a:p>
          <a:p>
            <a:pPr marL="0" marR="0" lvl="0" indent="0" algn="l" rtl="0">
              <a:spcBef>
                <a:spcPts val="0"/>
              </a:spcBef>
              <a:spcAft>
                <a:spcPts val="0"/>
              </a:spcAft>
              <a:buNone/>
            </a:pPr>
            <a:r>
              <a:rPr lang="en-US" sz="1200" b="1" dirty="0">
                <a:solidFill>
                  <a:srgbClr val="002060"/>
                </a:solidFill>
                <a:latin typeface="Arial Rounded"/>
                <a:ea typeface="Arial Rounded"/>
                <a:cs typeface="Arial Rounded"/>
                <a:sym typeface="Arial Rounded"/>
              </a:rPr>
              <a:t> ____________.</a:t>
            </a:r>
          </a:p>
          <a:p>
            <a:pPr marL="0" marR="0" lvl="0" indent="0" algn="l" rtl="0">
              <a:spcBef>
                <a:spcPts val="0"/>
              </a:spcBef>
              <a:spcAft>
                <a:spcPts val="0"/>
              </a:spcAft>
              <a:buNone/>
            </a:pPr>
            <a:endParaRPr lang="en-US" sz="1200" b="1" dirty="0">
              <a:solidFill>
                <a:srgbClr val="002060"/>
              </a:solidFill>
              <a:latin typeface="Arial Rounded"/>
              <a:sym typeface="Arial Rounded"/>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1" i="0" u="none" strike="noStrike" kern="0" cap="none" spc="0" normalizeH="0" baseline="0" noProof="0" dirty="0">
                <a:ln>
                  <a:noFill/>
                </a:ln>
                <a:solidFill>
                  <a:srgbClr val="002060"/>
                </a:solidFill>
                <a:effectLst/>
                <a:uLnTx/>
                <a:uFillTx/>
                <a:latin typeface="Arial Rounded"/>
                <a:ea typeface="Arial Rounded"/>
                <a:cs typeface="Arial Rounded"/>
                <a:sym typeface="Arial Rounded"/>
              </a:rPr>
              <a:t>Mass is also conserved in changes of state. When water boils, the molecules get</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US" sz="1200" b="1" dirty="0">
              <a:solidFill>
                <a:srgbClr val="002060"/>
              </a:solidFill>
              <a:latin typeface="Arial Rounded"/>
              <a:ea typeface="Arial Rounded"/>
              <a:cs typeface="Arial Rounded"/>
              <a:sym typeface="Arial Rounded"/>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1" i="0" u="none" strike="noStrike" kern="0" cap="none" spc="0" normalizeH="0" baseline="0" noProof="0" dirty="0">
                <a:ln>
                  <a:noFill/>
                </a:ln>
                <a:solidFill>
                  <a:srgbClr val="002060"/>
                </a:solidFill>
                <a:effectLst/>
                <a:uLnTx/>
                <a:uFillTx/>
                <a:latin typeface="Arial Rounded"/>
                <a:ea typeface="Arial Rounded"/>
                <a:cs typeface="Arial Rounded"/>
                <a:sym typeface="Arial Rounded"/>
              </a:rPr>
              <a:t>further apart and _______________ turning into a __________, but the total number of</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US" sz="1200" b="1" dirty="0">
              <a:solidFill>
                <a:srgbClr val="002060"/>
              </a:solidFill>
              <a:latin typeface="Arial Rounded"/>
              <a:ea typeface="Arial Rounded"/>
              <a:cs typeface="Arial Rounded"/>
              <a:sym typeface="Arial Rounded"/>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1" i="0" u="none" strike="noStrike" kern="0" cap="none" spc="0" normalizeH="0" baseline="0" noProof="0" dirty="0">
                <a:ln>
                  <a:noFill/>
                </a:ln>
                <a:solidFill>
                  <a:srgbClr val="002060"/>
                </a:solidFill>
                <a:effectLst/>
                <a:uLnTx/>
                <a:uFillTx/>
                <a:latin typeface="Arial Rounded"/>
                <a:ea typeface="Arial Rounded"/>
                <a:cs typeface="Arial Rounded"/>
                <a:sym typeface="Arial Rounded"/>
              </a:rPr>
              <a:t>molecules stays the ________. Therefore, the total mass of water molecules stays the </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US" sz="1200" b="1" dirty="0">
              <a:solidFill>
                <a:srgbClr val="002060"/>
              </a:solidFill>
              <a:latin typeface="Arial Rounded"/>
              <a:ea typeface="Arial Rounded"/>
              <a:cs typeface="Arial Rounded"/>
              <a:sym typeface="Arial Rounded"/>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1" i="0" u="none" strike="noStrike" kern="0" cap="none" spc="0" normalizeH="0" baseline="0" noProof="0" dirty="0">
                <a:ln>
                  <a:noFill/>
                </a:ln>
                <a:solidFill>
                  <a:srgbClr val="002060"/>
                </a:solidFill>
                <a:effectLst/>
                <a:uLnTx/>
                <a:uFillTx/>
                <a:latin typeface="Arial Rounded"/>
                <a:ea typeface="Arial Rounded"/>
                <a:cs typeface="Arial Rounded"/>
                <a:sym typeface="Arial Rounded"/>
              </a:rPr>
              <a:t>same after ______________.</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US" sz="1200" b="1" dirty="0">
              <a:solidFill>
                <a:srgbClr val="002060"/>
              </a:solidFill>
              <a:latin typeface="Arial Rounded"/>
              <a:ea typeface="Arial Rounded"/>
              <a:cs typeface="Arial Rounded"/>
              <a:sym typeface="Arial Rounded"/>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200" b="1" i="0" u="none" strike="noStrike" kern="0" cap="none" spc="0" normalizeH="0" baseline="0" noProof="0" dirty="0">
              <a:ln>
                <a:noFill/>
              </a:ln>
              <a:solidFill>
                <a:srgbClr val="002060"/>
              </a:solidFill>
              <a:effectLst/>
              <a:uLnTx/>
              <a:uFillTx/>
              <a:latin typeface="Arial Rounded"/>
              <a:ea typeface="Arial Rounded"/>
              <a:cs typeface="Arial Rounded"/>
              <a:sym typeface="Arial Rounded"/>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200" b="1" dirty="0">
                <a:solidFill>
                  <a:srgbClr val="002060"/>
                </a:solidFill>
                <a:latin typeface="Arial Rounded"/>
                <a:ea typeface="Arial Rounded"/>
                <a:cs typeface="Arial Rounded"/>
                <a:sym typeface="Arial Rounded"/>
              </a:rPr>
              <a:t>Task 2: Complete the following</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200" b="1" i="0" u="none" strike="noStrike" kern="0" cap="none" spc="0" normalizeH="0" baseline="0" noProof="0" dirty="0">
              <a:ln>
                <a:noFill/>
              </a:ln>
              <a:solidFill>
                <a:srgbClr val="002060"/>
              </a:solidFill>
              <a:effectLst/>
              <a:uLnTx/>
              <a:uFillTx/>
              <a:latin typeface="Arial Rounded"/>
              <a:ea typeface="Arial Rounded"/>
              <a:cs typeface="Arial Rounded"/>
              <a:sym typeface="Arial Rounded"/>
            </a:endParaRPr>
          </a:p>
          <a:p>
            <a:pPr marR="0" lvl="0" algn="l" defTabSz="914400" rtl="0" eaLnBrk="1" fontAlgn="auto" latinLnBrk="0" hangingPunct="1">
              <a:lnSpc>
                <a:spcPct val="100000"/>
              </a:lnSpc>
              <a:spcBef>
                <a:spcPts val="0"/>
              </a:spcBef>
              <a:spcAft>
                <a:spcPts val="0"/>
              </a:spcAft>
              <a:buClr>
                <a:srgbClr val="000000"/>
              </a:buClr>
              <a:buSzTx/>
              <a:tabLst/>
              <a:defRPr/>
            </a:pPr>
            <a:r>
              <a:rPr lang="en-US" sz="1200" b="1" dirty="0">
                <a:solidFill>
                  <a:srgbClr val="002060"/>
                </a:solidFill>
                <a:latin typeface="Arial Rounded"/>
                <a:ea typeface="Arial Rounded"/>
                <a:cs typeface="Arial Rounded"/>
                <a:sym typeface="Arial Rounded"/>
              </a:rPr>
              <a:t>1. 58g of ice is melted in a beaker sealed with plastic film. What mass of liquid water</a:t>
            </a:r>
          </a:p>
          <a:p>
            <a:pPr marR="0" lvl="0" algn="l" defTabSz="914400" rtl="0" eaLnBrk="1" fontAlgn="auto" latinLnBrk="0" hangingPunct="1">
              <a:lnSpc>
                <a:spcPct val="100000"/>
              </a:lnSpc>
              <a:spcBef>
                <a:spcPts val="0"/>
              </a:spcBef>
              <a:spcAft>
                <a:spcPts val="0"/>
              </a:spcAft>
              <a:buClr>
                <a:srgbClr val="000000"/>
              </a:buClr>
              <a:buSzTx/>
              <a:tabLst/>
              <a:defRPr/>
            </a:pPr>
            <a:endParaRPr lang="en-US" sz="1200" b="1" dirty="0">
              <a:solidFill>
                <a:srgbClr val="002060"/>
              </a:solidFill>
              <a:latin typeface="Arial Rounded"/>
              <a:ea typeface="Arial Rounded"/>
              <a:cs typeface="Arial Rounded"/>
              <a:sym typeface="Arial Rounded"/>
            </a:endParaRPr>
          </a:p>
          <a:p>
            <a:pPr marR="0" lvl="0" algn="l" defTabSz="914400" rtl="0" eaLnBrk="1" fontAlgn="auto" latinLnBrk="0" hangingPunct="1">
              <a:lnSpc>
                <a:spcPct val="100000"/>
              </a:lnSpc>
              <a:spcBef>
                <a:spcPts val="0"/>
              </a:spcBef>
              <a:spcAft>
                <a:spcPts val="0"/>
              </a:spcAft>
              <a:buClr>
                <a:srgbClr val="000000"/>
              </a:buClr>
              <a:buSzTx/>
              <a:tabLst/>
              <a:defRPr/>
            </a:pPr>
            <a:r>
              <a:rPr lang="en-US" sz="1200" b="1" dirty="0">
                <a:solidFill>
                  <a:srgbClr val="002060"/>
                </a:solidFill>
                <a:latin typeface="Arial Rounded"/>
                <a:ea typeface="Arial Rounded"/>
                <a:cs typeface="Arial Rounded"/>
                <a:sym typeface="Arial Rounded"/>
              </a:rPr>
              <a:t> will be formed? ______________ g</a:t>
            </a:r>
          </a:p>
          <a:p>
            <a:pPr marR="0" lvl="0" algn="l" defTabSz="914400" rtl="0" eaLnBrk="1" fontAlgn="auto" latinLnBrk="0" hangingPunct="1">
              <a:lnSpc>
                <a:spcPct val="100000"/>
              </a:lnSpc>
              <a:spcBef>
                <a:spcPts val="0"/>
              </a:spcBef>
              <a:spcAft>
                <a:spcPts val="0"/>
              </a:spcAft>
              <a:buClr>
                <a:srgbClr val="000000"/>
              </a:buClr>
              <a:buSzTx/>
              <a:tabLst/>
              <a:defRPr/>
            </a:pPr>
            <a:endParaRPr kumimoji="0" lang="en-US" sz="1200" b="1" i="0" u="none" strike="noStrike" kern="0" cap="none" spc="0" normalizeH="0" baseline="0" noProof="0" dirty="0">
              <a:ln>
                <a:noFill/>
              </a:ln>
              <a:solidFill>
                <a:srgbClr val="002060"/>
              </a:solidFill>
              <a:effectLst/>
              <a:uLnTx/>
              <a:uFillTx/>
              <a:latin typeface="Arial Rounded"/>
              <a:ea typeface="Arial Rounded"/>
              <a:cs typeface="Arial Rounded"/>
              <a:sym typeface="Arial Rounded"/>
            </a:endParaRPr>
          </a:p>
          <a:p>
            <a:pPr marR="0" lvl="0" algn="l" defTabSz="914400" rtl="0" eaLnBrk="1" fontAlgn="auto" latinLnBrk="0" hangingPunct="1">
              <a:lnSpc>
                <a:spcPct val="100000"/>
              </a:lnSpc>
              <a:spcBef>
                <a:spcPts val="0"/>
              </a:spcBef>
              <a:spcAft>
                <a:spcPts val="0"/>
              </a:spcAft>
              <a:buClr>
                <a:srgbClr val="000000"/>
              </a:buClr>
              <a:buSzTx/>
              <a:tabLst/>
              <a:defRPr/>
            </a:pPr>
            <a:r>
              <a:rPr lang="en-US" sz="1200" b="1" dirty="0">
                <a:solidFill>
                  <a:srgbClr val="002060"/>
                </a:solidFill>
                <a:latin typeface="Arial Rounded"/>
                <a:ea typeface="Arial Rounded"/>
                <a:cs typeface="Arial Rounded"/>
                <a:sym typeface="Arial Rounded"/>
              </a:rPr>
              <a:t>2. Carbon reacts with oxygen to make carbon dioxide. </a:t>
            </a:r>
          </a:p>
          <a:p>
            <a:pPr marR="0" lvl="0" algn="l" defTabSz="914400" rtl="0" eaLnBrk="1" fontAlgn="auto" latinLnBrk="0" hangingPunct="1">
              <a:lnSpc>
                <a:spcPct val="100000"/>
              </a:lnSpc>
              <a:spcBef>
                <a:spcPts val="0"/>
              </a:spcBef>
              <a:spcAft>
                <a:spcPts val="0"/>
              </a:spcAft>
              <a:buClr>
                <a:srgbClr val="000000"/>
              </a:buClr>
              <a:buSzTx/>
              <a:tabLst/>
              <a:defRPr/>
            </a:pPr>
            <a:endParaRPr lang="en-US" sz="1200" b="1" dirty="0">
              <a:solidFill>
                <a:srgbClr val="002060"/>
              </a:solidFill>
              <a:latin typeface="Arial Rounded"/>
              <a:ea typeface="Arial Rounded"/>
              <a:cs typeface="Arial Rounded"/>
              <a:sym typeface="Arial Rounded"/>
            </a:endParaRPr>
          </a:p>
          <a:p>
            <a:pPr marR="0" lvl="0" algn="l" defTabSz="914400" rtl="0" eaLnBrk="1" fontAlgn="auto" latinLnBrk="0" hangingPunct="1">
              <a:lnSpc>
                <a:spcPct val="100000"/>
              </a:lnSpc>
              <a:spcBef>
                <a:spcPts val="0"/>
              </a:spcBef>
              <a:spcAft>
                <a:spcPts val="0"/>
              </a:spcAft>
              <a:buClr>
                <a:srgbClr val="000000"/>
              </a:buClr>
              <a:buSzTx/>
              <a:tabLst/>
              <a:defRPr/>
            </a:pPr>
            <a:r>
              <a:rPr lang="en-US" sz="1200" b="1" dirty="0">
                <a:solidFill>
                  <a:srgbClr val="002060"/>
                </a:solidFill>
                <a:latin typeface="Arial Rounded"/>
                <a:ea typeface="Arial Rounded"/>
                <a:cs typeface="Arial Rounded"/>
                <a:sym typeface="Arial Rounded"/>
              </a:rPr>
              <a:t>a) If 3g of carbon and 8 g of oxygen are reacted together in a sealed flask, what mass</a:t>
            </a:r>
          </a:p>
          <a:p>
            <a:pPr marL="228600" marR="0" lvl="0" indent="-228600" algn="l" defTabSz="914400" rtl="0" eaLnBrk="1" fontAlgn="auto" latinLnBrk="0" hangingPunct="1">
              <a:lnSpc>
                <a:spcPct val="100000"/>
              </a:lnSpc>
              <a:spcBef>
                <a:spcPts val="0"/>
              </a:spcBef>
              <a:spcAft>
                <a:spcPts val="0"/>
              </a:spcAft>
              <a:buClr>
                <a:srgbClr val="000000"/>
              </a:buClr>
              <a:buSzTx/>
              <a:buAutoNum type="alphaLcParenR"/>
              <a:tabLst/>
              <a:defRPr/>
            </a:pPr>
            <a:endParaRPr lang="en-US" sz="1200" b="1" dirty="0">
              <a:solidFill>
                <a:srgbClr val="002060"/>
              </a:solidFill>
              <a:latin typeface="Arial Rounded"/>
              <a:ea typeface="Arial Rounded"/>
              <a:cs typeface="Arial Rounded"/>
              <a:sym typeface="Arial Rounded"/>
            </a:endParaRPr>
          </a:p>
          <a:p>
            <a:pPr marR="0" lvl="0" algn="l" defTabSz="914400" rtl="0" eaLnBrk="1" fontAlgn="auto" latinLnBrk="0" hangingPunct="1">
              <a:lnSpc>
                <a:spcPct val="100000"/>
              </a:lnSpc>
              <a:spcBef>
                <a:spcPts val="0"/>
              </a:spcBef>
              <a:spcAft>
                <a:spcPts val="0"/>
              </a:spcAft>
              <a:buClr>
                <a:srgbClr val="000000"/>
              </a:buClr>
              <a:buSzTx/>
              <a:tabLst/>
              <a:defRPr/>
            </a:pPr>
            <a:r>
              <a:rPr lang="en-US" sz="1200" b="1" dirty="0">
                <a:solidFill>
                  <a:srgbClr val="002060"/>
                </a:solidFill>
                <a:latin typeface="Arial Rounded"/>
                <a:ea typeface="Arial Rounded"/>
                <a:cs typeface="Arial Rounded"/>
                <a:sym typeface="Arial Rounded"/>
              </a:rPr>
              <a:t> of carbon dioxide will be made? ______________ g</a:t>
            </a:r>
          </a:p>
          <a:p>
            <a:pPr marR="0" lvl="0" algn="l" defTabSz="914400" rtl="0" eaLnBrk="1" fontAlgn="auto" latinLnBrk="0" hangingPunct="1">
              <a:lnSpc>
                <a:spcPct val="100000"/>
              </a:lnSpc>
              <a:spcBef>
                <a:spcPts val="0"/>
              </a:spcBef>
              <a:spcAft>
                <a:spcPts val="0"/>
              </a:spcAft>
              <a:buClr>
                <a:srgbClr val="000000"/>
              </a:buClr>
              <a:buSzTx/>
              <a:tabLst/>
              <a:defRPr/>
            </a:pPr>
            <a:endParaRPr lang="en-US" sz="1200" b="1" dirty="0">
              <a:solidFill>
                <a:srgbClr val="002060"/>
              </a:solidFill>
              <a:latin typeface="Arial Rounded"/>
              <a:ea typeface="Arial Rounded"/>
              <a:cs typeface="Arial Rounded"/>
              <a:sym typeface="Arial Rounded"/>
            </a:endParaRPr>
          </a:p>
          <a:p>
            <a:pPr marR="0" lvl="0" algn="l" defTabSz="914400" rtl="0" eaLnBrk="1" fontAlgn="auto" latinLnBrk="0" hangingPunct="1">
              <a:lnSpc>
                <a:spcPct val="100000"/>
              </a:lnSpc>
              <a:spcBef>
                <a:spcPts val="0"/>
              </a:spcBef>
              <a:spcAft>
                <a:spcPts val="0"/>
              </a:spcAft>
              <a:buClr>
                <a:srgbClr val="000000"/>
              </a:buClr>
              <a:buSzTx/>
              <a:tabLst/>
              <a:defRPr/>
            </a:pPr>
            <a:r>
              <a:rPr lang="en-US" sz="1200" b="1" dirty="0">
                <a:solidFill>
                  <a:srgbClr val="002060"/>
                </a:solidFill>
                <a:latin typeface="Arial Rounded"/>
                <a:ea typeface="Arial Rounded"/>
                <a:cs typeface="Arial Rounded"/>
                <a:sym typeface="Arial Rounded"/>
              </a:rPr>
              <a:t>b) If 202g of carbon dioxide is made what must be the total mass of the oxygen and</a:t>
            </a:r>
          </a:p>
          <a:p>
            <a:pPr marR="0" lvl="0" algn="l" defTabSz="914400" rtl="0" eaLnBrk="1" fontAlgn="auto" latinLnBrk="0" hangingPunct="1">
              <a:lnSpc>
                <a:spcPct val="100000"/>
              </a:lnSpc>
              <a:spcBef>
                <a:spcPts val="0"/>
              </a:spcBef>
              <a:spcAft>
                <a:spcPts val="0"/>
              </a:spcAft>
              <a:buClr>
                <a:srgbClr val="000000"/>
              </a:buClr>
              <a:buSzTx/>
              <a:tabLst/>
              <a:defRPr/>
            </a:pPr>
            <a:endParaRPr lang="en-US" sz="1200" b="1" dirty="0">
              <a:solidFill>
                <a:srgbClr val="002060"/>
              </a:solidFill>
              <a:latin typeface="Arial Rounded"/>
              <a:ea typeface="Arial Rounded"/>
              <a:cs typeface="Arial Rounded"/>
              <a:sym typeface="Arial Rounded"/>
            </a:endParaRPr>
          </a:p>
          <a:p>
            <a:pPr marR="0" lvl="0" algn="l" defTabSz="914400" rtl="0" eaLnBrk="1" fontAlgn="auto" latinLnBrk="0" hangingPunct="1">
              <a:lnSpc>
                <a:spcPct val="100000"/>
              </a:lnSpc>
              <a:spcBef>
                <a:spcPts val="0"/>
              </a:spcBef>
              <a:spcAft>
                <a:spcPts val="0"/>
              </a:spcAft>
              <a:buClr>
                <a:srgbClr val="000000"/>
              </a:buClr>
              <a:buSzTx/>
              <a:tabLst/>
              <a:defRPr/>
            </a:pPr>
            <a:r>
              <a:rPr lang="en-US" sz="1200" b="1" dirty="0">
                <a:solidFill>
                  <a:srgbClr val="002060"/>
                </a:solidFill>
                <a:latin typeface="Arial Rounded"/>
                <a:ea typeface="Arial Rounded"/>
                <a:cs typeface="Arial Rounded"/>
                <a:sym typeface="Arial Rounded"/>
              </a:rPr>
              <a:t> carbon at the start of the reaction? ________________________</a:t>
            </a:r>
          </a:p>
          <a:p>
            <a:pPr>
              <a:defRPr/>
            </a:pPr>
            <a:endParaRPr lang="en-US" sz="1200" b="1" dirty="0">
              <a:solidFill>
                <a:srgbClr val="002060"/>
              </a:solidFill>
              <a:latin typeface="Arial Rounded"/>
              <a:ea typeface="Arial Rounded"/>
              <a:cs typeface="Arial Rounded"/>
              <a:sym typeface="Arial Rounded"/>
            </a:endParaRPr>
          </a:p>
          <a:p>
            <a:pPr marR="0" lvl="0" algn="l" defTabSz="914400" rtl="0" eaLnBrk="1" fontAlgn="auto" latinLnBrk="0" hangingPunct="1">
              <a:lnSpc>
                <a:spcPct val="100000"/>
              </a:lnSpc>
              <a:spcBef>
                <a:spcPts val="0"/>
              </a:spcBef>
              <a:spcAft>
                <a:spcPts val="0"/>
              </a:spcAft>
              <a:buClr>
                <a:srgbClr val="000000"/>
              </a:buClr>
              <a:buSzTx/>
              <a:tabLst/>
              <a:defRPr/>
            </a:pPr>
            <a:r>
              <a:rPr kumimoji="0" lang="en-US" sz="1200" b="1" i="0" u="none" strike="noStrike" kern="0" cap="none" spc="0" normalizeH="0" baseline="0" noProof="0" dirty="0">
                <a:ln>
                  <a:noFill/>
                </a:ln>
                <a:solidFill>
                  <a:srgbClr val="002060"/>
                </a:solidFill>
                <a:effectLst/>
                <a:uLnTx/>
                <a:uFillTx/>
                <a:latin typeface="Arial Rounded"/>
                <a:ea typeface="Arial Rounded"/>
                <a:cs typeface="Arial Rounded"/>
                <a:sym typeface="Arial Rounded"/>
              </a:rPr>
              <a:t> </a:t>
            </a:r>
          </a:p>
          <a:p>
            <a:pPr marL="0" marR="0" lvl="0" indent="0" algn="l" rtl="0">
              <a:spcBef>
                <a:spcPts val="0"/>
              </a:spcBef>
              <a:spcAft>
                <a:spcPts val="0"/>
              </a:spcAft>
              <a:buNone/>
            </a:pPr>
            <a:endParaRPr lang="en-US" dirty="0"/>
          </a:p>
        </p:txBody>
      </p:sp>
      <p:sp>
        <p:nvSpPr>
          <p:cNvPr id="9" name="Rectangle: Rounded Corners 8">
            <a:extLst>
              <a:ext uri="{FF2B5EF4-FFF2-40B4-BE49-F238E27FC236}">
                <a16:creationId xmlns:a16="http://schemas.microsoft.com/office/drawing/2014/main" id="{2793A3D8-8703-FEE0-AF68-3D8E6E65E1AD}"/>
              </a:ext>
            </a:extLst>
          </p:cNvPr>
          <p:cNvSpPr/>
          <p:nvPr/>
        </p:nvSpPr>
        <p:spPr>
          <a:xfrm>
            <a:off x="130707" y="1577078"/>
            <a:ext cx="6573763" cy="454922"/>
          </a:xfrm>
          <a:prstGeom prst="roundRect">
            <a:avLst/>
          </a:prstGeom>
          <a:noFill/>
          <a:ln w="28575">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06815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3FA760D-F49E-78E1-5BCA-554F1A25E169}"/>
              </a:ext>
            </a:extLst>
          </p:cNvPr>
          <p:cNvSpPr/>
          <p:nvPr/>
        </p:nvSpPr>
        <p:spPr>
          <a:xfrm>
            <a:off x="0" y="9609205"/>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84E49E16-73AE-73E1-D995-6E9306E8FF6E}"/>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sp>
        <p:nvSpPr>
          <p:cNvPr id="9" name="Google Shape;87;p1">
            <a:extLst>
              <a:ext uri="{FF2B5EF4-FFF2-40B4-BE49-F238E27FC236}">
                <a16:creationId xmlns:a16="http://schemas.microsoft.com/office/drawing/2014/main" id="{12FEBAAC-D459-000D-7F5A-C35E3D3673F3}"/>
              </a:ext>
            </a:extLst>
          </p:cNvPr>
          <p:cNvSpPr txBox="1"/>
          <p:nvPr/>
        </p:nvSpPr>
        <p:spPr>
          <a:xfrm>
            <a:off x="1423954" y="1431559"/>
            <a:ext cx="4010091" cy="27695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200" i="0" u="none" strike="noStrike" cap="none" dirty="0">
                <a:solidFill>
                  <a:srgbClr val="002060"/>
                </a:solidFill>
                <a:latin typeface="Arial Rounded MT Bold" panose="020F0704030504030204" pitchFamily="34" charset="0"/>
                <a:ea typeface="Arial Rounded"/>
                <a:cs typeface="Arial Rounded"/>
                <a:sym typeface="Arial Rounded"/>
              </a:rPr>
              <a:t>Conservation of Mass</a:t>
            </a:r>
            <a:endParaRPr sz="1200" dirty="0">
              <a:solidFill>
                <a:srgbClr val="002060"/>
              </a:solidFill>
              <a:latin typeface="Arial Rounded MT Bold" panose="020F0704030504030204" pitchFamily="34" charset="0"/>
            </a:endParaRPr>
          </a:p>
        </p:txBody>
      </p:sp>
      <p:sp>
        <p:nvSpPr>
          <p:cNvPr id="10" name="Google Shape;147;p1">
            <a:extLst>
              <a:ext uri="{FF2B5EF4-FFF2-40B4-BE49-F238E27FC236}">
                <a16:creationId xmlns:a16="http://schemas.microsoft.com/office/drawing/2014/main" id="{7C7F2584-9A8D-BB2D-2394-8338EAC636F1}"/>
              </a:ext>
            </a:extLst>
          </p:cNvPr>
          <p:cNvSpPr txBox="1"/>
          <p:nvPr/>
        </p:nvSpPr>
        <p:spPr>
          <a:xfrm>
            <a:off x="89354" y="1696805"/>
            <a:ext cx="6625357" cy="101566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dirty="0">
                <a:solidFill>
                  <a:srgbClr val="002060"/>
                </a:solidFill>
                <a:latin typeface="Arial Rounded MT Bold" panose="020F0704030504030204" pitchFamily="34" charset="0"/>
                <a:ea typeface="Arial Rounded"/>
                <a:cs typeface="Arial Rounded"/>
                <a:sym typeface="Arial Rounded"/>
              </a:rPr>
              <a:t>Method Part 1</a:t>
            </a:r>
            <a:endParaRPr sz="1200" dirty="0">
              <a:solidFill>
                <a:srgbClr val="002060"/>
              </a:solidFill>
              <a:latin typeface="Arial Rounded MT Bold" panose="020F0704030504030204" pitchFamily="34" charset="0"/>
            </a:endParaRPr>
          </a:p>
          <a:p>
            <a:pPr marR="0" lvl="0" algn="l" rtl="0">
              <a:spcBef>
                <a:spcPts val="0"/>
              </a:spcBef>
              <a:spcAft>
                <a:spcPts val="0"/>
              </a:spcAft>
              <a:buClr>
                <a:srgbClr val="38D4D6"/>
              </a:buClr>
              <a:buSzPts val="1200"/>
            </a:pPr>
            <a:r>
              <a:rPr lang="en-US" sz="1200" dirty="0">
                <a:solidFill>
                  <a:srgbClr val="002060"/>
                </a:solidFill>
                <a:latin typeface="Arial Rounded MT Bold" panose="020F0704030504030204" pitchFamily="34" charset="0"/>
                <a:ea typeface="Arial Rounded"/>
                <a:cs typeface="Arial Rounded"/>
                <a:sym typeface="Arial Rounded"/>
              </a:rPr>
              <a:t>1. Place the beaker on top of the balance. </a:t>
            </a:r>
            <a:endParaRPr sz="1200" dirty="0">
              <a:solidFill>
                <a:srgbClr val="002060"/>
              </a:solidFill>
              <a:latin typeface="Arial Rounded MT Bold" panose="020F0704030504030204" pitchFamily="34" charset="0"/>
            </a:endParaRPr>
          </a:p>
          <a:p>
            <a:pPr marR="0" lvl="0" algn="l" rtl="0">
              <a:spcBef>
                <a:spcPts val="0"/>
              </a:spcBef>
              <a:spcAft>
                <a:spcPts val="0"/>
              </a:spcAft>
              <a:buClr>
                <a:srgbClr val="38D4D6"/>
              </a:buClr>
              <a:buSzPts val="1200"/>
            </a:pPr>
            <a:r>
              <a:rPr lang="en-US" sz="1200" dirty="0">
                <a:solidFill>
                  <a:srgbClr val="002060"/>
                </a:solidFill>
                <a:latin typeface="Arial Rounded MT Bold" panose="020F0704030504030204" pitchFamily="34" charset="0"/>
                <a:ea typeface="Arial Rounded"/>
                <a:cs typeface="Arial Rounded"/>
                <a:sym typeface="Arial Rounded"/>
              </a:rPr>
              <a:t>2. Add ice cubes to the beaker</a:t>
            </a:r>
            <a:endParaRPr sz="1200" dirty="0">
              <a:solidFill>
                <a:srgbClr val="002060"/>
              </a:solidFill>
              <a:latin typeface="Arial Rounded MT Bold" panose="020F0704030504030204" pitchFamily="34" charset="0"/>
            </a:endParaRPr>
          </a:p>
          <a:p>
            <a:pPr marR="0" lvl="0" algn="l" rtl="0">
              <a:spcBef>
                <a:spcPts val="0"/>
              </a:spcBef>
              <a:spcAft>
                <a:spcPts val="0"/>
              </a:spcAft>
              <a:buClr>
                <a:srgbClr val="38D4D6"/>
              </a:buClr>
              <a:buSzPts val="1200"/>
            </a:pPr>
            <a:r>
              <a:rPr lang="en-US" sz="1200" dirty="0">
                <a:solidFill>
                  <a:srgbClr val="002060"/>
                </a:solidFill>
                <a:latin typeface="Arial Rounded MT Bold" panose="020F0704030504030204" pitchFamily="34" charset="0"/>
                <a:ea typeface="Arial Rounded"/>
                <a:cs typeface="Arial Rounded"/>
                <a:sym typeface="Arial Rounded"/>
              </a:rPr>
              <a:t>3. Cover with cling film. Record weight of cling, beaker and ice cubes.</a:t>
            </a:r>
            <a:endParaRPr sz="1200" dirty="0">
              <a:solidFill>
                <a:srgbClr val="002060"/>
              </a:solidFill>
              <a:latin typeface="Arial Rounded MT Bold" panose="020F0704030504030204" pitchFamily="34" charset="0"/>
            </a:endParaRPr>
          </a:p>
          <a:p>
            <a:pPr marR="0" lvl="0" algn="l" rtl="0">
              <a:spcBef>
                <a:spcPts val="0"/>
              </a:spcBef>
              <a:spcAft>
                <a:spcPts val="0"/>
              </a:spcAft>
              <a:buClr>
                <a:srgbClr val="38D4D6"/>
              </a:buClr>
              <a:buSzPts val="1200"/>
            </a:pPr>
            <a:r>
              <a:rPr lang="en-US" sz="1200" dirty="0">
                <a:solidFill>
                  <a:srgbClr val="002060"/>
                </a:solidFill>
                <a:latin typeface="Arial Rounded MT Bold" panose="020F0704030504030204" pitchFamily="34" charset="0"/>
                <a:ea typeface="Arial Rounded"/>
                <a:cs typeface="Arial Rounded"/>
                <a:sym typeface="Arial Rounded"/>
              </a:rPr>
              <a:t>4. Wait until all the ice has melted and record weight again. </a:t>
            </a:r>
            <a:endParaRPr sz="1200" dirty="0">
              <a:solidFill>
                <a:srgbClr val="002060"/>
              </a:solidFill>
              <a:latin typeface="Arial Rounded MT Bold" panose="020F0704030504030204" pitchFamily="34" charset="0"/>
            </a:endParaRPr>
          </a:p>
        </p:txBody>
      </p:sp>
      <p:graphicFrame>
        <p:nvGraphicFramePr>
          <p:cNvPr id="11" name="Google Shape;148;p1">
            <a:extLst>
              <a:ext uri="{FF2B5EF4-FFF2-40B4-BE49-F238E27FC236}">
                <a16:creationId xmlns:a16="http://schemas.microsoft.com/office/drawing/2014/main" id="{1B40333A-49C4-B5A2-878B-2C0EA4C80ACF}"/>
              </a:ext>
            </a:extLst>
          </p:cNvPr>
          <p:cNvGraphicFramePr/>
          <p:nvPr>
            <p:extLst>
              <p:ext uri="{D42A27DB-BD31-4B8C-83A1-F6EECF244321}">
                <p14:modId xmlns:p14="http://schemas.microsoft.com/office/powerpoint/2010/main" val="2875807191"/>
              </p:ext>
            </p:extLst>
          </p:nvPr>
        </p:nvGraphicFramePr>
        <p:xfrm>
          <a:off x="187050" y="2775462"/>
          <a:ext cx="6483900" cy="851125"/>
        </p:xfrm>
        <a:graphic>
          <a:graphicData uri="http://schemas.openxmlformats.org/drawingml/2006/table">
            <a:tbl>
              <a:tblPr firstRow="1" bandRow="1">
                <a:noFill/>
              </a:tblPr>
              <a:tblGrid>
                <a:gridCol w="3241950">
                  <a:extLst>
                    <a:ext uri="{9D8B030D-6E8A-4147-A177-3AD203B41FA5}">
                      <a16:colId xmlns:a16="http://schemas.microsoft.com/office/drawing/2014/main" val="20000"/>
                    </a:ext>
                  </a:extLst>
                </a:gridCol>
                <a:gridCol w="3241950">
                  <a:extLst>
                    <a:ext uri="{9D8B030D-6E8A-4147-A177-3AD203B41FA5}">
                      <a16:colId xmlns:a16="http://schemas.microsoft.com/office/drawing/2014/main" val="20001"/>
                    </a:ext>
                  </a:extLst>
                </a:gridCol>
              </a:tblGrid>
              <a:tr h="277025">
                <a:tc>
                  <a:txBody>
                    <a:bodyPr/>
                    <a:lstStyle/>
                    <a:p>
                      <a:pPr marL="0" marR="0" lvl="0" indent="0" algn="ctr" rtl="0">
                        <a:spcBef>
                          <a:spcPts val="0"/>
                        </a:spcBef>
                        <a:spcAft>
                          <a:spcPts val="0"/>
                        </a:spcAft>
                        <a:buNone/>
                      </a:pPr>
                      <a:r>
                        <a:rPr lang="en-US" sz="1200" b="1" u="none" strike="noStrike" cap="none" dirty="0">
                          <a:solidFill>
                            <a:srgbClr val="002060"/>
                          </a:solidFill>
                          <a:latin typeface="Arial Rounded"/>
                          <a:ea typeface="Arial Rounded"/>
                          <a:cs typeface="Arial Rounded"/>
                          <a:sym typeface="Arial Rounded"/>
                        </a:rPr>
                        <a:t>Mass of ice, beaker and cling film (g)</a:t>
                      </a:r>
                      <a:endParaRPr dirty="0">
                        <a:solidFill>
                          <a:srgbClr val="002060"/>
                        </a:solidFill>
                      </a:endParaRPr>
                    </a:p>
                  </a:txBody>
                  <a:tcPr marL="91450" marR="91450" marT="45725" marB="45725">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marL="0" marR="0" lvl="0" indent="0" algn="ctr" rtl="0">
                        <a:spcBef>
                          <a:spcPts val="0"/>
                        </a:spcBef>
                        <a:spcAft>
                          <a:spcPts val="0"/>
                        </a:spcAft>
                        <a:buNone/>
                      </a:pPr>
                      <a:r>
                        <a:rPr lang="en-US" sz="1200" b="1" u="none" strike="noStrike" cap="none" dirty="0">
                          <a:solidFill>
                            <a:srgbClr val="002060"/>
                          </a:solidFill>
                          <a:latin typeface="Arial Rounded"/>
                          <a:ea typeface="Arial Rounded"/>
                          <a:cs typeface="Arial Rounded"/>
                          <a:sym typeface="Arial Rounded"/>
                        </a:rPr>
                        <a:t>Mass of water, beaker and cling film (g)</a:t>
                      </a:r>
                      <a:endParaRPr dirty="0">
                        <a:solidFill>
                          <a:srgbClr val="002060"/>
                        </a:solidFill>
                      </a:endParaRPr>
                    </a:p>
                  </a:txBody>
                  <a:tcPr marL="91450" marR="91450" marT="45725" marB="45725">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extLst>
                  <a:ext uri="{0D108BD9-81ED-4DB2-BD59-A6C34878D82A}">
                    <a16:rowId xmlns:a16="http://schemas.microsoft.com/office/drawing/2014/main" val="10000"/>
                  </a:ext>
                </a:extLst>
              </a:tr>
              <a:tr h="574100">
                <a:tc>
                  <a:txBody>
                    <a:bodyPr/>
                    <a:lstStyle/>
                    <a:p>
                      <a:pPr marL="0" marR="0" lvl="0" indent="0" algn="ctr" rtl="0">
                        <a:spcBef>
                          <a:spcPts val="0"/>
                        </a:spcBef>
                        <a:spcAft>
                          <a:spcPts val="0"/>
                        </a:spcAft>
                        <a:buNone/>
                      </a:pPr>
                      <a:endParaRPr sz="1350" b="1" u="none" strike="noStrike" cap="none" dirty="0">
                        <a:latin typeface="Arial Rounded"/>
                        <a:ea typeface="Arial Rounded"/>
                        <a:cs typeface="Arial Rounded"/>
                        <a:sym typeface="Arial Rounded"/>
                      </a:endParaRPr>
                    </a:p>
                  </a:txBody>
                  <a:tcPr marL="91450" marR="91450" marT="45725" marB="45725">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pPr marL="0" marR="0" lvl="0" indent="0" algn="ctr" rtl="0">
                        <a:spcBef>
                          <a:spcPts val="0"/>
                        </a:spcBef>
                        <a:spcAft>
                          <a:spcPts val="0"/>
                        </a:spcAft>
                        <a:buNone/>
                      </a:pPr>
                      <a:endParaRPr sz="1350" b="1" u="none" strike="noStrike" cap="none" dirty="0">
                        <a:latin typeface="Arial Rounded"/>
                        <a:ea typeface="Arial Rounded"/>
                        <a:cs typeface="Arial Rounded"/>
                        <a:sym typeface="Arial Rounded"/>
                      </a:endParaRPr>
                    </a:p>
                  </a:txBody>
                  <a:tcPr marL="91450" marR="91450" marT="45725" marB="45725">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12" name="Google Shape;149;p1">
            <a:extLst>
              <a:ext uri="{FF2B5EF4-FFF2-40B4-BE49-F238E27FC236}">
                <a16:creationId xmlns:a16="http://schemas.microsoft.com/office/drawing/2014/main" id="{CA5C95D8-EB77-4E60-5FAB-6659612C1524}"/>
              </a:ext>
            </a:extLst>
          </p:cNvPr>
          <p:cNvSpPr txBox="1"/>
          <p:nvPr/>
        </p:nvSpPr>
        <p:spPr>
          <a:xfrm>
            <a:off x="89355" y="3630762"/>
            <a:ext cx="6625357" cy="3600986"/>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dirty="0">
                <a:solidFill>
                  <a:srgbClr val="002060"/>
                </a:solidFill>
                <a:latin typeface="Arial Rounded MT Bold" panose="020F0704030504030204" pitchFamily="34" charset="0"/>
                <a:ea typeface="Arial Rounded"/>
                <a:cs typeface="Arial Rounded"/>
                <a:sym typeface="Arial Rounded"/>
              </a:rPr>
              <a:t>Questions</a:t>
            </a:r>
            <a:endParaRPr sz="1200" dirty="0">
              <a:solidFill>
                <a:srgbClr val="002060"/>
              </a:solidFill>
              <a:latin typeface="Arial Rounded MT Bold" panose="020F0704030504030204" pitchFamily="34" charset="0"/>
              <a:ea typeface="Arial Rounded"/>
              <a:cs typeface="Arial Rounded"/>
              <a:sym typeface="Arial Rounded"/>
            </a:endParaRPr>
          </a:p>
          <a:p>
            <a:pPr marR="0" lvl="0" algn="l" rtl="0">
              <a:spcBef>
                <a:spcPts val="0"/>
              </a:spcBef>
              <a:spcAft>
                <a:spcPts val="0"/>
              </a:spcAft>
              <a:buClr>
                <a:srgbClr val="38D4D6"/>
              </a:buClr>
              <a:buSzPts val="1200"/>
            </a:pPr>
            <a:r>
              <a:rPr lang="en-US" sz="1200" dirty="0">
                <a:solidFill>
                  <a:srgbClr val="002060"/>
                </a:solidFill>
                <a:latin typeface="Arial Rounded MT Bold" panose="020F0704030504030204" pitchFamily="34" charset="0"/>
                <a:ea typeface="Arial Rounded"/>
                <a:cs typeface="Arial Rounded"/>
                <a:sym typeface="Arial Rounded"/>
              </a:rPr>
              <a:t>1. Is the change from ice to water a chemical reaction or a change in state? </a:t>
            </a:r>
            <a:br>
              <a:rPr lang="en-US" sz="1200" dirty="0">
                <a:solidFill>
                  <a:srgbClr val="002060"/>
                </a:solidFill>
                <a:latin typeface="Arial Rounded MT Bold" panose="020F0704030504030204" pitchFamily="34" charset="0"/>
                <a:ea typeface="Arial Rounded"/>
                <a:cs typeface="Arial Rounded"/>
                <a:sym typeface="Arial Rounded"/>
              </a:rPr>
            </a:br>
            <a:br>
              <a:rPr lang="en-US" sz="1200" dirty="0">
                <a:solidFill>
                  <a:srgbClr val="002060"/>
                </a:solidFill>
                <a:latin typeface="Arial Rounded MT Bold" panose="020F0704030504030204" pitchFamily="34" charset="0"/>
                <a:ea typeface="Arial Rounded"/>
                <a:cs typeface="Arial Rounded"/>
                <a:sym typeface="Arial Rounded"/>
              </a:rPr>
            </a:br>
            <a:r>
              <a:rPr lang="en-US"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a:t>
            </a:r>
            <a:endParaRPr sz="1200" dirty="0">
              <a:solidFill>
                <a:srgbClr val="002060"/>
              </a:solidFill>
              <a:latin typeface="Arial Rounded MT Bold" panose="020F0704030504030204" pitchFamily="34" charset="0"/>
            </a:endParaRPr>
          </a:p>
          <a:p>
            <a:pPr marL="342900" marR="0" lvl="0" indent="-266700" algn="l" rtl="0">
              <a:spcBef>
                <a:spcPts val="0"/>
              </a:spcBef>
              <a:spcAft>
                <a:spcPts val="0"/>
              </a:spcAft>
              <a:buClr>
                <a:schemeClr val="dk1"/>
              </a:buClr>
              <a:buSzPts val="1200"/>
              <a:buFont typeface="Calibri"/>
              <a:buNone/>
            </a:pPr>
            <a:endParaRPr sz="1200" dirty="0">
              <a:solidFill>
                <a:srgbClr val="002060"/>
              </a:solidFill>
              <a:latin typeface="Arial Rounded MT Bold" panose="020F0704030504030204" pitchFamily="34" charset="0"/>
              <a:ea typeface="Arial Rounded"/>
              <a:cs typeface="Arial Rounded"/>
              <a:sym typeface="Arial Rounded"/>
            </a:endParaRPr>
          </a:p>
          <a:p>
            <a:pPr marL="342900" marR="0" lvl="0" indent="-266700" algn="l" rtl="0">
              <a:spcBef>
                <a:spcPts val="0"/>
              </a:spcBef>
              <a:spcAft>
                <a:spcPts val="0"/>
              </a:spcAft>
              <a:buClr>
                <a:schemeClr val="dk1"/>
              </a:buClr>
              <a:buSzPts val="1200"/>
              <a:buFont typeface="Calibri"/>
              <a:buNone/>
            </a:pPr>
            <a:endParaRPr sz="1200" dirty="0">
              <a:solidFill>
                <a:srgbClr val="002060"/>
              </a:solidFill>
              <a:latin typeface="Arial Rounded MT Bold" panose="020F0704030504030204" pitchFamily="34" charset="0"/>
              <a:ea typeface="Arial Rounded"/>
              <a:cs typeface="Arial Rounded"/>
              <a:sym typeface="Arial Rounded"/>
            </a:endParaRPr>
          </a:p>
          <a:p>
            <a:pPr marR="0" lvl="0" algn="l" rtl="0">
              <a:spcBef>
                <a:spcPts val="0"/>
              </a:spcBef>
              <a:spcAft>
                <a:spcPts val="0"/>
              </a:spcAft>
              <a:buClr>
                <a:srgbClr val="38D4D6"/>
              </a:buClr>
              <a:buSzPts val="1200"/>
            </a:pPr>
            <a:r>
              <a:rPr lang="en-US" sz="1200" dirty="0">
                <a:solidFill>
                  <a:srgbClr val="002060"/>
                </a:solidFill>
                <a:latin typeface="Arial Rounded MT Bold" panose="020F0704030504030204" pitchFamily="34" charset="0"/>
                <a:ea typeface="Arial Rounded"/>
                <a:cs typeface="Arial Rounded"/>
                <a:sym typeface="Arial Rounded"/>
              </a:rPr>
              <a:t>2. Describe the results that you obtained. Explain why you think this was.</a:t>
            </a:r>
            <a:br>
              <a:rPr lang="en-US" sz="1200" dirty="0">
                <a:solidFill>
                  <a:srgbClr val="002060"/>
                </a:solidFill>
                <a:latin typeface="Arial Rounded MT Bold" panose="020F0704030504030204" pitchFamily="34" charset="0"/>
                <a:ea typeface="Arial Rounded"/>
                <a:cs typeface="Arial Rounded"/>
                <a:sym typeface="Arial Rounded"/>
              </a:rPr>
            </a:br>
            <a:r>
              <a:rPr lang="en-US"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________________________________________________________________________________________________________________________________________________________________________</a:t>
            </a:r>
            <a:endParaRPr sz="1200" dirty="0">
              <a:solidFill>
                <a:srgbClr val="002060"/>
              </a:solidFill>
              <a:latin typeface="Arial Rounded MT Bold" panose="020F0704030504030204" pitchFamily="34" charset="0"/>
            </a:endParaRPr>
          </a:p>
          <a:p>
            <a:pPr marL="0" marR="0" lvl="0" indent="0" algn="l" rtl="0">
              <a:spcBef>
                <a:spcPts val="0"/>
              </a:spcBef>
              <a:spcAft>
                <a:spcPts val="0"/>
              </a:spcAft>
              <a:buNone/>
            </a:pPr>
            <a:endParaRPr sz="1200" dirty="0">
              <a:solidFill>
                <a:srgbClr val="38D4D6"/>
              </a:solidFill>
              <a:latin typeface="Arial Rounded MT Bold" panose="020F0704030504030204" pitchFamily="34" charset="0"/>
              <a:ea typeface="Arial Rounded"/>
              <a:cs typeface="Arial Rounded"/>
              <a:sym typeface="Arial Rounded"/>
            </a:endParaRPr>
          </a:p>
        </p:txBody>
      </p:sp>
      <p:sp>
        <p:nvSpPr>
          <p:cNvPr id="13" name="Google Shape;150;p1">
            <a:extLst>
              <a:ext uri="{FF2B5EF4-FFF2-40B4-BE49-F238E27FC236}">
                <a16:creationId xmlns:a16="http://schemas.microsoft.com/office/drawing/2014/main" id="{E775EF9F-70EE-B27A-65B7-53680D5E4B81}"/>
              </a:ext>
            </a:extLst>
          </p:cNvPr>
          <p:cNvSpPr txBox="1"/>
          <p:nvPr/>
        </p:nvSpPr>
        <p:spPr>
          <a:xfrm>
            <a:off x="79112" y="5376404"/>
            <a:ext cx="6625358" cy="4298432"/>
          </a:xfrm>
          <a:prstGeom prst="rect">
            <a:avLst/>
          </a:prstGeom>
          <a:noFill/>
          <a:ln>
            <a:noFill/>
          </a:ln>
        </p:spPr>
        <p:txBody>
          <a:bodyPr spcFirstLastPara="1" wrap="square" lIns="91425" tIns="45700" rIns="91425" bIns="45700" anchor="t" anchorCtr="0">
            <a:noAutofit/>
          </a:bodyPr>
          <a:lstStyle/>
          <a:p>
            <a:pPr marL="0" marR="0" lvl="0" indent="0" algn="l" rtl="0">
              <a:lnSpc>
                <a:spcPct val="150000"/>
              </a:lnSpc>
              <a:spcBef>
                <a:spcPts val="0"/>
              </a:spcBef>
              <a:spcAft>
                <a:spcPts val="0"/>
              </a:spcAft>
              <a:buNone/>
            </a:pPr>
            <a:r>
              <a:rPr lang="en-US" sz="1200" dirty="0">
                <a:solidFill>
                  <a:srgbClr val="002060"/>
                </a:solidFill>
                <a:latin typeface="Arial Rounded MT Bold" panose="020F0704030504030204" pitchFamily="34" charset="0"/>
                <a:ea typeface="Arial Rounded"/>
                <a:cs typeface="Arial Rounded"/>
                <a:sym typeface="Arial Rounded"/>
              </a:rPr>
              <a:t>Method Part 2</a:t>
            </a:r>
            <a:endParaRPr sz="1200" dirty="0">
              <a:solidFill>
                <a:srgbClr val="002060"/>
              </a:solidFill>
              <a:latin typeface="Arial Rounded MT Bold" panose="020F0704030504030204" pitchFamily="34" charset="0"/>
            </a:endParaRPr>
          </a:p>
          <a:p>
            <a:pPr marR="0" lvl="0" algn="l" rtl="0">
              <a:lnSpc>
                <a:spcPct val="150000"/>
              </a:lnSpc>
              <a:spcBef>
                <a:spcPts val="0"/>
              </a:spcBef>
              <a:spcAft>
                <a:spcPts val="0"/>
              </a:spcAft>
              <a:buClr>
                <a:srgbClr val="38D4D6"/>
              </a:buClr>
              <a:buSzPts val="1200"/>
            </a:pPr>
            <a:r>
              <a:rPr lang="en-US" sz="1200" dirty="0">
                <a:solidFill>
                  <a:srgbClr val="002060"/>
                </a:solidFill>
                <a:latin typeface="Arial Rounded MT Bold" panose="020F0704030504030204" pitchFamily="34" charset="0"/>
                <a:ea typeface="Arial Rounded"/>
                <a:cs typeface="Arial Rounded"/>
                <a:sym typeface="Arial Rounded"/>
              </a:rPr>
              <a:t>1. Place a drinks bottle (500ml) on top of the balance.</a:t>
            </a:r>
            <a:endParaRPr sz="1200" dirty="0">
              <a:solidFill>
                <a:srgbClr val="002060"/>
              </a:solidFill>
              <a:latin typeface="Arial Rounded MT Bold" panose="020F0704030504030204" pitchFamily="34" charset="0"/>
            </a:endParaRPr>
          </a:p>
          <a:p>
            <a:pPr marR="0" lvl="0" algn="l" rtl="0">
              <a:lnSpc>
                <a:spcPct val="150000"/>
              </a:lnSpc>
              <a:spcBef>
                <a:spcPts val="0"/>
              </a:spcBef>
              <a:spcAft>
                <a:spcPts val="0"/>
              </a:spcAft>
              <a:buClr>
                <a:srgbClr val="38D4D6"/>
              </a:buClr>
              <a:buSzPts val="1200"/>
            </a:pPr>
            <a:r>
              <a:rPr lang="en-US" sz="1200" dirty="0">
                <a:solidFill>
                  <a:srgbClr val="002060"/>
                </a:solidFill>
                <a:latin typeface="Arial Rounded MT Bold" panose="020F0704030504030204" pitchFamily="34" charset="0"/>
                <a:ea typeface="Arial Rounded"/>
                <a:cs typeface="Arial Rounded"/>
                <a:sym typeface="Arial Rounded"/>
              </a:rPr>
              <a:t>2. Measure 50 cm</a:t>
            </a:r>
            <a:r>
              <a:rPr lang="en-US" sz="1200" baseline="30000" dirty="0">
                <a:solidFill>
                  <a:srgbClr val="002060"/>
                </a:solidFill>
                <a:latin typeface="Arial Rounded MT Bold" panose="020F0704030504030204" pitchFamily="34" charset="0"/>
                <a:ea typeface="Arial Rounded"/>
                <a:cs typeface="Arial Rounded"/>
                <a:sym typeface="Arial Rounded"/>
              </a:rPr>
              <a:t>3</a:t>
            </a:r>
            <a:r>
              <a:rPr lang="en-US" sz="1200" dirty="0">
                <a:solidFill>
                  <a:srgbClr val="002060"/>
                </a:solidFill>
                <a:latin typeface="Arial Rounded MT Bold" panose="020F0704030504030204" pitchFamily="34" charset="0"/>
                <a:ea typeface="Arial Rounded"/>
                <a:cs typeface="Arial Rounded"/>
                <a:sym typeface="Arial Rounded"/>
              </a:rPr>
              <a:t> of vinegar and pour it into the drinks bottle. </a:t>
            </a:r>
            <a:endParaRPr sz="1200" dirty="0">
              <a:solidFill>
                <a:srgbClr val="002060"/>
              </a:solidFill>
              <a:latin typeface="Arial Rounded MT Bold" panose="020F0704030504030204" pitchFamily="34" charset="0"/>
            </a:endParaRPr>
          </a:p>
          <a:p>
            <a:pPr marR="0" lvl="0" algn="l" rtl="0">
              <a:lnSpc>
                <a:spcPct val="150000"/>
              </a:lnSpc>
              <a:spcBef>
                <a:spcPts val="0"/>
              </a:spcBef>
              <a:spcAft>
                <a:spcPts val="0"/>
              </a:spcAft>
              <a:buClr>
                <a:srgbClr val="38D4D6"/>
              </a:buClr>
              <a:buSzPts val="1200"/>
            </a:pPr>
            <a:r>
              <a:rPr lang="en-US" sz="1200" dirty="0">
                <a:solidFill>
                  <a:srgbClr val="002060"/>
                </a:solidFill>
                <a:latin typeface="Arial Rounded MT Bold" panose="020F0704030504030204" pitchFamily="34" charset="0"/>
                <a:ea typeface="Arial Rounded"/>
                <a:cs typeface="Arial Rounded"/>
                <a:sym typeface="Arial Rounded"/>
              </a:rPr>
              <a:t>3. Record the combined weight of the vinegar and the bottle here:</a:t>
            </a:r>
            <a:endParaRPr sz="1200" dirty="0">
              <a:solidFill>
                <a:srgbClr val="002060"/>
              </a:solidFill>
              <a:latin typeface="Arial Rounded MT Bold" panose="020F0704030504030204" pitchFamily="34" charset="0"/>
            </a:endParaRPr>
          </a:p>
          <a:p>
            <a:pPr marR="0" lvl="0" algn="l" rtl="0">
              <a:lnSpc>
                <a:spcPct val="150000"/>
              </a:lnSpc>
              <a:spcBef>
                <a:spcPts val="0"/>
              </a:spcBef>
              <a:spcAft>
                <a:spcPts val="0"/>
              </a:spcAft>
              <a:buClr>
                <a:srgbClr val="38D4D6"/>
              </a:buClr>
              <a:buSzPts val="1200"/>
            </a:pPr>
            <a:r>
              <a:rPr lang="en-US" sz="1200" dirty="0">
                <a:solidFill>
                  <a:srgbClr val="002060"/>
                </a:solidFill>
                <a:latin typeface="Arial Rounded MT Bold" panose="020F0704030504030204" pitchFamily="34" charset="0"/>
                <a:ea typeface="Arial Rounded"/>
                <a:cs typeface="Arial Rounded"/>
                <a:sym typeface="Arial Rounded"/>
              </a:rPr>
              <a:t>4. Place the balloon and the elastic band onto the balance. </a:t>
            </a:r>
            <a:endParaRPr sz="1200" dirty="0">
              <a:solidFill>
                <a:srgbClr val="002060"/>
              </a:solidFill>
              <a:latin typeface="Arial Rounded MT Bold" panose="020F0704030504030204" pitchFamily="34" charset="0"/>
            </a:endParaRPr>
          </a:p>
          <a:p>
            <a:pPr marR="0" lvl="0" algn="l" rtl="0">
              <a:lnSpc>
                <a:spcPct val="150000"/>
              </a:lnSpc>
              <a:spcBef>
                <a:spcPts val="0"/>
              </a:spcBef>
              <a:spcAft>
                <a:spcPts val="0"/>
              </a:spcAft>
              <a:buClr>
                <a:srgbClr val="38D4D6"/>
              </a:buClr>
              <a:buSzPts val="1200"/>
            </a:pPr>
            <a:r>
              <a:rPr lang="en-US" sz="1200" dirty="0">
                <a:solidFill>
                  <a:srgbClr val="002060"/>
                </a:solidFill>
                <a:latin typeface="Arial Rounded MT Bold" panose="020F0704030504030204" pitchFamily="34" charset="0"/>
                <a:ea typeface="Arial Rounded"/>
                <a:cs typeface="Arial Rounded"/>
                <a:sym typeface="Arial Rounded"/>
              </a:rPr>
              <a:t>5. Carefully put a spatula of sodium bicarbonate into the balloon, pushing it as far towards the end as possible. </a:t>
            </a:r>
            <a:endParaRPr sz="1200" dirty="0">
              <a:solidFill>
                <a:srgbClr val="002060"/>
              </a:solidFill>
              <a:latin typeface="Arial Rounded MT Bold" panose="020F0704030504030204" pitchFamily="34" charset="0"/>
            </a:endParaRPr>
          </a:p>
          <a:p>
            <a:pPr marR="0" lvl="0" algn="l" rtl="0">
              <a:lnSpc>
                <a:spcPct val="150000"/>
              </a:lnSpc>
              <a:spcBef>
                <a:spcPts val="0"/>
              </a:spcBef>
              <a:spcAft>
                <a:spcPts val="0"/>
              </a:spcAft>
              <a:buClr>
                <a:srgbClr val="38D4D6"/>
              </a:buClr>
              <a:buSzPts val="1200"/>
            </a:pPr>
            <a:r>
              <a:rPr lang="en-US" sz="1200" dirty="0">
                <a:solidFill>
                  <a:srgbClr val="002060"/>
                </a:solidFill>
                <a:latin typeface="Arial Rounded MT Bold" panose="020F0704030504030204" pitchFamily="34" charset="0"/>
                <a:ea typeface="Arial Rounded"/>
                <a:cs typeface="Arial Rounded"/>
                <a:sym typeface="Arial Rounded"/>
              </a:rPr>
              <a:t>6. Record the combined weight of the elastic band, the balloon and the sodium bicarbonate here:</a:t>
            </a:r>
            <a:endParaRPr sz="1200" dirty="0">
              <a:solidFill>
                <a:srgbClr val="002060"/>
              </a:solidFill>
              <a:latin typeface="Arial Rounded MT Bold" panose="020F0704030504030204" pitchFamily="34" charset="0"/>
            </a:endParaRPr>
          </a:p>
          <a:p>
            <a:pPr marR="0" lvl="0" algn="l" rtl="0">
              <a:lnSpc>
                <a:spcPct val="150000"/>
              </a:lnSpc>
              <a:spcBef>
                <a:spcPts val="0"/>
              </a:spcBef>
              <a:spcAft>
                <a:spcPts val="0"/>
              </a:spcAft>
              <a:buClr>
                <a:srgbClr val="38D4D6"/>
              </a:buClr>
              <a:buSzPts val="1200"/>
            </a:pPr>
            <a:r>
              <a:rPr lang="en-US" sz="1200" dirty="0">
                <a:solidFill>
                  <a:srgbClr val="002060"/>
                </a:solidFill>
                <a:latin typeface="Arial Rounded MT Bold" panose="020F0704030504030204" pitchFamily="34" charset="0"/>
                <a:ea typeface="Arial Rounded"/>
                <a:cs typeface="Arial Rounded"/>
                <a:sym typeface="Arial Rounded"/>
              </a:rPr>
              <a:t>7. Add these two weights together and record them in your table. </a:t>
            </a:r>
            <a:endParaRPr sz="1200" dirty="0">
              <a:solidFill>
                <a:srgbClr val="002060"/>
              </a:solidFill>
              <a:latin typeface="Arial Rounded MT Bold" panose="020F0704030504030204" pitchFamily="34" charset="0"/>
            </a:endParaRPr>
          </a:p>
          <a:p>
            <a:pPr marR="0" lvl="0" algn="l" rtl="0">
              <a:lnSpc>
                <a:spcPct val="150000"/>
              </a:lnSpc>
              <a:spcBef>
                <a:spcPts val="0"/>
              </a:spcBef>
              <a:spcAft>
                <a:spcPts val="0"/>
              </a:spcAft>
              <a:buClr>
                <a:srgbClr val="38D4D6"/>
              </a:buClr>
              <a:buSzPts val="1200"/>
            </a:pPr>
            <a:r>
              <a:rPr lang="en-US" sz="1200" dirty="0">
                <a:solidFill>
                  <a:srgbClr val="002060"/>
                </a:solidFill>
                <a:latin typeface="Arial Rounded MT Bold" panose="020F0704030504030204" pitchFamily="34" charset="0"/>
                <a:ea typeface="Arial Rounded"/>
                <a:cs typeface="Arial Rounded"/>
                <a:sym typeface="Arial Rounded"/>
              </a:rPr>
              <a:t>8. Carefully stretch the balloon over the neck of the bottle, pinching to keep the sodium bicarbonate in place. Secure in place with elastic band.</a:t>
            </a:r>
            <a:endParaRPr sz="1200" dirty="0">
              <a:solidFill>
                <a:srgbClr val="002060"/>
              </a:solidFill>
              <a:latin typeface="Arial Rounded MT Bold" panose="020F0704030504030204" pitchFamily="34" charset="0"/>
            </a:endParaRPr>
          </a:p>
          <a:p>
            <a:pPr marR="0" lvl="0" algn="l" rtl="0">
              <a:lnSpc>
                <a:spcPct val="150000"/>
              </a:lnSpc>
              <a:spcBef>
                <a:spcPts val="0"/>
              </a:spcBef>
              <a:spcAft>
                <a:spcPts val="0"/>
              </a:spcAft>
              <a:buClr>
                <a:srgbClr val="38D4D6"/>
              </a:buClr>
              <a:buSzPts val="1200"/>
            </a:pPr>
            <a:r>
              <a:rPr lang="en-US" sz="1200" dirty="0">
                <a:solidFill>
                  <a:srgbClr val="002060"/>
                </a:solidFill>
                <a:latin typeface="Arial Rounded MT Bold" panose="020F0704030504030204" pitchFamily="34" charset="0"/>
                <a:ea typeface="Arial Rounded"/>
                <a:cs typeface="Arial Rounded"/>
                <a:sym typeface="Arial Rounded"/>
              </a:rPr>
              <a:t>9. Push the top of the balloon into drinks bottle. </a:t>
            </a:r>
            <a:endParaRPr sz="1200" dirty="0">
              <a:solidFill>
                <a:srgbClr val="002060"/>
              </a:solidFill>
              <a:latin typeface="Arial Rounded MT Bold" panose="020F0704030504030204" pitchFamily="34" charset="0"/>
            </a:endParaRPr>
          </a:p>
          <a:p>
            <a:pPr marR="0" lvl="0" algn="l" rtl="0">
              <a:lnSpc>
                <a:spcPct val="150000"/>
              </a:lnSpc>
              <a:spcBef>
                <a:spcPts val="0"/>
              </a:spcBef>
              <a:spcAft>
                <a:spcPts val="0"/>
              </a:spcAft>
              <a:buClr>
                <a:srgbClr val="38D4D6"/>
              </a:buClr>
              <a:buSzPts val="1200"/>
            </a:pPr>
            <a:r>
              <a:rPr lang="en-US" sz="1200" dirty="0">
                <a:solidFill>
                  <a:srgbClr val="002060"/>
                </a:solidFill>
                <a:latin typeface="Arial Rounded MT Bold" panose="020F0704030504030204" pitchFamily="34" charset="0"/>
                <a:ea typeface="Arial Rounded"/>
                <a:cs typeface="Arial Rounded"/>
                <a:sym typeface="Arial Rounded"/>
              </a:rPr>
              <a:t>10. Observe what happens. When the reaction has stopped, record the combined weight of bottle and balloon in your table. </a:t>
            </a:r>
            <a:endParaRPr sz="1200" dirty="0">
              <a:solidFill>
                <a:srgbClr val="002060"/>
              </a:solidFill>
              <a:latin typeface="Arial Rounded MT Bold" panose="020F0704030504030204" pitchFamily="34" charset="0"/>
            </a:endParaRPr>
          </a:p>
        </p:txBody>
      </p:sp>
      <p:pic>
        <p:nvPicPr>
          <p:cNvPr id="3" name="Picture 2">
            <a:extLst>
              <a:ext uri="{FF2B5EF4-FFF2-40B4-BE49-F238E27FC236}">
                <a16:creationId xmlns:a16="http://schemas.microsoft.com/office/drawing/2014/main" id="{B55E023A-EB61-BCA9-9926-33DFFBF64BD5}"/>
              </a:ext>
            </a:extLst>
          </p:cNvPr>
          <p:cNvPicPr>
            <a:picLocks noChangeAspect="1"/>
          </p:cNvPicPr>
          <p:nvPr/>
        </p:nvPicPr>
        <p:blipFill rotWithShape="1">
          <a:blip r:embed="rId2"/>
          <a:srcRect l="3114" t="13379" r="3460" b="3635"/>
          <a:stretch/>
        </p:blipFill>
        <p:spPr>
          <a:xfrm>
            <a:off x="0" y="0"/>
            <a:ext cx="6858000" cy="1332562"/>
          </a:xfrm>
          <a:prstGeom prst="rect">
            <a:avLst/>
          </a:prstGeom>
        </p:spPr>
      </p:pic>
      <p:sp>
        <p:nvSpPr>
          <p:cNvPr id="15" name="Oval 14">
            <a:extLst>
              <a:ext uri="{FF2B5EF4-FFF2-40B4-BE49-F238E27FC236}">
                <a16:creationId xmlns:a16="http://schemas.microsoft.com/office/drawing/2014/main" id="{3A2CDB1A-C8DB-30C4-2505-9A0B6A652263}"/>
              </a:ext>
            </a:extLst>
          </p:cNvPr>
          <p:cNvSpPr/>
          <p:nvPr/>
        </p:nvSpPr>
        <p:spPr>
          <a:xfrm>
            <a:off x="6004562" y="231164"/>
            <a:ext cx="590550" cy="598996"/>
          </a:xfrm>
          <a:prstGeom prst="ellipse">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a:extLst>
              <a:ext uri="{FF2B5EF4-FFF2-40B4-BE49-F238E27FC236}">
                <a16:creationId xmlns:a16="http://schemas.microsoft.com/office/drawing/2014/main" id="{EDE433B7-F448-BD09-2563-502D9FEE39F7}"/>
              </a:ext>
            </a:extLst>
          </p:cNvPr>
          <p:cNvSpPr txBox="1"/>
          <p:nvPr/>
        </p:nvSpPr>
        <p:spPr>
          <a:xfrm>
            <a:off x="1051382" y="190080"/>
            <a:ext cx="4953179" cy="461665"/>
          </a:xfrm>
          <a:prstGeom prst="rect">
            <a:avLst/>
          </a:prstGeom>
          <a:noFill/>
        </p:spPr>
        <p:txBody>
          <a:bodyPr wrap="square" rtlCol="0">
            <a:spAutoFit/>
          </a:bodyPr>
          <a:lstStyle/>
          <a:p>
            <a:r>
              <a:rPr lang="en-GB" sz="1200" dirty="0">
                <a:solidFill>
                  <a:schemeClr val="bg1">
                    <a:lumMod val="95000"/>
                  </a:schemeClr>
                </a:solidFill>
                <a:latin typeface="Arial Rounded MT Bold" panose="020F0704030504030204" pitchFamily="34" charset="0"/>
              </a:rPr>
              <a:t>Mission Assignment: Explore how mass is conserved in chemical reactions  </a:t>
            </a:r>
            <a:r>
              <a:rPr lang="en-GB" sz="1200" b="0" i="0" dirty="0">
                <a:solidFill>
                  <a:schemeClr val="bg1">
                    <a:lumMod val="95000"/>
                  </a:schemeClr>
                </a:solidFill>
                <a:effectLst/>
                <a:latin typeface="Arial Rounded MT Bold" panose="020F0704030504030204" pitchFamily="34" charset="0"/>
              </a:rPr>
              <a:t> </a:t>
            </a:r>
            <a:r>
              <a:rPr lang="en-GB" sz="1200" dirty="0">
                <a:solidFill>
                  <a:schemeClr val="bg1">
                    <a:lumMod val="95000"/>
                  </a:schemeClr>
                </a:solidFill>
                <a:latin typeface="Arial Rounded MT Bold" panose="020F0704030504030204" pitchFamily="34" charset="0"/>
              </a:rPr>
              <a:t> </a:t>
            </a:r>
          </a:p>
        </p:txBody>
      </p:sp>
      <p:sp>
        <p:nvSpPr>
          <p:cNvPr id="17" name="TextBox 16">
            <a:extLst>
              <a:ext uri="{FF2B5EF4-FFF2-40B4-BE49-F238E27FC236}">
                <a16:creationId xmlns:a16="http://schemas.microsoft.com/office/drawing/2014/main" id="{37953D27-386D-3438-3A32-A3A8864256A7}"/>
              </a:ext>
            </a:extLst>
          </p:cNvPr>
          <p:cNvSpPr txBox="1"/>
          <p:nvPr/>
        </p:nvSpPr>
        <p:spPr>
          <a:xfrm>
            <a:off x="4448232" y="841825"/>
            <a:ext cx="835485" cy="246221"/>
          </a:xfrm>
          <a:prstGeom prst="rect">
            <a:avLst/>
          </a:prstGeom>
          <a:noFill/>
        </p:spPr>
        <p:txBody>
          <a:bodyPr wrap="none" rtlCol="0">
            <a:spAutoFit/>
          </a:bodyPr>
          <a:lstStyle/>
          <a:p>
            <a:r>
              <a:rPr lang="en-GB" sz="1000" dirty="0">
                <a:solidFill>
                  <a:schemeClr val="bg1"/>
                </a:solidFill>
                <a:latin typeface="Arial Rounded MT Bold" panose="020F0704030504030204" pitchFamily="34" charset="0"/>
              </a:rPr>
              <a:t>KS3-02-06</a:t>
            </a:r>
          </a:p>
        </p:txBody>
      </p:sp>
      <p:pic>
        <p:nvPicPr>
          <p:cNvPr id="18" name="Google Shape;121;p1" descr="Icon&#10;&#10;Description automatically generated">
            <a:extLst>
              <a:ext uri="{FF2B5EF4-FFF2-40B4-BE49-F238E27FC236}">
                <a16:creationId xmlns:a16="http://schemas.microsoft.com/office/drawing/2014/main" id="{909A7962-8B3A-E075-774C-F5FBBE123762}"/>
              </a:ext>
            </a:extLst>
          </p:cNvPr>
          <p:cNvPicPr preferRelativeResize="0"/>
          <p:nvPr/>
        </p:nvPicPr>
        <p:blipFill rotWithShape="1">
          <a:blip r:embed="rId3">
            <a:alphaModFix/>
          </a:blip>
          <a:srcRect/>
          <a:stretch/>
        </p:blipFill>
        <p:spPr>
          <a:xfrm>
            <a:off x="5960885" y="190080"/>
            <a:ext cx="679887" cy="662363"/>
          </a:xfrm>
          <a:prstGeom prst="rect">
            <a:avLst/>
          </a:prstGeom>
          <a:noFill/>
          <a:ln>
            <a:noFill/>
          </a:ln>
        </p:spPr>
      </p:pic>
    </p:spTree>
    <p:extLst>
      <p:ext uri="{BB962C8B-B14F-4D97-AF65-F5344CB8AC3E}">
        <p14:creationId xmlns:p14="http://schemas.microsoft.com/office/powerpoint/2010/main" val="1852996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3FA760D-F49E-78E1-5BCA-554F1A25E169}"/>
              </a:ext>
            </a:extLst>
          </p:cNvPr>
          <p:cNvSpPr/>
          <p:nvPr/>
        </p:nvSpPr>
        <p:spPr>
          <a:xfrm>
            <a:off x="0" y="9609205"/>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84E49E16-73AE-73E1-D995-6E9306E8FF6E}"/>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graphicFrame>
        <p:nvGraphicFramePr>
          <p:cNvPr id="10" name="Google Shape;218;p2">
            <a:extLst>
              <a:ext uri="{FF2B5EF4-FFF2-40B4-BE49-F238E27FC236}">
                <a16:creationId xmlns:a16="http://schemas.microsoft.com/office/drawing/2014/main" id="{A9A8C619-9D79-3A44-E62E-F16AD97AB050}"/>
              </a:ext>
            </a:extLst>
          </p:cNvPr>
          <p:cNvGraphicFramePr/>
          <p:nvPr>
            <p:extLst>
              <p:ext uri="{D42A27DB-BD31-4B8C-83A1-F6EECF244321}">
                <p14:modId xmlns:p14="http://schemas.microsoft.com/office/powerpoint/2010/main" val="543453441"/>
              </p:ext>
            </p:extLst>
          </p:nvPr>
        </p:nvGraphicFramePr>
        <p:xfrm>
          <a:off x="181155" y="1722636"/>
          <a:ext cx="6473050" cy="934000"/>
        </p:xfrm>
        <a:graphic>
          <a:graphicData uri="http://schemas.openxmlformats.org/drawingml/2006/table">
            <a:tbl>
              <a:tblPr firstRow="1" bandRow="1">
                <a:noFill/>
              </a:tblPr>
              <a:tblGrid>
                <a:gridCol w="3282475">
                  <a:extLst>
                    <a:ext uri="{9D8B030D-6E8A-4147-A177-3AD203B41FA5}">
                      <a16:colId xmlns:a16="http://schemas.microsoft.com/office/drawing/2014/main" val="20000"/>
                    </a:ext>
                  </a:extLst>
                </a:gridCol>
                <a:gridCol w="3190575">
                  <a:extLst>
                    <a:ext uri="{9D8B030D-6E8A-4147-A177-3AD203B41FA5}">
                      <a16:colId xmlns:a16="http://schemas.microsoft.com/office/drawing/2014/main" val="20001"/>
                    </a:ext>
                  </a:extLst>
                </a:gridCol>
              </a:tblGrid>
              <a:tr h="467000">
                <a:tc>
                  <a:txBody>
                    <a:bodyPr/>
                    <a:lstStyle/>
                    <a:p>
                      <a:pPr marL="0" marR="0" lvl="0" indent="0" algn="ctr" rtl="0">
                        <a:spcBef>
                          <a:spcPts val="0"/>
                        </a:spcBef>
                        <a:spcAft>
                          <a:spcPts val="0"/>
                        </a:spcAft>
                        <a:buNone/>
                      </a:pPr>
                      <a:r>
                        <a:rPr lang="en-US" sz="1100" b="1" u="none" strike="noStrike" cap="none" dirty="0">
                          <a:solidFill>
                            <a:srgbClr val="002060"/>
                          </a:solidFill>
                          <a:latin typeface="Arial Rounded"/>
                          <a:ea typeface="Arial Rounded"/>
                          <a:cs typeface="Arial Rounded"/>
                          <a:sym typeface="Arial Rounded"/>
                        </a:rPr>
                        <a:t>Combined mass of bottle, chemicals, balloon and elastic band before reaction (g)</a:t>
                      </a:r>
                      <a:endParaRPr sz="1100" b="1" u="none" strike="noStrike" cap="none" dirty="0">
                        <a:solidFill>
                          <a:srgbClr val="002060"/>
                        </a:solidFill>
                        <a:latin typeface="Arial Rounded"/>
                        <a:ea typeface="Arial Rounded"/>
                        <a:cs typeface="Arial Rounded"/>
                        <a:sym typeface="Arial Rounded"/>
                      </a:endParaRPr>
                    </a:p>
                  </a:txBody>
                  <a:tcPr marL="91450" marR="91450" marT="45725" marB="45725">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marL="0" marR="0" lvl="0" indent="0" algn="ctr" rtl="0">
                        <a:spcBef>
                          <a:spcPts val="0"/>
                        </a:spcBef>
                        <a:spcAft>
                          <a:spcPts val="0"/>
                        </a:spcAft>
                        <a:buNone/>
                      </a:pPr>
                      <a:r>
                        <a:rPr lang="en-US" sz="1100" b="1" u="none" strike="noStrike" cap="none" dirty="0">
                          <a:solidFill>
                            <a:srgbClr val="002060"/>
                          </a:solidFill>
                          <a:latin typeface="Arial Rounded"/>
                          <a:ea typeface="Arial Rounded"/>
                          <a:cs typeface="Arial Rounded"/>
                          <a:sym typeface="Arial Rounded"/>
                        </a:rPr>
                        <a:t>Combined mass of bottle, chemicals, balloon and elastic band after reaction (g)</a:t>
                      </a:r>
                      <a:endParaRPr sz="1100" b="1" u="none" strike="noStrike" cap="none" dirty="0">
                        <a:solidFill>
                          <a:srgbClr val="002060"/>
                        </a:solidFill>
                        <a:latin typeface="Arial Rounded"/>
                        <a:ea typeface="Arial Rounded"/>
                        <a:cs typeface="Arial Rounded"/>
                        <a:sym typeface="Arial Rounded"/>
                      </a:endParaRPr>
                    </a:p>
                  </a:txBody>
                  <a:tcPr marL="91450" marR="91450" marT="45725" marB="45725">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extLst>
                  <a:ext uri="{0D108BD9-81ED-4DB2-BD59-A6C34878D82A}">
                    <a16:rowId xmlns:a16="http://schemas.microsoft.com/office/drawing/2014/main" val="10000"/>
                  </a:ext>
                </a:extLst>
              </a:tr>
              <a:tr h="467000">
                <a:tc>
                  <a:txBody>
                    <a:bodyPr/>
                    <a:lstStyle/>
                    <a:p>
                      <a:pPr marL="0" marR="0" lvl="0" indent="0" algn="ctr" rtl="0">
                        <a:spcBef>
                          <a:spcPts val="0"/>
                        </a:spcBef>
                        <a:spcAft>
                          <a:spcPts val="0"/>
                        </a:spcAft>
                        <a:buNone/>
                      </a:pPr>
                      <a:endParaRPr sz="1350" b="1" u="none" strike="noStrike" cap="none">
                        <a:latin typeface="Arial Rounded"/>
                        <a:ea typeface="Arial Rounded"/>
                        <a:cs typeface="Arial Rounded"/>
                        <a:sym typeface="Arial Rounded"/>
                      </a:endParaRPr>
                    </a:p>
                  </a:txBody>
                  <a:tcPr marL="91450" marR="91450" marT="45725" marB="45725">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pPr marL="0" marR="0" lvl="0" indent="0" algn="ctr" rtl="0">
                        <a:spcBef>
                          <a:spcPts val="0"/>
                        </a:spcBef>
                        <a:spcAft>
                          <a:spcPts val="0"/>
                        </a:spcAft>
                        <a:buNone/>
                      </a:pPr>
                      <a:endParaRPr sz="1350" b="1" u="none" strike="noStrike" cap="none" dirty="0">
                        <a:latin typeface="Arial Rounded"/>
                        <a:ea typeface="Arial Rounded"/>
                        <a:cs typeface="Arial Rounded"/>
                        <a:sym typeface="Arial Rounded"/>
                      </a:endParaRPr>
                    </a:p>
                  </a:txBody>
                  <a:tcPr marL="91450" marR="91450" marT="45725" marB="45725">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11" name="Google Shape;219;p2">
            <a:extLst>
              <a:ext uri="{FF2B5EF4-FFF2-40B4-BE49-F238E27FC236}">
                <a16:creationId xmlns:a16="http://schemas.microsoft.com/office/drawing/2014/main" id="{A11B19DC-C5C7-91E1-11A4-0D23B5229BD9}"/>
              </a:ext>
            </a:extLst>
          </p:cNvPr>
          <p:cNvSpPr/>
          <p:nvPr/>
        </p:nvSpPr>
        <p:spPr>
          <a:xfrm>
            <a:off x="166130" y="8764914"/>
            <a:ext cx="6516000" cy="715089"/>
          </a:xfrm>
          <a:prstGeom prst="roundRect">
            <a:avLst>
              <a:gd name="adj" fmla="val 12005"/>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1200" dirty="0">
                <a:solidFill>
                  <a:srgbClr val="002060"/>
                </a:solidFill>
                <a:latin typeface="Arial Rounded MT Bold" panose="020F0704030504030204" pitchFamily="34" charset="0"/>
                <a:ea typeface="Arial Rounded"/>
                <a:cs typeface="Arial Rounded"/>
                <a:sym typeface="Arial Rounded"/>
              </a:rPr>
              <a:t>Challenge</a:t>
            </a:r>
            <a:endParaRPr sz="1200" dirty="0">
              <a:solidFill>
                <a:srgbClr val="002060"/>
              </a:solidFill>
              <a:latin typeface="Arial Rounded MT Bold" panose="020F0704030504030204" pitchFamily="34" charset="0"/>
            </a:endParaRPr>
          </a:p>
          <a:p>
            <a:pPr marL="0" marR="0" lvl="0" indent="0" algn="l" rtl="0">
              <a:spcBef>
                <a:spcPts val="0"/>
              </a:spcBef>
              <a:spcAft>
                <a:spcPts val="0"/>
              </a:spcAft>
              <a:buNone/>
            </a:pPr>
            <a:r>
              <a:rPr lang="en-US" sz="1200" dirty="0">
                <a:solidFill>
                  <a:srgbClr val="002060"/>
                </a:solidFill>
                <a:latin typeface="Arial Rounded MT Bold" panose="020F0704030504030204" pitchFamily="34" charset="0"/>
                <a:ea typeface="Arial Rounded"/>
                <a:cs typeface="Arial Rounded"/>
                <a:sym typeface="Arial Rounded"/>
              </a:rPr>
              <a:t>In this experiment a balloon was used to collect the gas. How could we measure the volume of gas produced?</a:t>
            </a:r>
            <a:endParaRPr sz="1200" dirty="0">
              <a:solidFill>
                <a:srgbClr val="002060"/>
              </a:solidFill>
              <a:latin typeface="Arial Rounded MT Bold" panose="020F0704030504030204" pitchFamily="34" charset="0"/>
            </a:endParaRPr>
          </a:p>
        </p:txBody>
      </p:sp>
      <p:sp>
        <p:nvSpPr>
          <p:cNvPr id="12" name="Google Shape;220;p2">
            <a:extLst>
              <a:ext uri="{FF2B5EF4-FFF2-40B4-BE49-F238E27FC236}">
                <a16:creationId xmlns:a16="http://schemas.microsoft.com/office/drawing/2014/main" id="{AB5EEE9B-AF87-BB66-8FD6-AF90468B0635}"/>
              </a:ext>
            </a:extLst>
          </p:cNvPr>
          <p:cNvSpPr txBox="1"/>
          <p:nvPr/>
        </p:nvSpPr>
        <p:spPr>
          <a:xfrm>
            <a:off x="122057" y="2735048"/>
            <a:ext cx="6547173"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dirty="0">
                <a:solidFill>
                  <a:srgbClr val="002060"/>
                </a:solidFill>
                <a:latin typeface="Arial Rounded MT Bold" panose="020F0704030504030204" pitchFamily="34" charset="0"/>
                <a:ea typeface="Arial Rounded"/>
                <a:cs typeface="Arial Rounded"/>
                <a:sym typeface="Arial Rounded"/>
              </a:rPr>
              <a:t>In the space below, draw 2 diagrams, one of the bottle and balloon before the chemical reaction and one of the bottle and balloon after. </a:t>
            </a:r>
            <a:endParaRPr sz="1200" dirty="0">
              <a:solidFill>
                <a:srgbClr val="002060"/>
              </a:solidFill>
              <a:latin typeface="Arial Rounded MT Bold" panose="020F0704030504030204" pitchFamily="34" charset="0"/>
            </a:endParaRPr>
          </a:p>
        </p:txBody>
      </p:sp>
      <p:sp>
        <p:nvSpPr>
          <p:cNvPr id="13" name="Google Shape;221;p2">
            <a:extLst>
              <a:ext uri="{FF2B5EF4-FFF2-40B4-BE49-F238E27FC236}">
                <a16:creationId xmlns:a16="http://schemas.microsoft.com/office/drawing/2014/main" id="{7CB3E482-A987-E49A-4CAF-8DAEFEEE46E2}"/>
              </a:ext>
            </a:extLst>
          </p:cNvPr>
          <p:cNvSpPr txBox="1"/>
          <p:nvPr/>
        </p:nvSpPr>
        <p:spPr>
          <a:xfrm>
            <a:off x="124772" y="5556033"/>
            <a:ext cx="6579698" cy="3054397"/>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pPr>
            <a:r>
              <a:rPr lang="en-US" sz="1200" dirty="0">
                <a:solidFill>
                  <a:srgbClr val="002060"/>
                </a:solidFill>
                <a:latin typeface="Arial Rounded MT Bold" panose="020F0704030504030204" pitchFamily="34" charset="0"/>
                <a:ea typeface="Arial Rounded"/>
                <a:cs typeface="Arial Rounded"/>
                <a:sym typeface="Arial Rounded"/>
              </a:rPr>
              <a:t>Questions</a:t>
            </a:r>
            <a:endParaRPr sz="1200" dirty="0">
              <a:solidFill>
                <a:srgbClr val="002060"/>
              </a:solidFill>
              <a:latin typeface="Arial Rounded MT Bold" panose="020F0704030504030204" pitchFamily="34" charset="0"/>
            </a:endParaRPr>
          </a:p>
          <a:p>
            <a:pPr marR="0" lvl="0" algn="l" rtl="0">
              <a:spcBef>
                <a:spcPts val="0"/>
              </a:spcBef>
              <a:spcAft>
                <a:spcPts val="0"/>
              </a:spcAft>
              <a:buClr>
                <a:srgbClr val="38D4D6"/>
              </a:buClr>
              <a:buSzPts val="1200"/>
            </a:pPr>
            <a:r>
              <a:rPr lang="en-US" sz="1200" dirty="0">
                <a:solidFill>
                  <a:srgbClr val="002060"/>
                </a:solidFill>
                <a:latin typeface="Arial Rounded MT Bold" panose="020F0704030504030204" pitchFamily="34" charset="0"/>
                <a:ea typeface="Arial Rounded"/>
                <a:cs typeface="Arial Rounded"/>
                <a:sym typeface="Arial Rounded"/>
              </a:rPr>
              <a:t>Describe the results that you obtained.</a:t>
            </a:r>
            <a:br>
              <a:rPr lang="en-US" sz="1200" dirty="0">
                <a:solidFill>
                  <a:srgbClr val="002060"/>
                </a:solidFill>
                <a:latin typeface="Arial Rounded MT Bold" panose="020F0704030504030204" pitchFamily="34" charset="0"/>
                <a:ea typeface="Arial Rounded"/>
                <a:cs typeface="Arial Rounded"/>
                <a:sym typeface="Arial Rounded"/>
              </a:rPr>
            </a:br>
            <a:r>
              <a:rPr lang="en-US"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a:t>
            </a:r>
            <a:endParaRPr sz="1200" dirty="0">
              <a:solidFill>
                <a:srgbClr val="002060"/>
              </a:solidFill>
              <a:latin typeface="Arial Rounded MT Bold" panose="020F0704030504030204" pitchFamily="34" charset="0"/>
            </a:endParaRPr>
          </a:p>
          <a:p>
            <a:pPr marL="76200" marR="0" lvl="0" algn="l" rtl="0">
              <a:spcBef>
                <a:spcPts val="0"/>
              </a:spcBef>
              <a:spcAft>
                <a:spcPts val="0"/>
              </a:spcAft>
              <a:buClr>
                <a:schemeClr val="dk1"/>
              </a:buClr>
              <a:buSzPts val="1200"/>
            </a:pPr>
            <a:endParaRPr sz="1200" dirty="0">
              <a:solidFill>
                <a:srgbClr val="002060"/>
              </a:solidFill>
              <a:latin typeface="Arial Rounded MT Bold" panose="020F0704030504030204" pitchFamily="34" charset="0"/>
              <a:ea typeface="Arial Rounded"/>
              <a:cs typeface="Arial Rounded"/>
              <a:sym typeface="Arial Rounded"/>
            </a:endParaRPr>
          </a:p>
          <a:p>
            <a:pPr marR="0" lvl="0" algn="l" rtl="0">
              <a:spcBef>
                <a:spcPts val="0"/>
              </a:spcBef>
              <a:spcAft>
                <a:spcPts val="0"/>
              </a:spcAft>
              <a:buClr>
                <a:srgbClr val="38D4D6"/>
              </a:buClr>
              <a:buSzPts val="1200"/>
            </a:pPr>
            <a:r>
              <a:rPr lang="en-US" sz="1200" dirty="0">
                <a:solidFill>
                  <a:srgbClr val="002060"/>
                </a:solidFill>
                <a:latin typeface="Arial Rounded MT Bold" panose="020F0704030504030204" pitchFamily="34" charset="0"/>
                <a:ea typeface="Arial Rounded"/>
                <a:cs typeface="Arial Rounded"/>
                <a:sym typeface="Arial Rounded"/>
              </a:rPr>
              <a:t>Do your results prove the conservation of mass?</a:t>
            </a:r>
            <a:br>
              <a:rPr lang="en-US" sz="1200" dirty="0">
                <a:solidFill>
                  <a:srgbClr val="002060"/>
                </a:solidFill>
                <a:latin typeface="Arial Rounded MT Bold" panose="020F0704030504030204" pitchFamily="34" charset="0"/>
                <a:ea typeface="Arial Rounded"/>
                <a:cs typeface="Arial Rounded"/>
                <a:sym typeface="Arial Rounded"/>
              </a:rPr>
            </a:br>
            <a:r>
              <a:rPr lang="en-US"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a:t>
            </a:r>
            <a:endParaRPr sz="1200" dirty="0">
              <a:solidFill>
                <a:srgbClr val="002060"/>
              </a:solidFill>
              <a:latin typeface="Arial Rounded MT Bold" panose="020F0704030504030204" pitchFamily="34" charset="0"/>
            </a:endParaRPr>
          </a:p>
          <a:p>
            <a:pPr marL="76200" marR="0" lvl="0" algn="l" rtl="0">
              <a:spcBef>
                <a:spcPts val="0"/>
              </a:spcBef>
              <a:spcAft>
                <a:spcPts val="0"/>
              </a:spcAft>
              <a:buClr>
                <a:schemeClr val="dk1"/>
              </a:buClr>
              <a:buSzPts val="1200"/>
            </a:pPr>
            <a:endParaRPr sz="1200" dirty="0">
              <a:solidFill>
                <a:srgbClr val="002060"/>
              </a:solidFill>
              <a:latin typeface="Arial Rounded MT Bold" panose="020F0704030504030204" pitchFamily="34" charset="0"/>
              <a:ea typeface="Arial Rounded"/>
              <a:cs typeface="Arial Rounded"/>
              <a:sym typeface="Arial Rounded"/>
            </a:endParaRPr>
          </a:p>
          <a:p>
            <a:pPr marR="0" lvl="0" algn="l" rtl="0">
              <a:spcBef>
                <a:spcPts val="0"/>
              </a:spcBef>
              <a:spcAft>
                <a:spcPts val="0"/>
              </a:spcAft>
              <a:buClr>
                <a:srgbClr val="38D4D6"/>
              </a:buClr>
              <a:buSzPts val="1200"/>
            </a:pPr>
            <a:r>
              <a:rPr lang="en-US" sz="1200" dirty="0">
                <a:solidFill>
                  <a:srgbClr val="002060"/>
                </a:solidFill>
                <a:latin typeface="Arial Rounded MT Bold" panose="020F0704030504030204" pitchFamily="34" charset="0"/>
                <a:ea typeface="Arial Rounded"/>
                <a:cs typeface="Arial Rounded"/>
                <a:sym typeface="Arial Rounded"/>
              </a:rPr>
              <a:t>This reaction involved a chemical reaction. How can you know that this was a chemical reaction?</a:t>
            </a:r>
            <a:br>
              <a:rPr lang="en-US" sz="1200" dirty="0">
                <a:solidFill>
                  <a:srgbClr val="002060"/>
                </a:solidFill>
                <a:latin typeface="Arial Rounded MT Bold" panose="020F0704030504030204" pitchFamily="34" charset="0"/>
                <a:ea typeface="Arial Rounded"/>
                <a:cs typeface="Arial Rounded"/>
                <a:sym typeface="Arial Rounded"/>
              </a:rPr>
            </a:br>
            <a:r>
              <a:rPr lang="en-US"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______________________________________________________________________________________________________________________________________________________________________</a:t>
            </a:r>
          </a:p>
          <a:p>
            <a:pPr marR="0" lvl="0" algn="l" rtl="0">
              <a:spcBef>
                <a:spcPts val="0"/>
              </a:spcBef>
              <a:spcAft>
                <a:spcPts val="0"/>
              </a:spcAft>
              <a:buClr>
                <a:srgbClr val="38D4D6"/>
              </a:buClr>
              <a:buSzPts val="1200"/>
            </a:pPr>
            <a:endParaRPr sz="1200" dirty="0">
              <a:solidFill>
                <a:srgbClr val="002060"/>
              </a:solidFill>
              <a:latin typeface="Arial Rounded MT Bold" panose="020F0704030504030204" pitchFamily="34" charset="0"/>
              <a:ea typeface="Arial Rounded"/>
              <a:cs typeface="Arial Rounded"/>
              <a:sym typeface="Arial Rounded"/>
            </a:endParaRPr>
          </a:p>
          <a:p>
            <a:pPr marR="0" lvl="0" algn="l" rtl="0">
              <a:spcBef>
                <a:spcPts val="0"/>
              </a:spcBef>
              <a:spcAft>
                <a:spcPts val="0"/>
              </a:spcAft>
              <a:buClr>
                <a:srgbClr val="38D4D6"/>
              </a:buClr>
              <a:buSzPts val="1200"/>
            </a:pPr>
            <a:r>
              <a:rPr lang="en-US" sz="1200" dirty="0">
                <a:solidFill>
                  <a:srgbClr val="002060"/>
                </a:solidFill>
                <a:latin typeface="Arial Rounded MT Bold" panose="020F0704030504030204" pitchFamily="34" charset="0"/>
                <a:ea typeface="Arial Rounded"/>
                <a:cs typeface="Arial Rounded"/>
                <a:sym typeface="Arial Rounded"/>
              </a:rPr>
              <a:t>What would have happened to the mass if the bottle was left open. Why would this have happened?</a:t>
            </a:r>
            <a:br>
              <a:rPr lang="en-US" sz="1200" dirty="0">
                <a:solidFill>
                  <a:srgbClr val="002060"/>
                </a:solidFill>
                <a:latin typeface="Arial Rounded MT Bold" panose="020F0704030504030204" pitchFamily="34" charset="0"/>
                <a:ea typeface="Arial Rounded"/>
                <a:cs typeface="Arial Rounded"/>
                <a:sym typeface="Arial Rounded"/>
              </a:rPr>
            </a:br>
            <a:r>
              <a:rPr lang="en-US"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______________________________________________________________________________________________________________________________________________________________________</a:t>
            </a:r>
            <a:endParaRPr sz="1200" dirty="0">
              <a:solidFill>
                <a:srgbClr val="38D4D6"/>
              </a:solidFill>
              <a:latin typeface="Arial Rounded MT Bold" panose="020F0704030504030204" pitchFamily="34" charset="0"/>
              <a:ea typeface="Arial Rounded"/>
              <a:cs typeface="Arial Rounded"/>
              <a:sym typeface="Arial Rounded"/>
            </a:endParaRPr>
          </a:p>
        </p:txBody>
      </p:sp>
      <p:sp>
        <p:nvSpPr>
          <p:cNvPr id="14" name="Google Shape;222;p2">
            <a:extLst>
              <a:ext uri="{FF2B5EF4-FFF2-40B4-BE49-F238E27FC236}">
                <a16:creationId xmlns:a16="http://schemas.microsoft.com/office/drawing/2014/main" id="{7F694E02-4E62-8D39-D356-44F33C5704A5}"/>
              </a:ext>
            </a:extLst>
          </p:cNvPr>
          <p:cNvSpPr txBox="1"/>
          <p:nvPr/>
        </p:nvSpPr>
        <p:spPr>
          <a:xfrm>
            <a:off x="1423954" y="3215124"/>
            <a:ext cx="806693" cy="27695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dirty="0">
                <a:solidFill>
                  <a:srgbClr val="002060"/>
                </a:solidFill>
                <a:latin typeface="Arial Rounded MT Bold" panose="020F0704030504030204" pitchFamily="34" charset="0"/>
                <a:ea typeface="Arial Rounded"/>
                <a:cs typeface="Arial Rounded"/>
                <a:sym typeface="Arial Rounded"/>
              </a:rPr>
              <a:t>Before</a:t>
            </a:r>
            <a:endParaRPr sz="1200" dirty="0">
              <a:solidFill>
                <a:srgbClr val="002060"/>
              </a:solidFill>
              <a:latin typeface="Arial Rounded MT Bold" panose="020F0704030504030204" pitchFamily="34" charset="0"/>
            </a:endParaRPr>
          </a:p>
        </p:txBody>
      </p:sp>
      <p:sp>
        <p:nvSpPr>
          <p:cNvPr id="15" name="Google Shape;223;p2">
            <a:extLst>
              <a:ext uri="{FF2B5EF4-FFF2-40B4-BE49-F238E27FC236}">
                <a16:creationId xmlns:a16="http://schemas.microsoft.com/office/drawing/2014/main" id="{DA7612FF-0B4C-ECC9-DF19-DB42B23A8489}"/>
              </a:ext>
            </a:extLst>
          </p:cNvPr>
          <p:cNvSpPr txBox="1"/>
          <p:nvPr/>
        </p:nvSpPr>
        <p:spPr>
          <a:xfrm>
            <a:off x="4829821" y="3218196"/>
            <a:ext cx="806700" cy="27695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dirty="0">
                <a:solidFill>
                  <a:srgbClr val="002060"/>
                </a:solidFill>
                <a:latin typeface="Arial Rounded MT Bold" panose="020F0704030504030204" pitchFamily="34" charset="0"/>
                <a:ea typeface="Arial Rounded"/>
                <a:cs typeface="Arial Rounded"/>
                <a:sym typeface="Arial Rounded"/>
              </a:rPr>
              <a:t>After</a:t>
            </a:r>
            <a:endParaRPr sz="1200" dirty="0">
              <a:solidFill>
                <a:srgbClr val="002060"/>
              </a:solidFill>
              <a:latin typeface="Arial Rounded MT Bold" panose="020F0704030504030204" pitchFamily="34" charset="0"/>
            </a:endParaRPr>
          </a:p>
        </p:txBody>
      </p:sp>
      <p:sp>
        <p:nvSpPr>
          <p:cNvPr id="16" name="Google Shape;224;p2">
            <a:extLst>
              <a:ext uri="{FF2B5EF4-FFF2-40B4-BE49-F238E27FC236}">
                <a16:creationId xmlns:a16="http://schemas.microsoft.com/office/drawing/2014/main" id="{2F07CA5F-B1D3-8AB4-B50C-79D515BC3D43}"/>
              </a:ext>
            </a:extLst>
          </p:cNvPr>
          <p:cNvSpPr/>
          <p:nvPr/>
        </p:nvSpPr>
        <p:spPr>
          <a:xfrm>
            <a:off x="166130" y="8746503"/>
            <a:ext cx="6503100" cy="720600"/>
          </a:xfrm>
          <a:prstGeom prst="roundRect">
            <a:avLst>
              <a:gd name="adj" fmla="val 2594"/>
            </a:avLst>
          </a:prstGeom>
          <a:noFill/>
          <a:ln w="28575" cap="flat" cmpd="sng">
            <a:solidFill>
              <a:srgbClr val="00206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200" b="1">
              <a:solidFill>
                <a:schemeClr val="lt1"/>
              </a:solidFill>
              <a:latin typeface="Arial Rounded"/>
              <a:ea typeface="Arial Rounded"/>
              <a:cs typeface="Arial Rounded"/>
              <a:sym typeface="Arial Rounded"/>
            </a:endParaRPr>
          </a:p>
        </p:txBody>
      </p:sp>
      <p:sp>
        <p:nvSpPr>
          <p:cNvPr id="3" name="Google Shape;87;p1">
            <a:extLst>
              <a:ext uri="{FF2B5EF4-FFF2-40B4-BE49-F238E27FC236}">
                <a16:creationId xmlns:a16="http://schemas.microsoft.com/office/drawing/2014/main" id="{77E747CF-4C96-5F2F-087D-0B4481AAAB7A}"/>
              </a:ext>
            </a:extLst>
          </p:cNvPr>
          <p:cNvSpPr txBox="1"/>
          <p:nvPr/>
        </p:nvSpPr>
        <p:spPr>
          <a:xfrm>
            <a:off x="1423954" y="1431559"/>
            <a:ext cx="4010091" cy="27695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200" i="0" u="none" strike="noStrike" cap="none" dirty="0">
                <a:solidFill>
                  <a:srgbClr val="002060"/>
                </a:solidFill>
                <a:latin typeface="Arial Rounded MT Bold" panose="020F0704030504030204" pitchFamily="34" charset="0"/>
                <a:ea typeface="Arial Rounded"/>
                <a:cs typeface="Arial Rounded"/>
                <a:sym typeface="Arial Rounded"/>
              </a:rPr>
              <a:t>Conservation of Mass</a:t>
            </a:r>
            <a:endParaRPr sz="1200" dirty="0">
              <a:solidFill>
                <a:srgbClr val="002060"/>
              </a:solidFill>
              <a:latin typeface="Arial Rounded MT Bold" panose="020F0704030504030204" pitchFamily="34" charset="0"/>
            </a:endParaRPr>
          </a:p>
        </p:txBody>
      </p:sp>
      <p:pic>
        <p:nvPicPr>
          <p:cNvPr id="17" name="Picture 16">
            <a:extLst>
              <a:ext uri="{FF2B5EF4-FFF2-40B4-BE49-F238E27FC236}">
                <a16:creationId xmlns:a16="http://schemas.microsoft.com/office/drawing/2014/main" id="{412CB145-9E82-F16A-B258-68B4A8B775E0}"/>
              </a:ext>
            </a:extLst>
          </p:cNvPr>
          <p:cNvPicPr>
            <a:picLocks noChangeAspect="1"/>
          </p:cNvPicPr>
          <p:nvPr/>
        </p:nvPicPr>
        <p:blipFill rotWithShape="1">
          <a:blip r:embed="rId2"/>
          <a:srcRect l="3114" t="13379" r="3460" b="3635"/>
          <a:stretch/>
        </p:blipFill>
        <p:spPr>
          <a:xfrm>
            <a:off x="0" y="0"/>
            <a:ext cx="6858000" cy="1332562"/>
          </a:xfrm>
          <a:prstGeom prst="rect">
            <a:avLst/>
          </a:prstGeom>
        </p:spPr>
      </p:pic>
      <p:sp>
        <p:nvSpPr>
          <p:cNvPr id="18" name="Oval 17">
            <a:extLst>
              <a:ext uri="{FF2B5EF4-FFF2-40B4-BE49-F238E27FC236}">
                <a16:creationId xmlns:a16="http://schemas.microsoft.com/office/drawing/2014/main" id="{A99B59FB-3AAF-AD1A-97E4-9019DC7BC552}"/>
              </a:ext>
            </a:extLst>
          </p:cNvPr>
          <p:cNvSpPr/>
          <p:nvPr/>
        </p:nvSpPr>
        <p:spPr>
          <a:xfrm>
            <a:off x="6004562" y="231164"/>
            <a:ext cx="590550" cy="598996"/>
          </a:xfrm>
          <a:prstGeom prst="ellipse">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Box 18">
            <a:extLst>
              <a:ext uri="{FF2B5EF4-FFF2-40B4-BE49-F238E27FC236}">
                <a16:creationId xmlns:a16="http://schemas.microsoft.com/office/drawing/2014/main" id="{64F14D5D-9BA3-19A0-E2CF-4120376CB24F}"/>
              </a:ext>
            </a:extLst>
          </p:cNvPr>
          <p:cNvSpPr txBox="1"/>
          <p:nvPr/>
        </p:nvSpPr>
        <p:spPr>
          <a:xfrm>
            <a:off x="1051382" y="190080"/>
            <a:ext cx="4953179" cy="461665"/>
          </a:xfrm>
          <a:prstGeom prst="rect">
            <a:avLst/>
          </a:prstGeom>
          <a:noFill/>
        </p:spPr>
        <p:txBody>
          <a:bodyPr wrap="square" rtlCol="0">
            <a:spAutoFit/>
          </a:bodyPr>
          <a:lstStyle/>
          <a:p>
            <a:r>
              <a:rPr lang="en-GB" sz="1200" dirty="0">
                <a:solidFill>
                  <a:schemeClr val="bg1">
                    <a:lumMod val="95000"/>
                  </a:schemeClr>
                </a:solidFill>
                <a:latin typeface="Arial Rounded MT Bold" panose="020F0704030504030204" pitchFamily="34" charset="0"/>
              </a:rPr>
              <a:t>Mission Assignment: Explore how mass is conserved in chemical reactions  </a:t>
            </a:r>
            <a:r>
              <a:rPr lang="en-GB" sz="1200" b="0" i="0" dirty="0">
                <a:solidFill>
                  <a:schemeClr val="bg1">
                    <a:lumMod val="95000"/>
                  </a:schemeClr>
                </a:solidFill>
                <a:effectLst/>
                <a:latin typeface="Arial Rounded MT Bold" panose="020F0704030504030204" pitchFamily="34" charset="0"/>
              </a:rPr>
              <a:t> </a:t>
            </a:r>
            <a:r>
              <a:rPr lang="en-GB" sz="1200" dirty="0">
                <a:solidFill>
                  <a:schemeClr val="bg1">
                    <a:lumMod val="95000"/>
                  </a:schemeClr>
                </a:solidFill>
                <a:latin typeface="Arial Rounded MT Bold" panose="020F0704030504030204" pitchFamily="34" charset="0"/>
              </a:rPr>
              <a:t> </a:t>
            </a:r>
          </a:p>
        </p:txBody>
      </p:sp>
      <p:sp>
        <p:nvSpPr>
          <p:cNvPr id="20" name="TextBox 19">
            <a:extLst>
              <a:ext uri="{FF2B5EF4-FFF2-40B4-BE49-F238E27FC236}">
                <a16:creationId xmlns:a16="http://schemas.microsoft.com/office/drawing/2014/main" id="{BCB213C5-FFDC-978F-05C3-FE2C171E5F8F}"/>
              </a:ext>
            </a:extLst>
          </p:cNvPr>
          <p:cNvSpPr txBox="1"/>
          <p:nvPr/>
        </p:nvSpPr>
        <p:spPr>
          <a:xfrm>
            <a:off x="4448232" y="841825"/>
            <a:ext cx="835485" cy="246221"/>
          </a:xfrm>
          <a:prstGeom prst="rect">
            <a:avLst/>
          </a:prstGeom>
          <a:noFill/>
        </p:spPr>
        <p:txBody>
          <a:bodyPr wrap="none" rtlCol="0">
            <a:spAutoFit/>
          </a:bodyPr>
          <a:lstStyle/>
          <a:p>
            <a:r>
              <a:rPr lang="en-GB" sz="1000" dirty="0">
                <a:solidFill>
                  <a:schemeClr val="bg1"/>
                </a:solidFill>
                <a:latin typeface="Arial Rounded MT Bold" panose="020F0704030504030204" pitchFamily="34" charset="0"/>
              </a:rPr>
              <a:t>KS3-02-06</a:t>
            </a:r>
          </a:p>
        </p:txBody>
      </p:sp>
      <p:pic>
        <p:nvPicPr>
          <p:cNvPr id="21" name="Google Shape;121;p1" descr="Icon&#10;&#10;Description automatically generated">
            <a:extLst>
              <a:ext uri="{FF2B5EF4-FFF2-40B4-BE49-F238E27FC236}">
                <a16:creationId xmlns:a16="http://schemas.microsoft.com/office/drawing/2014/main" id="{3EBEB8C3-EE08-06E8-59A3-59F6E3EFAF09}"/>
              </a:ext>
            </a:extLst>
          </p:cNvPr>
          <p:cNvPicPr preferRelativeResize="0"/>
          <p:nvPr/>
        </p:nvPicPr>
        <p:blipFill rotWithShape="1">
          <a:blip r:embed="rId3">
            <a:alphaModFix/>
          </a:blip>
          <a:srcRect/>
          <a:stretch/>
        </p:blipFill>
        <p:spPr>
          <a:xfrm>
            <a:off x="5960885" y="190080"/>
            <a:ext cx="679887" cy="662363"/>
          </a:xfrm>
          <a:prstGeom prst="rect">
            <a:avLst/>
          </a:prstGeom>
          <a:noFill/>
          <a:ln>
            <a:noFill/>
          </a:ln>
        </p:spPr>
      </p:pic>
    </p:spTree>
    <p:extLst>
      <p:ext uri="{BB962C8B-B14F-4D97-AF65-F5344CB8AC3E}">
        <p14:creationId xmlns:p14="http://schemas.microsoft.com/office/powerpoint/2010/main" val="493072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9F1523E6-440C-79F7-A405-93E70821667F}"/>
              </a:ext>
            </a:extLst>
          </p:cNvPr>
          <p:cNvPicPr>
            <a:picLocks noChangeAspect="1"/>
          </p:cNvPicPr>
          <p:nvPr/>
        </p:nvPicPr>
        <p:blipFill rotWithShape="1">
          <a:blip r:embed="rId2"/>
          <a:srcRect l="3114" t="13379" r="3460" b="3635"/>
          <a:stretch/>
        </p:blipFill>
        <p:spPr>
          <a:xfrm>
            <a:off x="0" y="0"/>
            <a:ext cx="6858000" cy="1332562"/>
          </a:xfrm>
          <a:prstGeom prst="rect">
            <a:avLst/>
          </a:prstGeom>
        </p:spPr>
      </p:pic>
      <p:sp>
        <p:nvSpPr>
          <p:cNvPr id="3" name="Oval 2">
            <a:extLst>
              <a:ext uri="{FF2B5EF4-FFF2-40B4-BE49-F238E27FC236}">
                <a16:creationId xmlns:a16="http://schemas.microsoft.com/office/drawing/2014/main" id="{8DD91286-956D-8644-3502-8E971E93CC8E}"/>
              </a:ext>
            </a:extLst>
          </p:cNvPr>
          <p:cNvSpPr/>
          <p:nvPr/>
        </p:nvSpPr>
        <p:spPr>
          <a:xfrm>
            <a:off x="6004562" y="231164"/>
            <a:ext cx="590550" cy="598996"/>
          </a:xfrm>
          <a:prstGeom prst="ellipse">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D3FA760D-F49E-78E1-5BCA-554F1A25E169}"/>
              </a:ext>
            </a:extLst>
          </p:cNvPr>
          <p:cNvSpPr/>
          <p:nvPr/>
        </p:nvSpPr>
        <p:spPr>
          <a:xfrm>
            <a:off x="0" y="9609205"/>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84E49E16-73AE-73E1-D995-6E9306E8FF6E}"/>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sp>
        <p:nvSpPr>
          <p:cNvPr id="7" name="TextBox 6">
            <a:extLst>
              <a:ext uri="{FF2B5EF4-FFF2-40B4-BE49-F238E27FC236}">
                <a16:creationId xmlns:a16="http://schemas.microsoft.com/office/drawing/2014/main" id="{A699A2E2-121B-92A5-F10F-869BBED5F16B}"/>
              </a:ext>
            </a:extLst>
          </p:cNvPr>
          <p:cNvSpPr txBox="1"/>
          <p:nvPr/>
        </p:nvSpPr>
        <p:spPr>
          <a:xfrm>
            <a:off x="1051382" y="190080"/>
            <a:ext cx="4953179" cy="461665"/>
          </a:xfrm>
          <a:prstGeom prst="rect">
            <a:avLst/>
          </a:prstGeom>
          <a:noFill/>
        </p:spPr>
        <p:txBody>
          <a:bodyPr wrap="square" rtlCol="0">
            <a:spAutoFit/>
          </a:bodyPr>
          <a:lstStyle/>
          <a:p>
            <a:r>
              <a:rPr lang="en-GB" sz="1200" dirty="0">
                <a:solidFill>
                  <a:schemeClr val="bg1">
                    <a:lumMod val="95000"/>
                  </a:schemeClr>
                </a:solidFill>
                <a:latin typeface="Arial Rounded MT Bold" panose="020F0704030504030204" pitchFamily="34" charset="0"/>
              </a:rPr>
              <a:t>Mission Assignment: Explore how mass is conserved in chemical reactions  </a:t>
            </a:r>
            <a:r>
              <a:rPr lang="en-GB" sz="1200" b="0" i="0" dirty="0">
                <a:solidFill>
                  <a:schemeClr val="bg1">
                    <a:lumMod val="95000"/>
                  </a:schemeClr>
                </a:solidFill>
                <a:effectLst/>
                <a:latin typeface="Arial Rounded MT Bold" panose="020F0704030504030204" pitchFamily="34" charset="0"/>
              </a:rPr>
              <a:t>                                                                                    ANSWERS</a:t>
            </a:r>
            <a:r>
              <a:rPr lang="en-GB" sz="1200" dirty="0">
                <a:solidFill>
                  <a:schemeClr val="bg1">
                    <a:lumMod val="95000"/>
                  </a:schemeClr>
                </a:solidFill>
                <a:latin typeface="Arial Rounded MT Bold" panose="020F0704030504030204" pitchFamily="34" charset="0"/>
              </a:rPr>
              <a:t> </a:t>
            </a:r>
          </a:p>
        </p:txBody>
      </p:sp>
      <p:sp>
        <p:nvSpPr>
          <p:cNvPr id="8" name="TextBox 7">
            <a:extLst>
              <a:ext uri="{FF2B5EF4-FFF2-40B4-BE49-F238E27FC236}">
                <a16:creationId xmlns:a16="http://schemas.microsoft.com/office/drawing/2014/main" id="{71427613-AAA7-F84E-DD23-843EA47E92E4}"/>
              </a:ext>
            </a:extLst>
          </p:cNvPr>
          <p:cNvSpPr txBox="1"/>
          <p:nvPr/>
        </p:nvSpPr>
        <p:spPr>
          <a:xfrm>
            <a:off x="4448232" y="841825"/>
            <a:ext cx="835485" cy="246221"/>
          </a:xfrm>
          <a:prstGeom prst="rect">
            <a:avLst/>
          </a:prstGeom>
          <a:noFill/>
        </p:spPr>
        <p:txBody>
          <a:bodyPr wrap="none" rtlCol="0">
            <a:spAutoFit/>
          </a:bodyPr>
          <a:lstStyle/>
          <a:p>
            <a:r>
              <a:rPr lang="en-GB" sz="1000" dirty="0">
                <a:solidFill>
                  <a:schemeClr val="bg1"/>
                </a:solidFill>
                <a:latin typeface="Arial Rounded MT Bold" panose="020F0704030504030204" pitchFamily="34" charset="0"/>
              </a:rPr>
              <a:t>KS3-02-06</a:t>
            </a:r>
          </a:p>
        </p:txBody>
      </p:sp>
      <p:pic>
        <p:nvPicPr>
          <p:cNvPr id="2" name="Google Shape;121;p1" descr="Icon&#10;&#10;Description automatically generated">
            <a:extLst>
              <a:ext uri="{FF2B5EF4-FFF2-40B4-BE49-F238E27FC236}">
                <a16:creationId xmlns:a16="http://schemas.microsoft.com/office/drawing/2014/main" id="{A607143A-1FF6-8A62-6324-280ABEFD787D}"/>
              </a:ext>
            </a:extLst>
          </p:cNvPr>
          <p:cNvPicPr preferRelativeResize="0"/>
          <p:nvPr/>
        </p:nvPicPr>
        <p:blipFill rotWithShape="1">
          <a:blip r:embed="rId3">
            <a:alphaModFix/>
          </a:blip>
          <a:srcRect/>
          <a:stretch/>
        </p:blipFill>
        <p:spPr>
          <a:xfrm>
            <a:off x="5960885" y="190080"/>
            <a:ext cx="679887" cy="662363"/>
          </a:xfrm>
          <a:prstGeom prst="rect">
            <a:avLst/>
          </a:prstGeom>
          <a:noFill/>
          <a:ln>
            <a:noFill/>
          </a:ln>
        </p:spPr>
      </p:pic>
      <p:sp>
        <p:nvSpPr>
          <p:cNvPr id="10" name="Google Shape;87;p1">
            <a:extLst>
              <a:ext uri="{FF2B5EF4-FFF2-40B4-BE49-F238E27FC236}">
                <a16:creationId xmlns:a16="http://schemas.microsoft.com/office/drawing/2014/main" id="{B47A3867-19CA-4225-D00C-0CCB63D1DB81}"/>
              </a:ext>
            </a:extLst>
          </p:cNvPr>
          <p:cNvSpPr txBox="1"/>
          <p:nvPr/>
        </p:nvSpPr>
        <p:spPr>
          <a:xfrm>
            <a:off x="1423954" y="1674838"/>
            <a:ext cx="4010091" cy="27695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200" i="0" u="none" strike="noStrike" cap="none" dirty="0">
                <a:solidFill>
                  <a:srgbClr val="002060"/>
                </a:solidFill>
                <a:latin typeface="Arial Rounded MT Bold" panose="020F0704030504030204" pitchFamily="34" charset="0"/>
                <a:ea typeface="Arial Rounded"/>
                <a:cs typeface="Arial Rounded"/>
                <a:sym typeface="Arial Rounded"/>
              </a:rPr>
              <a:t>Conservation of Mass</a:t>
            </a:r>
            <a:endParaRPr sz="1200" dirty="0">
              <a:solidFill>
                <a:srgbClr val="002060"/>
              </a:solidFill>
              <a:latin typeface="Arial Rounded MT Bold" panose="020F0704030504030204" pitchFamily="34" charset="0"/>
            </a:endParaRPr>
          </a:p>
        </p:txBody>
      </p:sp>
      <p:sp>
        <p:nvSpPr>
          <p:cNvPr id="11" name="Google Shape;147;p1">
            <a:extLst>
              <a:ext uri="{FF2B5EF4-FFF2-40B4-BE49-F238E27FC236}">
                <a16:creationId xmlns:a16="http://schemas.microsoft.com/office/drawing/2014/main" id="{1D0FC682-5635-DF01-A8C5-5B91D146BEB5}"/>
              </a:ext>
            </a:extLst>
          </p:cNvPr>
          <p:cNvSpPr txBox="1"/>
          <p:nvPr/>
        </p:nvSpPr>
        <p:spPr>
          <a:xfrm>
            <a:off x="130707" y="2148553"/>
            <a:ext cx="6516000" cy="7216136"/>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1" dirty="0">
                <a:solidFill>
                  <a:srgbClr val="002060"/>
                </a:solidFill>
                <a:latin typeface="Arial Rounded"/>
                <a:ea typeface="Arial Rounded"/>
                <a:cs typeface="Arial Rounded"/>
                <a:sym typeface="Arial Rounded"/>
              </a:rPr>
              <a:t>Task 1: Fill in the missing words.</a:t>
            </a:r>
          </a:p>
          <a:p>
            <a:pPr marL="0" marR="0" lvl="0" indent="0" algn="l" rtl="0">
              <a:spcBef>
                <a:spcPts val="0"/>
              </a:spcBef>
              <a:spcAft>
                <a:spcPts val="0"/>
              </a:spcAft>
              <a:buNone/>
            </a:pPr>
            <a:r>
              <a:rPr lang="en-US" sz="1200" b="1" dirty="0">
                <a:solidFill>
                  <a:srgbClr val="002060"/>
                </a:solidFill>
                <a:latin typeface="Arial Rounded"/>
                <a:ea typeface="Arial Rounded"/>
                <a:cs typeface="Arial Rounded"/>
                <a:sym typeface="Arial Rounded"/>
              </a:rPr>
              <a:t> </a:t>
            </a:r>
          </a:p>
          <a:p>
            <a:pPr marL="0" marR="0" lvl="0" indent="0" algn="l" rtl="0">
              <a:spcBef>
                <a:spcPts val="0"/>
              </a:spcBef>
              <a:spcAft>
                <a:spcPts val="0"/>
              </a:spcAft>
              <a:buNone/>
            </a:pPr>
            <a:r>
              <a:rPr lang="en-US" sz="1200" b="1" dirty="0">
                <a:solidFill>
                  <a:srgbClr val="002060"/>
                </a:solidFill>
                <a:latin typeface="Arial Rounded"/>
                <a:ea typeface="Arial Rounded"/>
                <a:cs typeface="Arial Rounded"/>
                <a:sym typeface="Arial Rounded"/>
              </a:rPr>
              <a:t>products   same   boiling    spread out    reactants    conservation of mass    gas    same</a:t>
            </a:r>
          </a:p>
          <a:p>
            <a:pPr marL="0" marR="0" lvl="0" indent="0" algn="l" rtl="0">
              <a:spcBef>
                <a:spcPts val="0"/>
              </a:spcBef>
              <a:spcAft>
                <a:spcPts val="0"/>
              </a:spcAft>
              <a:buNone/>
            </a:pPr>
            <a:endParaRPr lang="en-US" sz="1200" b="1" dirty="0">
              <a:solidFill>
                <a:srgbClr val="002060"/>
              </a:solidFill>
              <a:latin typeface="Arial Rounded"/>
              <a:ea typeface="Arial Rounded"/>
              <a:cs typeface="Arial Rounded"/>
              <a:sym typeface="Arial Rounded"/>
            </a:endParaRPr>
          </a:p>
          <a:p>
            <a:pPr marL="0" marR="0" lvl="0" indent="0" algn="l" rtl="0">
              <a:spcBef>
                <a:spcPts val="0"/>
              </a:spcBef>
              <a:spcAft>
                <a:spcPts val="0"/>
              </a:spcAft>
              <a:buNone/>
            </a:pPr>
            <a:endParaRPr lang="en-US" sz="1200" b="1" dirty="0">
              <a:solidFill>
                <a:srgbClr val="002060"/>
              </a:solidFill>
              <a:latin typeface="Arial Rounded"/>
              <a:ea typeface="Arial Rounded"/>
              <a:cs typeface="Arial Rounded"/>
              <a:sym typeface="Arial Rounded"/>
            </a:endParaRPr>
          </a:p>
          <a:p>
            <a:pPr marL="0" marR="0" lvl="0" indent="0" algn="l" rtl="0">
              <a:spcBef>
                <a:spcPts val="0"/>
              </a:spcBef>
              <a:spcAft>
                <a:spcPts val="0"/>
              </a:spcAft>
              <a:buNone/>
            </a:pPr>
            <a:r>
              <a:rPr lang="en-US" sz="1200" b="1" dirty="0">
                <a:solidFill>
                  <a:srgbClr val="002060"/>
                </a:solidFill>
                <a:latin typeface="Arial Rounded"/>
                <a:ea typeface="Arial Rounded"/>
                <a:cs typeface="Arial Rounded"/>
                <a:sym typeface="Arial Rounded"/>
              </a:rPr>
              <a:t>In any chemical reaction the total mass of the ___________ is equal to the total mass of</a:t>
            </a:r>
          </a:p>
          <a:p>
            <a:pPr marL="0" marR="0" lvl="0" indent="0" algn="l" rtl="0">
              <a:spcBef>
                <a:spcPts val="0"/>
              </a:spcBef>
              <a:spcAft>
                <a:spcPts val="0"/>
              </a:spcAft>
              <a:buNone/>
            </a:pPr>
            <a:endParaRPr lang="en-US" sz="1200" b="1" dirty="0">
              <a:solidFill>
                <a:srgbClr val="002060"/>
              </a:solidFill>
              <a:latin typeface="Arial Rounded"/>
              <a:ea typeface="Arial Rounded"/>
              <a:cs typeface="Arial Rounded"/>
              <a:sym typeface="Arial Rounded"/>
            </a:endParaRPr>
          </a:p>
          <a:p>
            <a:pPr marL="0" marR="0" lvl="0" indent="0" algn="l" rtl="0">
              <a:spcBef>
                <a:spcPts val="0"/>
              </a:spcBef>
              <a:spcAft>
                <a:spcPts val="0"/>
              </a:spcAft>
              <a:buNone/>
            </a:pPr>
            <a:r>
              <a:rPr lang="en-US" sz="1200" b="1" dirty="0">
                <a:solidFill>
                  <a:srgbClr val="002060"/>
                </a:solidFill>
                <a:latin typeface="Arial Rounded"/>
                <a:ea typeface="Arial Rounded"/>
                <a:cs typeface="Arial Rounded"/>
                <a:sym typeface="Arial Rounded"/>
              </a:rPr>
              <a:t>the ______________. This is called the __________________________________. </a:t>
            </a:r>
          </a:p>
          <a:p>
            <a:pPr marL="0" marR="0" lvl="0" indent="0" algn="l" rtl="0">
              <a:spcBef>
                <a:spcPts val="0"/>
              </a:spcBef>
              <a:spcAft>
                <a:spcPts val="0"/>
              </a:spcAft>
              <a:buNone/>
            </a:pPr>
            <a:endParaRPr lang="en-US" sz="1200" b="1" dirty="0">
              <a:solidFill>
                <a:srgbClr val="002060"/>
              </a:solidFill>
              <a:latin typeface="Arial Rounded"/>
              <a:ea typeface="Arial Rounded"/>
              <a:cs typeface="Arial Rounded"/>
              <a:sym typeface="Arial Rounded"/>
            </a:endParaRPr>
          </a:p>
          <a:p>
            <a:pPr marL="0" marR="0" lvl="0" indent="0" algn="l" rtl="0">
              <a:spcBef>
                <a:spcPts val="0"/>
              </a:spcBef>
              <a:spcAft>
                <a:spcPts val="0"/>
              </a:spcAft>
              <a:buNone/>
            </a:pPr>
            <a:r>
              <a:rPr lang="en-US" sz="1200" b="1" dirty="0">
                <a:solidFill>
                  <a:srgbClr val="002060"/>
                </a:solidFill>
                <a:latin typeface="Arial Rounded"/>
                <a:ea typeface="Arial Rounded"/>
                <a:cs typeface="Arial Rounded"/>
                <a:sym typeface="Arial Rounded"/>
              </a:rPr>
              <a:t>Another way to explain it would be to say that matter is not created or destroyed. </a:t>
            </a:r>
          </a:p>
          <a:p>
            <a:pPr marL="0" marR="0" lvl="0" indent="0" algn="l" rtl="0">
              <a:spcBef>
                <a:spcPts val="0"/>
              </a:spcBef>
              <a:spcAft>
                <a:spcPts val="0"/>
              </a:spcAft>
              <a:buNone/>
            </a:pPr>
            <a:endParaRPr lang="en-US" sz="1200" b="1" dirty="0">
              <a:solidFill>
                <a:srgbClr val="002060"/>
              </a:solidFill>
              <a:latin typeface="Arial Rounded"/>
              <a:ea typeface="Arial Rounded"/>
              <a:cs typeface="Arial Rounded"/>
              <a:sym typeface="Arial Rounded"/>
            </a:endParaRPr>
          </a:p>
          <a:p>
            <a:pPr marL="0" marR="0" lvl="0" indent="0" algn="l" rtl="0">
              <a:spcBef>
                <a:spcPts val="0"/>
              </a:spcBef>
              <a:spcAft>
                <a:spcPts val="0"/>
              </a:spcAft>
              <a:buNone/>
            </a:pPr>
            <a:r>
              <a:rPr lang="en-US" sz="1200" b="1" dirty="0">
                <a:solidFill>
                  <a:srgbClr val="002060"/>
                </a:solidFill>
                <a:latin typeface="Arial Rounded"/>
                <a:ea typeface="Arial Rounded"/>
                <a:cs typeface="Arial Rounded"/>
                <a:sym typeface="Arial Rounded"/>
              </a:rPr>
              <a:t>Therefore, the total mass of reactants and the total mass of products must be the</a:t>
            </a:r>
          </a:p>
          <a:p>
            <a:pPr marL="0" marR="0" lvl="0" indent="0" algn="l" rtl="0">
              <a:spcBef>
                <a:spcPts val="0"/>
              </a:spcBef>
              <a:spcAft>
                <a:spcPts val="0"/>
              </a:spcAft>
              <a:buNone/>
            </a:pPr>
            <a:endParaRPr lang="en-US" sz="1200" b="1" dirty="0">
              <a:solidFill>
                <a:srgbClr val="002060"/>
              </a:solidFill>
              <a:latin typeface="Arial Rounded"/>
              <a:ea typeface="Arial Rounded"/>
              <a:cs typeface="Arial Rounded"/>
              <a:sym typeface="Arial Rounded"/>
            </a:endParaRPr>
          </a:p>
          <a:p>
            <a:pPr marL="0" marR="0" lvl="0" indent="0" algn="l" rtl="0">
              <a:spcBef>
                <a:spcPts val="0"/>
              </a:spcBef>
              <a:spcAft>
                <a:spcPts val="0"/>
              </a:spcAft>
              <a:buNone/>
            </a:pPr>
            <a:r>
              <a:rPr lang="en-US" sz="1200" b="1" dirty="0">
                <a:solidFill>
                  <a:srgbClr val="002060"/>
                </a:solidFill>
                <a:latin typeface="Arial Rounded"/>
                <a:ea typeface="Arial Rounded"/>
                <a:cs typeface="Arial Rounded"/>
                <a:sym typeface="Arial Rounded"/>
              </a:rPr>
              <a:t> ____________.</a:t>
            </a:r>
          </a:p>
          <a:p>
            <a:pPr marL="0" marR="0" lvl="0" indent="0" algn="l" rtl="0">
              <a:spcBef>
                <a:spcPts val="0"/>
              </a:spcBef>
              <a:spcAft>
                <a:spcPts val="0"/>
              </a:spcAft>
              <a:buNone/>
            </a:pPr>
            <a:endParaRPr lang="en-US" sz="1200" b="1" dirty="0">
              <a:solidFill>
                <a:srgbClr val="002060"/>
              </a:solidFill>
              <a:latin typeface="Arial Rounded"/>
              <a:sym typeface="Arial Rounded"/>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1" i="0" u="none" strike="noStrike" kern="0" cap="none" spc="0" normalizeH="0" baseline="0" noProof="0" dirty="0">
                <a:ln>
                  <a:noFill/>
                </a:ln>
                <a:solidFill>
                  <a:srgbClr val="002060"/>
                </a:solidFill>
                <a:effectLst/>
                <a:uLnTx/>
                <a:uFillTx/>
                <a:latin typeface="Arial Rounded"/>
                <a:ea typeface="Arial Rounded"/>
                <a:cs typeface="Arial Rounded"/>
                <a:sym typeface="Arial Rounded"/>
              </a:rPr>
              <a:t>Mass is also conserved in changes of state. When water boils, the molecules get</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US" sz="1200" b="1" dirty="0">
              <a:solidFill>
                <a:srgbClr val="002060"/>
              </a:solidFill>
              <a:latin typeface="Arial Rounded"/>
              <a:ea typeface="Arial Rounded"/>
              <a:cs typeface="Arial Rounded"/>
              <a:sym typeface="Arial Rounded"/>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1" i="0" u="none" strike="noStrike" kern="0" cap="none" spc="0" normalizeH="0" baseline="0" noProof="0" dirty="0">
                <a:ln>
                  <a:noFill/>
                </a:ln>
                <a:solidFill>
                  <a:srgbClr val="002060"/>
                </a:solidFill>
                <a:effectLst/>
                <a:uLnTx/>
                <a:uFillTx/>
                <a:latin typeface="Arial Rounded"/>
                <a:ea typeface="Arial Rounded"/>
                <a:cs typeface="Arial Rounded"/>
                <a:sym typeface="Arial Rounded"/>
              </a:rPr>
              <a:t>further apart and _______________ turning into a __________, but the total number of</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US" sz="1200" b="1" dirty="0">
              <a:solidFill>
                <a:srgbClr val="002060"/>
              </a:solidFill>
              <a:latin typeface="Arial Rounded"/>
              <a:ea typeface="Arial Rounded"/>
              <a:cs typeface="Arial Rounded"/>
              <a:sym typeface="Arial Rounded"/>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1" i="0" u="none" strike="noStrike" kern="0" cap="none" spc="0" normalizeH="0" baseline="0" noProof="0" dirty="0">
                <a:ln>
                  <a:noFill/>
                </a:ln>
                <a:solidFill>
                  <a:srgbClr val="002060"/>
                </a:solidFill>
                <a:effectLst/>
                <a:uLnTx/>
                <a:uFillTx/>
                <a:latin typeface="Arial Rounded"/>
                <a:ea typeface="Arial Rounded"/>
                <a:cs typeface="Arial Rounded"/>
                <a:sym typeface="Arial Rounded"/>
              </a:rPr>
              <a:t>molecules stays the ________. Therefore, the total mass of water molecules stays the </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US" sz="1200" b="1" dirty="0">
              <a:solidFill>
                <a:srgbClr val="002060"/>
              </a:solidFill>
              <a:latin typeface="Arial Rounded"/>
              <a:ea typeface="Arial Rounded"/>
              <a:cs typeface="Arial Rounded"/>
              <a:sym typeface="Arial Rounded"/>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1" i="0" u="none" strike="noStrike" kern="0" cap="none" spc="0" normalizeH="0" baseline="0" noProof="0" dirty="0">
                <a:ln>
                  <a:noFill/>
                </a:ln>
                <a:solidFill>
                  <a:srgbClr val="002060"/>
                </a:solidFill>
                <a:effectLst/>
                <a:uLnTx/>
                <a:uFillTx/>
                <a:latin typeface="Arial Rounded"/>
                <a:ea typeface="Arial Rounded"/>
                <a:cs typeface="Arial Rounded"/>
                <a:sym typeface="Arial Rounded"/>
              </a:rPr>
              <a:t>same after ______________.</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US" sz="1200" b="1" dirty="0">
              <a:solidFill>
                <a:srgbClr val="002060"/>
              </a:solidFill>
              <a:latin typeface="Arial Rounded"/>
              <a:ea typeface="Arial Rounded"/>
              <a:cs typeface="Arial Rounded"/>
              <a:sym typeface="Arial Rounded"/>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200" b="1" i="0" u="none" strike="noStrike" kern="0" cap="none" spc="0" normalizeH="0" baseline="0" noProof="0" dirty="0">
              <a:ln>
                <a:noFill/>
              </a:ln>
              <a:solidFill>
                <a:srgbClr val="002060"/>
              </a:solidFill>
              <a:effectLst/>
              <a:uLnTx/>
              <a:uFillTx/>
              <a:latin typeface="Arial Rounded"/>
              <a:ea typeface="Arial Rounded"/>
              <a:cs typeface="Arial Rounded"/>
              <a:sym typeface="Arial Rounded"/>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200" b="1" dirty="0">
                <a:solidFill>
                  <a:srgbClr val="002060"/>
                </a:solidFill>
                <a:latin typeface="Arial Rounded"/>
                <a:ea typeface="Arial Rounded"/>
                <a:cs typeface="Arial Rounded"/>
                <a:sym typeface="Arial Rounded"/>
              </a:rPr>
              <a:t>Task 2: Complete the following</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200" b="1" i="0" u="none" strike="noStrike" kern="0" cap="none" spc="0" normalizeH="0" baseline="0" noProof="0" dirty="0">
              <a:ln>
                <a:noFill/>
              </a:ln>
              <a:solidFill>
                <a:srgbClr val="002060"/>
              </a:solidFill>
              <a:effectLst/>
              <a:uLnTx/>
              <a:uFillTx/>
              <a:latin typeface="Arial Rounded"/>
              <a:ea typeface="Arial Rounded"/>
              <a:cs typeface="Arial Rounded"/>
              <a:sym typeface="Arial Rounded"/>
            </a:endParaRPr>
          </a:p>
          <a:p>
            <a:pPr marR="0" lvl="0" algn="l" defTabSz="914400" rtl="0" eaLnBrk="1" fontAlgn="auto" latinLnBrk="0" hangingPunct="1">
              <a:lnSpc>
                <a:spcPct val="100000"/>
              </a:lnSpc>
              <a:spcBef>
                <a:spcPts val="0"/>
              </a:spcBef>
              <a:spcAft>
                <a:spcPts val="0"/>
              </a:spcAft>
              <a:buClr>
                <a:srgbClr val="000000"/>
              </a:buClr>
              <a:buSzTx/>
              <a:tabLst/>
              <a:defRPr/>
            </a:pPr>
            <a:r>
              <a:rPr lang="en-US" sz="1200" b="1" dirty="0">
                <a:solidFill>
                  <a:srgbClr val="002060"/>
                </a:solidFill>
                <a:latin typeface="Arial Rounded"/>
                <a:ea typeface="Arial Rounded"/>
                <a:cs typeface="Arial Rounded"/>
                <a:sym typeface="Arial Rounded"/>
              </a:rPr>
              <a:t>1. 58g of ice is melted in a beaker sealed with plastic film. What mass of liquid water</a:t>
            </a:r>
          </a:p>
          <a:p>
            <a:pPr marR="0" lvl="0" algn="l" defTabSz="914400" rtl="0" eaLnBrk="1" fontAlgn="auto" latinLnBrk="0" hangingPunct="1">
              <a:lnSpc>
                <a:spcPct val="100000"/>
              </a:lnSpc>
              <a:spcBef>
                <a:spcPts val="0"/>
              </a:spcBef>
              <a:spcAft>
                <a:spcPts val="0"/>
              </a:spcAft>
              <a:buClr>
                <a:srgbClr val="000000"/>
              </a:buClr>
              <a:buSzTx/>
              <a:tabLst/>
              <a:defRPr/>
            </a:pPr>
            <a:endParaRPr lang="en-US" sz="1200" b="1" dirty="0">
              <a:solidFill>
                <a:srgbClr val="002060"/>
              </a:solidFill>
              <a:latin typeface="Arial Rounded"/>
              <a:ea typeface="Arial Rounded"/>
              <a:cs typeface="Arial Rounded"/>
              <a:sym typeface="Arial Rounded"/>
            </a:endParaRPr>
          </a:p>
          <a:p>
            <a:pPr marR="0" lvl="0" algn="l" defTabSz="914400" rtl="0" eaLnBrk="1" fontAlgn="auto" latinLnBrk="0" hangingPunct="1">
              <a:lnSpc>
                <a:spcPct val="100000"/>
              </a:lnSpc>
              <a:spcBef>
                <a:spcPts val="0"/>
              </a:spcBef>
              <a:spcAft>
                <a:spcPts val="0"/>
              </a:spcAft>
              <a:buClr>
                <a:srgbClr val="000000"/>
              </a:buClr>
              <a:buSzTx/>
              <a:tabLst/>
              <a:defRPr/>
            </a:pPr>
            <a:r>
              <a:rPr lang="en-US" sz="1200" b="1" dirty="0">
                <a:solidFill>
                  <a:srgbClr val="002060"/>
                </a:solidFill>
                <a:latin typeface="Arial Rounded"/>
                <a:ea typeface="Arial Rounded"/>
                <a:cs typeface="Arial Rounded"/>
                <a:sym typeface="Arial Rounded"/>
              </a:rPr>
              <a:t> will be formed? ______________ g</a:t>
            </a:r>
          </a:p>
          <a:p>
            <a:pPr marR="0" lvl="0" algn="l" defTabSz="914400" rtl="0" eaLnBrk="1" fontAlgn="auto" latinLnBrk="0" hangingPunct="1">
              <a:lnSpc>
                <a:spcPct val="100000"/>
              </a:lnSpc>
              <a:spcBef>
                <a:spcPts val="0"/>
              </a:spcBef>
              <a:spcAft>
                <a:spcPts val="0"/>
              </a:spcAft>
              <a:buClr>
                <a:srgbClr val="000000"/>
              </a:buClr>
              <a:buSzTx/>
              <a:tabLst/>
              <a:defRPr/>
            </a:pPr>
            <a:endParaRPr kumimoji="0" lang="en-US" sz="1200" b="1" i="0" u="none" strike="noStrike" kern="0" cap="none" spc="0" normalizeH="0" baseline="0" noProof="0" dirty="0">
              <a:ln>
                <a:noFill/>
              </a:ln>
              <a:solidFill>
                <a:srgbClr val="002060"/>
              </a:solidFill>
              <a:effectLst/>
              <a:uLnTx/>
              <a:uFillTx/>
              <a:latin typeface="Arial Rounded"/>
              <a:ea typeface="Arial Rounded"/>
              <a:cs typeface="Arial Rounded"/>
              <a:sym typeface="Arial Rounded"/>
            </a:endParaRPr>
          </a:p>
          <a:p>
            <a:pPr marR="0" lvl="0" algn="l" defTabSz="914400" rtl="0" eaLnBrk="1" fontAlgn="auto" latinLnBrk="0" hangingPunct="1">
              <a:lnSpc>
                <a:spcPct val="100000"/>
              </a:lnSpc>
              <a:spcBef>
                <a:spcPts val="0"/>
              </a:spcBef>
              <a:spcAft>
                <a:spcPts val="0"/>
              </a:spcAft>
              <a:buClr>
                <a:srgbClr val="000000"/>
              </a:buClr>
              <a:buSzTx/>
              <a:tabLst/>
              <a:defRPr/>
            </a:pPr>
            <a:r>
              <a:rPr lang="en-US" sz="1200" b="1" dirty="0">
                <a:solidFill>
                  <a:srgbClr val="002060"/>
                </a:solidFill>
                <a:latin typeface="Arial Rounded"/>
                <a:ea typeface="Arial Rounded"/>
                <a:cs typeface="Arial Rounded"/>
                <a:sym typeface="Arial Rounded"/>
              </a:rPr>
              <a:t>2. Carbon reacts with oxygen to make carbon dioxide. </a:t>
            </a:r>
          </a:p>
          <a:p>
            <a:pPr marR="0" lvl="0" algn="l" defTabSz="914400" rtl="0" eaLnBrk="1" fontAlgn="auto" latinLnBrk="0" hangingPunct="1">
              <a:lnSpc>
                <a:spcPct val="100000"/>
              </a:lnSpc>
              <a:spcBef>
                <a:spcPts val="0"/>
              </a:spcBef>
              <a:spcAft>
                <a:spcPts val="0"/>
              </a:spcAft>
              <a:buClr>
                <a:srgbClr val="000000"/>
              </a:buClr>
              <a:buSzTx/>
              <a:tabLst/>
              <a:defRPr/>
            </a:pPr>
            <a:endParaRPr lang="en-US" sz="1200" b="1" dirty="0">
              <a:solidFill>
                <a:srgbClr val="002060"/>
              </a:solidFill>
              <a:latin typeface="Arial Rounded"/>
              <a:ea typeface="Arial Rounded"/>
              <a:cs typeface="Arial Rounded"/>
              <a:sym typeface="Arial Rounded"/>
            </a:endParaRPr>
          </a:p>
          <a:p>
            <a:pPr marR="0" lvl="0" algn="l" defTabSz="914400" rtl="0" eaLnBrk="1" fontAlgn="auto" latinLnBrk="0" hangingPunct="1">
              <a:lnSpc>
                <a:spcPct val="100000"/>
              </a:lnSpc>
              <a:spcBef>
                <a:spcPts val="0"/>
              </a:spcBef>
              <a:spcAft>
                <a:spcPts val="0"/>
              </a:spcAft>
              <a:buClr>
                <a:srgbClr val="000000"/>
              </a:buClr>
              <a:buSzTx/>
              <a:tabLst/>
              <a:defRPr/>
            </a:pPr>
            <a:r>
              <a:rPr lang="en-US" sz="1200" b="1" dirty="0">
                <a:solidFill>
                  <a:srgbClr val="002060"/>
                </a:solidFill>
                <a:latin typeface="Arial Rounded"/>
                <a:ea typeface="Arial Rounded"/>
                <a:cs typeface="Arial Rounded"/>
                <a:sym typeface="Arial Rounded"/>
              </a:rPr>
              <a:t>a) If 3g of carbon and 8 g of oxygen are reacted together in a sealed flask, what mass</a:t>
            </a:r>
          </a:p>
          <a:p>
            <a:pPr marL="228600" marR="0" lvl="0" indent="-228600" algn="l" defTabSz="914400" rtl="0" eaLnBrk="1" fontAlgn="auto" latinLnBrk="0" hangingPunct="1">
              <a:lnSpc>
                <a:spcPct val="100000"/>
              </a:lnSpc>
              <a:spcBef>
                <a:spcPts val="0"/>
              </a:spcBef>
              <a:spcAft>
                <a:spcPts val="0"/>
              </a:spcAft>
              <a:buClr>
                <a:srgbClr val="000000"/>
              </a:buClr>
              <a:buSzTx/>
              <a:buAutoNum type="alphaLcParenR"/>
              <a:tabLst/>
              <a:defRPr/>
            </a:pPr>
            <a:endParaRPr lang="en-US" sz="1200" b="1" dirty="0">
              <a:solidFill>
                <a:srgbClr val="002060"/>
              </a:solidFill>
              <a:latin typeface="Arial Rounded"/>
              <a:ea typeface="Arial Rounded"/>
              <a:cs typeface="Arial Rounded"/>
              <a:sym typeface="Arial Rounded"/>
            </a:endParaRPr>
          </a:p>
          <a:p>
            <a:pPr marR="0" lvl="0" algn="l" defTabSz="914400" rtl="0" eaLnBrk="1" fontAlgn="auto" latinLnBrk="0" hangingPunct="1">
              <a:lnSpc>
                <a:spcPct val="100000"/>
              </a:lnSpc>
              <a:spcBef>
                <a:spcPts val="0"/>
              </a:spcBef>
              <a:spcAft>
                <a:spcPts val="0"/>
              </a:spcAft>
              <a:buClr>
                <a:srgbClr val="000000"/>
              </a:buClr>
              <a:buSzTx/>
              <a:tabLst/>
              <a:defRPr/>
            </a:pPr>
            <a:r>
              <a:rPr lang="en-US" sz="1200" b="1" dirty="0">
                <a:solidFill>
                  <a:srgbClr val="002060"/>
                </a:solidFill>
                <a:latin typeface="Arial Rounded"/>
                <a:ea typeface="Arial Rounded"/>
                <a:cs typeface="Arial Rounded"/>
                <a:sym typeface="Arial Rounded"/>
              </a:rPr>
              <a:t> of carbon dioxide will be made? ______________ g</a:t>
            </a:r>
          </a:p>
          <a:p>
            <a:pPr marR="0" lvl="0" algn="l" defTabSz="914400" rtl="0" eaLnBrk="1" fontAlgn="auto" latinLnBrk="0" hangingPunct="1">
              <a:lnSpc>
                <a:spcPct val="100000"/>
              </a:lnSpc>
              <a:spcBef>
                <a:spcPts val="0"/>
              </a:spcBef>
              <a:spcAft>
                <a:spcPts val="0"/>
              </a:spcAft>
              <a:buClr>
                <a:srgbClr val="000000"/>
              </a:buClr>
              <a:buSzTx/>
              <a:tabLst/>
              <a:defRPr/>
            </a:pPr>
            <a:endParaRPr lang="en-US" sz="1200" b="1" dirty="0">
              <a:solidFill>
                <a:srgbClr val="002060"/>
              </a:solidFill>
              <a:latin typeface="Arial Rounded"/>
              <a:ea typeface="Arial Rounded"/>
              <a:cs typeface="Arial Rounded"/>
              <a:sym typeface="Arial Rounded"/>
            </a:endParaRPr>
          </a:p>
          <a:p>
            <a:pPr marR="0" lvl="0" algn="l" defTabSz="914400" rtl="0" eaLnBrk="1" fontAlgn="auto" latinLnBrk="0" hangingPunct="1">
              <a:lnSpc>
                <a:spcPct val="100000"/>
              </a:lnSpc>
              <a:spcBef>
                <a:spcPts val="0"/>
              </a:spcBef>
              <a:spcAft>
                <a:spcPts val="0"/>
              </a:spcAft>
              <a:buClr>
                <a:srgbClr val="000000"/>
              </a:buClr>
              <a:buSzTx/>
              <a:tabLst/>
              <a:defRPr/>
            </a:pPr>
            <a:r>
              <a:rPr lang="en-US" sz="1200" b="1" dirty="0">
                <a:solidFill>
                  <a:srgbClr val="002060"/>
                </a:solidFill>
                <a:latin typeface="Arial Rounded"/>
                <a:ea typeface="Arial Rounded"/>
                <a:cs typeface="Arial Rounded"/>
                <a:sym typeface="Arial Rounded"/>
              </a:rPr>
              <a:t>b) If 202g of carbon dioxide is made what must be the total mass of the oxygen and</a:t>
            </a:r>
          </a:p>
          <a:p>
            <a:pPr marR="0" lvl="0" algn="l" defTabSz="914400" rtl="0" eaLnBrk="1" fontAlgn="auto" latinLnBrk="0" hangingPunct="1">
              <a:lnSpc>
                <a:spcPct val="100000"/>
              </a:lnSpc>
              <a:spcBef>
                <a:spcPts val="0"/>
              </a:spcBef>
              <a:spcAft>
                <a:spcPts val="0"/>
              </a:spcAft>
              <a:buClr>
                <a:srgbClr val="000000"/>
              </a:buClr>
              <a:buSzTx/>
              <a:tabLst/>
              <a:defRPr/>
            </a:pPr>
            <a:endParaRPr lang="en-US" sz="1200" b="1" dirty="0">
              <a:solidFill>
                <a:srgbClr val="002060"/>
              </a:solidFill>
              <a:latin typeface="Arial Rounded"/>
              <a:ea typeface="Arial Rounded"/>
              <a:cs typeface="Arial Rounded"/>
              <a:sym typeface="Arial Rounded"/>
            </a:endParaRPr>
          </a:p>
          <a:p>
            <a:pPr marR="0" lvl="0" algn="l" defTabSz="914400" rtl="0" eaLnBrk="1" fontAlgn="auto" latinLnBrk="0" hangingPunct="1">
              <a:lnSpc>
                <a:spcPct val="100000"/>
              </a:lnSpc>
              <a:spcBef>
                <a:spcPts val="0"/>
              </a:spcBef>
              <a:spcAft>
                <a:spcPts val="0"/>
              </a:spcAft>
              <a:buClr>
                <a:srgbClr val="000000"/>
              </a:buClr>
              <a:buSzTx/>
              <a:tabLst/>
              <a:defRPr/>
            </a:pPr>
            <a:r>
              <a:rPr lang="en-US" sz="1200" b="1" dirty="0">
                <a:solidFill>
                  <a:srgbClr val="002060"/>
                </a:solidFill>
                <a:latin typeface="Arial Rounded"/>
                <a:ea typeface="Arial Rounded"/>
                <a:cs typeface="Arial Rounded"/>
                <a:sym typeface="Arial Rounded"/>
              </a:rPr>
              <a:t> carbon at the start of the reaction? ________________________</a:t>
            </a:r>
          </a:p>
          <a:p>
            <a:pPr>
              <a:defRPr/>
            </a:pPr>
            <a:endParaRPr lang="en-US" sz="1200" b="1" dirty="0">
              <a:solidFill>
                <a:srgbClr val="002060"/>
              </a:solidFill>
              <a:latin typeface="Arial Rounded"/>
              <a:ea typeface="Arial Rounded"/>
              <a:cs typeface="Arial Rounded"/>
              <a:sym typeface="Arial Rounded"/>
            </a:endParaRPr>
          </a:p>
          <a:p>
            <a:pPr marR="0" lvl="0" algn="l" defTabSz="914400" rtl="0" eaLnBrk="1" fontAlgn="auto" latinLnBrk="0" hangingPunct="1">
              <a:lnSpc>
                <a:spcPct val="100000"/>
              </a:lnSpc>
              <a:spcBef>
                <a:spcPts val="0"/>
              </a:spcBef>
              <a:spcAft>
                <a:spcPts val="0"/>
              </a:spcAft>
              <a:buClr>
                <a:srgbClr val="000000"/>
              </a:buClr>
              <a:buSzTx/>
              <a:tabLst/>
              <a:defRPr/>
            </a:pPr>
            <a:r>
              <a:rPr kumimoji="0" lang="en-US" sz="1200" b="1" i="0" u="none" strike="noStrike" kern="0" cap="none" spc="0" normalizeH="0" baseline="0" noProof="0" dirty="0">
                <a:ln>
                  <a:noFill/>
                </a:ln>
                <a:solidFill>
                  <a:srgbClr val="002060"/>
                </a:solidFill>
                <a:effectLst/>
                <a:uLnTx/>
                <a:uFillTx/>
                <a:latin typeface="Arial Rounded"/>
                <a:ea typeface="Arial Rounded"/>
                <a:cs typeface="Arial Rounded"/>
                <a:sym typeface="Arial Rounded"/>
              </a:rPr>
              <a:t> </a:t>
            </a:r>
          </a:p>
          <a:p>
            <a:pPr marL="0" marR="0" lvl="0" indent="0" algn="l" rtl="0">
              <a:spcBef>
                <a:spcPts val="0"/>
              </a:spcBef>
              <a:spcAft>
                <a:spcPts val="0"/>
              </a:spcAft>
              <a:buNone/>
            </a:pPr>
            <a:endParaRPr lang="en-US" dirty="0"/>
          </a:p>
        </p:txBody>
      </p:sp>
      <p:sp>
        <p:nvSpPr>
          <p:cNvPr id="9" name="Rectangle: Rounded Corners 8">
            <a:extLst>
              <a:ext uri="{FF2B5EF4-FFF2-40B4-BE49-F238E27FC236}">
                <a16:creationId xmlns:a16="http://schemas.microsoft.com/office/drawing/2014/main" id="{2793A3D8-8703-FEE0-AF68-3D8E6E65E1AD}"/>
              </a:ext>
            </a:extLst>
          </p:cNvPr>
          <p:cNvSpPr/>
          <p:nvPr/>
        </p:nvSpPr>
        <p:spPr>
          <a:xfrm>
            <a:off x="130707" y="1577078"/>
            <a:ext cx="6573763" cy="454922"/>
          </a:xfrm>
          <a:prstGeom prst="roundRect">
            <a:avLst/>
          </a:prstGeom>
          <a:noFill/>
          <a:ln w="28575">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53D7A9CE-D866-B4EE-E645-CAB3D179CFBD}"/>
              </a:ext>
            </a:extLst>
          </p:cNvPr>
          <p:cNvSpPr txBox="1"/>
          <p:nvPr/>
        </p:nvSpPr>
        <p:spPr>
          <a:xfrm>
            <a:off x="3525109" y="3031876"/>
            <a:ext cx="1291860" cy="276999"/>
          </a:xfrm>
          <a:prstGeom prst="rect">
            <a:avLst/>
          </a:prstGeom>
          <a:noFill/>
        </p:spPr>
        <p:txBody>
          <a:bodyPr wrap="square" rtlCol="0">
            <a:spAutoFit/>
          </a:bodyPr>
          <a:lstStyle/>
          <a:p>
            <a:r>
              <a:rPr lang="en-GB" sz="1200" dirty="0">
                <a:solidFill>
                  <a:srgbClr val="FF0000"/>
                </a:solidFill>
                <a:latin typeface="Arial Rounded MT Bold" panose="020F0704030504030204" pitchFamily="34" charset="0"/>
              </a:rPr>
              <a:t>reactants</a:t>
            </a:r>
          </a:p>
        </p:txBody>
      </p:sp>
      <p:sp>
        <p:nvSpPr>
          <p:cNvPr id="13" name="TextBox 12">
            <a:extLst>
              <a:ext uri="{FF2B5EF4-FFF2-40B4-BE49-F238E27FC236}">
                <a16:creationId xmlns:a16="http://schemas.microsoft.com/office/drawing/2014/main" id="{B66A1D00-D64F-1F56-2F6E-712CC8129982}"/>
              </a:ext>
            </a:extLst>
          </p:cNvPr>
          <p:cNvSpPr txBox="1"/>
          <p:nvPr/>
        </p:nvSpPr>
        <p:spPr>
          <a:xfrm>
            <a:off x="491270" y="3388768"/>
            <a:ext cx="1291860" cy="276999"/>
          </a:xfrm>
          <a:prstGeom prst="rect">
            <a:avLst/>
          </a:prstGeom>
          <a:noFill/>
        </p:spPr>
        <p:txBody>
          <a:bodyPr wrap="square" rtlCol="0">
            <a:spAutoFit/>
          </a:bodyPr>
          <a:lstStyle/>
          <a:p>
            <a:r>
              <a:rPr lang="en-GB" sz="1200" dirty="0">
                <a:solidFill>
                  <a:srgbClr val="FF0000"/>
                </a:solidFill>
                <a:latin typeface="Arial Rounded MT Bold" panose="020F0704030504030204" pitchFamily="34" charset="0"/>
              </a:rPr>
              <a:t>products</a:t>
            </a:r>
          </a:p>
        </p:txBody>
      </p:sp>
      <p:sp>
        <p:nvSpPr>
          <p:cNvPr id="14" name="TextBox 13">
            <a:extLst>
              <a:ext uri="{FF2B5EF4-FFF2-40B4-BE49-F238E27FC236}">
                <a16:creationId xmlns:a16="http://schemas.microsoft.com/office/drawing/2014/main" id="{8D9868C3-E092-0534-EC83-55D46E6C68DB}"/>
              </a:ext>
            </a:extLst>
          </p:cNvPr>
          <p:cNvSpPr txBox="1"/>
          <p:nvPr/>
        </p:nvSpPr>
        <p:spPr>
          <a:xfrm>
            <a:off x="200003" y="4419271"/>
            <a:ext cx="1291860" cy="276999"/>
          </a:xfrm>
          <a:prstGeom prst="rect">
            <a:avLst/>
          </a:prstGeom>
          <a:noFill/>
        </p:spPr>
        <p:txBody>
          <a:bodyPr wrap="square" rtlCol="0">
            <a:spAutoFit/>
          </a:bodyPr>
          <a:lstStyle/>
          <a:p>
            <a:r>
              <a:rPr lang="en-GB" sz="1200" dirty="0">
                <a:solidFill>
                  <a:srgbClr val="FF0000"/>
                </a:solidFill>
                <a:latin typeface="Arial Rounded MT Bold" panose="020F0704030504030204" pitchFamily="34" charset="0"/>
              </a:rPr>
              <a:t>same</a:t>
            </a:r>
          </a:p>
        </p:txBody>
      </p:sp>
      <p:sp>
        <p:nvSpPr>
          <p:cNvPr id="15" name="TextBox 14">
            <a:extLst>
              <a:ext uri="{FF2B5EF4-FFF2-40B4-BE49-F238E27FC236}">
                <a16:creationId xmlns:a16="http://schemas.microsoft.com/office/drawing/2014/main" id="{E7E2D477-7D7E-C12E-397E-685171715544}"/>
              </a:ext>
            </a:extLst>
          </p:cNvPr>
          <p:cNvSpPr txBox="1"/>
          <p:nvPr/>
        </p:nvSpPr>
        <p:spPr>
          <a:xfrm>
            <a:off x="1706396" y="5597113"/>
            <a:ext cx="1291860" cy="276999"/>
          </a:xfrm>
          <a:prstGeom prst="rect">
            <a:avLst/>
          </a:prstGeom>
          <a:noFill/>
        </p:spPr>
        <p:txBody>
          <a:bodyPr wrap="square" rtlCol="0">
            <a:spAutoFit/>
          </a:bodyPr>
          <a:lstStyle/>
          <a:p>
            <a:r>
              <a:rPr lang="en-GB" sz="1200" dirty="0">
                <a:solidFill>
                  <a:srgbClr val="FF0000"/>
                </a:solidFill>
                <a:latin typeface="Arial Rounded MT Bold" panose="020F0704030504030204" pitchFamily="34" charset="0"/>
              </a:rPr>
              <a:t>same</a:t>
            </a:r>
          </a:p>
        </p:txBody>
      </p:sp>
      <p:sp>
        <p:nvSpPr>
          <p:cNvPr id="16" name="TextBox 15">
            <a:extLst>
              <a:ext uri="{FF2B5EF4-FFF2-40B4-BE49-F238E27FC236}">
                <a16:creationId xmlns:a16="http://schemas.microsoft.com/office/drawing/2014/main" id="{00C827F5-BED0-204D-F1C0-15591499BBB7}"/>
              </a:ext>
            </a:extLst>
          </p:cNvPr>
          <p:cNvSpPr txBox="1"/>
          <p:nvPr/>
        </p:nvSpPr>
        <p:spPr>
          <a:xfrm>
            <a:off x="1478133" y="5186304"/>
            <a:ext cx="1291860" cy="276999"/>
          </a:xfrm>
          <a:prstGeom prst="rect">
            <a:avLst/>
          </a:prstGeom>
          <a:noFill/>
        </p:spPr>
        <p:txBody>
          <a:bodyPr wrap="square" rtlCol="0">
            <a:spAutoFit/>
          </a:bodyPr>
          <a:lstStyle/>
          <a:p>
            <a:r>
              <a:rPr lang="en-GB" sz="1200" dirty="0">
                <a:solidFill>
                  <a:srgbClr val="FF0000"/>
                </a:solidFill>
                <a:latin typeface="Arial Rounded MT Bold" panose="020F0704030504030204" pitchFamily="34" charset="0"/>
              </a:rPr>
              <a:t>spread out</a:t>
            </a:r>
          </a:p>
        </p:txBody>
      </p:sp>
      <p:sp>
        <p:nvSpPr>
          <p:cNvPr id="17" name="TextBox 16">
            <a:extLst>
              <a:ext uri="{FF2B5EF4-FFF2-40B4-BE49-F238E27FC236}">
                <a16:creationId xmlns:a16="http://schemas.microsoft.com/office/drawing/2014/main" id="{DBF5D984-E80E-5E2C-F29A-5F43AE214002}"/>
              </a:ext>
            </a:extLst>
          </p:cNvPr>
          <p:cNvSpPr txBox="1"/>
          <p:nvPr/>
        </p:nvSpPr>
        <p:spPr>
          <a:xfrm>
            <a:off x="3834957" y="5183560"/>
            <a:ext cx="1291860" cy="276999"/>
          </a:xfrm>
          <a:prstGeom prst="rect">
            <a:avLst/>
          </a:prstGeom>
          <a:noFill/>
        </p:spPr>
        <p:txBody>
          <a:bodyPr wrap="square" rtlCol="0">
            <a:spAutoFit/>
          </a:bodyPr>
          <a:lstStyle/>
          <a:p>
            <a:r>
              <a:rPr lang="en-GB" sz="1200" dirty="0">
                <a:solidFill>
                  <a:srgbClr val="FF0000"/>
                </a:solidFill>
                <a:latin typeface="Arial Rounded MT Bold" panose="020F0704030504030204" pitchFamily="34" charset="0"/>
              </a:rPr>
              <a:t>gas</a:t>
            </a:r>
          </a:p>
        </p:txBody>
      </p:sp>
      <p:sp>
        <p:nvSpPr>
          <p:cNvPr id="18" name="TextBox 17">
            <a:extLst>
              <a:ext uri="{FF2B5EF4-FFF2-40B4-BE49-F238E27FC236}">
                <a16:creationId xmlns:a16="http://schemas.microsoft.com/office/drawing/2014/main" id="{130D88E2-94B9-E4A4-7110-8702A7944EC0}"/>
              </a:ext>
            </a:extLst>
          </p:cNvPr>
          <p:cNvSpPr txBox="1"/>
          <p:nvPr/>
        </p:nvSpPr>
        <p:spPr>
          <a:xfrm>
            <a:off x="1210544" y="5895901"/>
            <a:ext cx="1291860" cy="276999"/>
          </a:xfrm>
          <a:prstGeom prst="rect">
            <a:avLst/>
          </a:prstGeom>
          <a:noFill/>
        </p:spPr>
        <p:txBody>
          <a:bodyPr wrap="square" rtlCol="0">
            <a:spAutoFit/>
          </a:bodyPr>
          <a:lstStyle/>
          <a:p>
            <a:r>
              <a:rPr lang="en-GB" sz="1200" dirty="0">
                <a:solidFill>
                  <a:srgbClr val="FF0000"/>
                </a:solidFill>
                <a:latin typeface="Arial Rounded MT Bold" panose="020F0704030504030204" pitchFamily="34" charset="0"/>
              </a:rPr>
              <a:t>boiling</a:t>
            </a:r>
          </a:p>
        </p:txBody>
      </p:sp>
      <p:sp>
        <p:nvSpPr>
          <p:cNvPr id="19" name="TextBox 18">
            <a:extLst>
              <a:ext uri="{FF2B5EF4-FFF2-40B4-BE49-F238E27FC236}">
                <a16:creationId xmlns:a16="http://schemas.microsoft.com/office/drawing/2014/main" id="{126721D9-B5AF-8B92-A8DC-DA22FB06DD7E}"/>
              </a:ext>
            </a:extLst>
          </p:cNvPr>
          <p:cNvSpPr txBox="1"/>
          <p:nvPr/>
        </p:nvSpPr>
        <p:spPr>
          <a:xfrm>
            <a:off x="1830451" y="7181487"/>
            <a:ext cx="1291860" cy="276999"/>
          </a:xfrm>
          <a:prstGeom prst="rect">
            <a:avLst/>
          </a:prstGeom>
          <a:noFill/>
        </p:spPr>
        <p:txBody>
          <a:bodyPr wrap="square" rtlCol="0">
            <a:spAutoFit/>
          </a:bodyPr>
          <a:lstStyle/>
          <a:p>
            <a:r>
              <a:rPr lang="en-GB" sz="1200" dirty="0">
                <a:solidFill>
                  <a:srgbClr val="FF0000"/>
                </a:solidFill>
                <a:latin typeface="Arial Rounded MT Bold" panose="020F0704030504030204" pitchFamily="34" charset="0"/>
              </a:rPr>
              <a:t>58</a:t>
            </a:r>
          </a:p>
        </p:txBody>
      </p:sp>
      <p:sp>
        <p:nvSpPr>
          <p:cNvPr id="20" name="TextBox 19">
            <a:extLst>
              <a:ext uri="{FF2B5EF4-FFF2-40B4-BE49-F238E27FC236}">
                <a16:creationId xmlns:a16="http://schemas.microsoft.com/office/drawing/2014/main" id="{2A5919A8-ECA0-212C-A8A3-FAC05B44A1C9}"/>
              </a:ext>
            </a:extLst>
          </p:cNvPr>
          <p:cNvSpPr txBox="1"/>
          <p:nvPr/>
        </p:nvSpPr>
        <p:spPr>
          <a:xfrm>
            <a:off x="2963221" y="8254671"/>
            <a:ext cx="1291860" cy="276999"/>
          </a:xfrm>
          <a:prstGeom prst="rect">
            <a:avLst/>
          </a:prstGeom>
          <a:noFill/>
        </p:spPr>
        <p:txBody>
          <a:bodyPr wrap="square" rtlCol="0">
            <a:spAutoFit/>
          </a:bodyPr>
          <a:lstStyle/>
          <a:p>
            <a:r>
              <a:rPr lang="en-GB" sz="1200" dirty="0">
                <a:solidFill>
                  <a:srgbClr val="FF0000"/>
                </a:solidFill>
                <a:latin typeface="Arial Rounded MT Bold" panose="020F0704030504030204" pitchFamily="34" charset="0"/>
              </a:rPr>
              <a:t>11</a:t>
            </a:r>
          </a:p>
        </p:txBody>
      </p:sp>
      <p:sp>
        <p:nvSpPr>
          <p:cNvPr id="21" name="TextBox 20">
            <a:extLst>
              <a:ext uri="{FF2B5EF4-FFF2-40B4-BE49-F238E27FC236}">
                <a16:creationId xmlns:a16="http://schemas.microsoft.com/office/drawing/2014/main" id="{94E82632-ADE0-E5EB-864D-D86D52EDBA87}"/>
              </a:ext>
            </a:extLst>
          </p:cNvPr>
          <p:cNvSpPr txBox="1"/>
          <p:nvPr/>
        </p:nvSpPr>
        <p:spPr>
          <a:xfrm>
            <a:off x="3162760" y="9008735"/>
            <a:ext cx="1291860" cy="276999"/>
          </a:xfrm>
          <a:prstGeom prst="rect">
            <a:avLst/>
          </a:prstGeom>
          <a:noFill/>
        </p:spPr>
        <p:txBody>
          <a:bodyPr wrap="square" rtlCol="0">
            <a:spAutoFit/>
          </a:bodyPr>
          <a:lstStyle/>
          <a:p>
            <a:r>
              <a:rPr lang="en-GB" sz="1200" dirty="0">
                <a:solidFill>
                  <a:srgbClr val="FF0000"/>
                </a:solidFill>
                <a:latin typeface="Arial Rounded MT Bold" panose="020F0704030504030204" pitchFamily="34" charset="0"/>
              </a:rPr>
              <a:t>202</a:t>
            </a:r>
          </a:p>
        </p:txBody>
      </p:sp>
      <p:sp>
        <p:nvSpPr>
          <p:cNvPr id="22" name="TextBox 21">
            <a:extLst>
              <a:ext uri="{FF2B5EF4-FFF2-40B4-BE49-F238E27FC236}">
                <a16:creationId xmlns:a16="http://schemas.microsoft.com/office/drawing/2014/main" id="{E20A25BB-37BC-C7C1-2DF6-FBB1EC52A642}"/>
              </a:ext>
            </a:extLst>
          </p:cNvPr>
          <p:cNvSpPr txBox="1"/>
          <p:nvPr/>
        </p:nvSpPr>
        <p:spPr>
          <a:xfrm>
            <a:off x="3047594" y="3388769"/>
            <a:ext cx="4389120" cy="276999"/>
          </a:xfrm>
          <a:prstGeom prst="rect">
            <a:avLst/>
          </a:prstGeom>
          <a:noFill/>
        </p:spPr>
        <p:txBody>
          <a:bodyPr wrap="square" rtlCol="0">
            <a:spAutoFit/>
          </a:bodyPr>
          <a:lstStyle/>
          <a:p>
            <a:r>
              <a:rPr lang="en-GB" sz="1200" dirty="0">
                <a:solidFill>
                  <a:srgbClr val="FF0000"/>
                </a:solidFill>
                <a:latin typeface="Arial Rounded MT Bold" panose="020F0704030504030204" pitchFamily="34" charset="0"/>
              </a:rPr>
              <a:t>conservation of mass</a:t>
            </a:r>
          </a:p>
        </p:txBody>
      </p:sp>
    </p:spTree>
    <p:extLst>
      <p:ext uri="{BB962C8B-B14F-4D97-AF65-F5344CB8AC3E}">
        <p14:creationId xmlns:p14="http://schemas.microsoft.com/office/powerpoint/2010/main" val="520631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3FA760D-F49E-78E1-5BCA-554F1A25E169}"/>
              </a:ext>
            </a:extLst>
          </p:cNvPr>
          <p:cNvSpPr/>
          <p:nvPr/>
        </p:nvSpPr>
        <p:spPr>
          <a:xfrm>
            <a:off x="0" y="9609205"/>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84E49E16-73AE-73E1-D995-6E9306E8FF6E}"/>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sp>
        <p:nvSpPr>
          <p:cNvPr id="9" name="Google Shape;87;p1">
            <a:extLst>
              <a:ext uri="{FF2B5EF4-FFF2-40B4-BE49-F238E27FC236}">
                <a16:creationId xmlns:a16="http://schemas.microsoft.com/office/drawing/2014/main" id="{12FEBAAC-D459-000D-7F5A-C35E3D3673F3}"/>
              </a:ext>
            </a:extLst>
          </p:cNvPr>
          <p:cNvSpPr txBox="1"/>
          <p:nvPr/>
        </p:nvSpPr>
        <p:spPr>
          <a:xfrm>
            <a:off x="1423954" y="1431559"/>
            <a:ext cx="4010091" cy="27695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200" i="0" u="none" strike="noStrike" cap="none" dirty="0">
                <a:solidFill>
                  <a:srgbClr val="002060"/>
                </a:solidFill>
                <a:latin typeface="Arial Rounded MT Bold" panose="020F0704030504030204" pitchFamily="34" charset="0"/>
                <a:ea typeface="Arial Rounded"/>
                <a:cs typeface="Arial Rounded"/>
                <a:sym typeface="Arial Rounded"/>
              </a:rPr>
              <a:t>Conservation of Mass</a:t>
            </a:r>
            <a:endParaRPr sz="1200" dirty="0">
              <a:solidFill>
                <a:srgbClr val="002060"/>
              </a:solidFill>
              <a:latin typeface="Arial Rounded MT Bold" panose="020F0704030504030204" pitchFamily="34" charset="0"/>
            </a:endParaRPr>
          </a:p>
        </p:txBody>
      </p:sp>
      <p:sp>
        <p:nvSpPr>
          <p:cNvPr id="10" name="Google Shape;147;p1">
            <a:extLst>
              <a:ext uri="{FF2B5EF4-FFF2-40B4-BE49-F238E27FC236}">
                <a16:creationId xmlns:a16="http://schemas.microsoft.com/office/drawing/2014/main" id="{7C7F2584-9A8D-BB2D-2394-8338EAC636F1}"/>
              </a:ext>
            </a:extLst>
          </p:cNvPr>
          <p:cNvSpPr txBox="1"/>
          <p:nvPr/>
        </p:nvSpPr>
        <p:spPr>
          <a:xfrm>
            <a:off x="89354" y="1696805"/>
            <a:ext cx="6625357" cy="101566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dirty="0">
                <a:solidFill>
                  <a:srgbClr val="002060"/>
                </a:solidFill>
                <a:latin typeface="Arial Rounded MT Bold" panose="020F0704030504030204" pitchFamily="34" charset="0"/>
                <a:ea typeface="Arial Rounded"/>
                <a:cs typeface="Arial Rounded"/>
                <a:sym typeface="Arial Rounded"/>
              </a:rPr>
              <a:t>Method Part 1</a:t>
            </a:r>
            <a:endParaRPr sz="1200" dirty="0">
              <a:solidFill>
                <a:srgbClr val="002060"/>
              </a:solidFill>
              <a:latin typeface="Arial Rounded MT Bold" panose="020F0704030504030204" pitchFamily="34" charset="0"/>
            </a:endParaRPr>
          </a:p>
          <a:p>
            <a:pPr marR="0" lvl="0" algn="l" rtl="0">
              <a:spcBef>
                <a:spcPts val="0"/>
              </a:spcBef>
              <a:spcAft>
                <a:spcPts val="0"/>
              </a:spcAft>
              <a:buClr>
                <a:srgbClr val="38D4D6"/>
              </a:buClr>
              <a:buSzPts val="1200"/>
            </a:pPr>
            <a:r>
              <a:rPr lang="en-US" sz="1200" dirty="0">
                <a:solidFill>
                  <a:srgbClr val="002060"/>
                </a:solidFill>
                <a:latin typeface="Arial Rounded MT Bold" panose="020F0704030504030204" pitchFamily="34" charset="0"/>
                <a:ea typeface="Arial Rounded"/>
                <a:cs typeface="Arial Rounded"/>
                <a:sym typeface="Arial Rounded"/>
              </a:rPr>
              <a:t>1. Place the beaker on top of the balance. </a:t>
            </a:r>
            <a:endParaRPr sz="1200" dirty="0">
              <a:solidFill>
                <a:srgbClr val="002060"/>
              </a:solidFill>
              <a:latin typeface="Arial Rounded MT Bold" panose="020F0704030504030204" pitchFamily="34" charset="0"/>
            </a:endParaRPr>
          </a:p>
          <a:p>
            <a:pPr marR="0" lvl="0" algn="l" rtl="0">
              <a:spcBef>
                <a:spcPts val="0"/>
              </a:spcBef>
              <a:spcAft>
                <a:spcPts val="0"/>
              </a:spcAft>
              <a:buClr>
                <a:srgbClr val="38D4D6"/>
              </a:buClr>
              <a:buSzPts val="1200"/>
            </a:pPr>
            <a:r>
              <a:rPr lang="en-US" sz="1200" dirty="0">
                <a:solidFill>
                  <a:srgbClr val="002060"/>
                </a:solidFill>
                <a:latin typeface="Arial Rounded MT Bold" panose="020F0704030504030204" pitchFamily="34" charset="0"/>
                <a:ea typeface="Arial Rounded"/>
                <a:cs typeface="Arial Rounded"/>
                <a:sym typeface="Arial Rounded"/>
              </a:rPr>
              <a:t>2. Add ice cubes to the beaker</a:t>
            </a:r>
            <a:endParaRPr sz="1200" dirty="0">
              <a:solidFill>
                <a:srgbClr val="002060"/>
              </a:solidFill>
              <a:latin typeface="Arial Rounded MT Bold" panose="020F0704030504030204" pitchFamily="34" charset="0"/>
            </a:endParaRPr>
          </a:p>
          <a:p>
            <a:pPr marR="0" lvl="0" algn="l" rtl="0">
              <a:spcBef>
                <a:spcPts val="0"/>
              </a:spcBef>
              <a:spcAft>
                <a:spcPts val="0"/>
              </a:spcAft>
              <a:buClr>
                <a:srgbClr val="38D4D6"/>
              </a:buClr>
              <a:buSzPts val="1200"/>
            </a:pPr>
            <a:r>
              <a:rPr lang="en-US" sz="1200" dirty="0">
                <a:solidFill>
                  <a:srgbClr val="002060"/>
                </a:solidFill>
                <a:latin typeface="Arial Rounded MT Bold" panose="020F0704030504030204" pitchFamily="34" charset="0"/>
                <a:ea typeface="Arial Rounded"/>
                <a:cs typeface="Arial Rounded"/>
                <a:sym typeface="Arial Rounded"/>
              </a:rPr>
              <a:t>3. Cover with cling film. Record weight of cling, beaker and ice cubes.</a:t>
            </a:r>
            <a:endParaRPr sz="1200" dirty="0">
              <a:solidFill>
                <a:srgbClr val="002060"/>
              </a:solidFill>
              <a:latin typeface="Arial Rounded MT Bold" panose="020F0704030504030204" pitchFamily="34" charset="0"/>
            </a:endParaRPr>
          </a:p>
          <a:p>
            <a:pPr marR="0" lvl="0" algn="l" rtl="0">
              <a:spcBef>
                <a:spcPts val="0"/>
              </a:spcBef>
              <a:spcAft>
                <a:spcPts val="0"/>
              </a:spcAft>
              <a:buClr>
                <a:srgbClr val="38D4D6"/>
              </a:buClr>
              <a:buSzPts val="1200"/>
            </a:pPr>
            <a:r>
              <a:rPr lang="en-US" sz="1200" dirty="0">
                <a:solidFill>
                  <a:srgbClr val="002060"/>
                </a:solidFill>
                <a:latin typeface="Arial Rounded MT Bold" panose="020F0704030504030204" pitchFamily="34" charset="0"/>
                <a:ea typeface="Arial Rounded"/>
                <a:cs typeface="Arial Rounded"/>
                <a:sym typeface="Arial Rounded"/>
              </a:rPr>
              <a:t>4. Wait until all the ice has melted and record weight again. </a:t>
            </a:r>
            <a:endParaRPr sz="1200" dirty="0">
              <a:solidFill>
                <a:srgbClr val="002060"/>
              </a:solidFill>
              <a:latin typeface="Arial Rounded MT Bold" panose="020F0704030504030204" pitchFamily="34" charset="0"/>
            </a:endParaRPr>
          </a:p>
        </p:txBody>
      </p:sp>
      <p:graphicFrame>
        <p:nvGraphicFramePr>
          <p:cNvPr id="11" name="Google Shape;148;p1">
            <a:extLst>
              <a:ext uri="{FF2B5EF4-FFF2-40B4-BE49-F238E27FC236}">
                <a16:creationId xmlns:a16="http://schemas.microsoft.com/office/drawing/2014/main" id="{1B40333A-49C4-B5A2-878B-2C0EA4C80ACF}"/>
              </a:ext>
            </a:extLst>
          </p:cNvPr>
          <p:cNvGraphicFramePr/>
          <p:nvPr/>
        </p:nvGraphicFramePr>
        <p:xfrm>
          <a:off x="187050" y="2775462"/>
          <a:ext cx="6483900" cy="851125"/>
        </p:xfrm>
        <a:graphic>
          <a:graphicData uri="http://schemas.openxmlformats.org/drawingml/2006/table">
            <a:tbl>
              <a:tblPr firstRow="1" bandRow="1">
                <a:noFill/>
              </a:tblPr>
              <a:tblGrid>
                <a:gridCol w="3241950">
                  <a:extLst>
                    <a:ext uri="{9D8B030D-6E8A-4147-A177-3AD203B41FA5}">
                      <a16:colId xmlns:a16="http://schemas.microsoft.com/office/drawing/2014/main" val="20000"/>
                    </a:ext>
                  </a:extLst>
                </a:gridCol>
                <a:gridCol w="3241950">
                  <a:extLst>
                    <a:ext uri="{9D8B030D-6E8A-4147-A177-3AD203B41FA5}">
                      <a16:colId xmlns:a16="http://schemas.microsoft.com/office/drawing/2014/main" val="20001"/>
                    </a:ext>
                  </a:extLst>
                </a:gridCol>
              </a:tblGrid>
              <a:tr h="277025">
                <a:tc>
                  <a:txBody>
                    <a:bodyPr/>
                    <a:lstStyle/>
                    <a:p>
                      <a:pPr marL="0" marR="0" lvl="0" indent="0" algn="ctr" rtl="0">
                        <a:spcBef>
                          <a:spcPts val="0"/>
                        </a:spcBef>
                        <a:spcAft>
                          <a:spcPts val="0"/>
                        </a:spcAft>
                        <a:buNone/>
                      </a:pPr>
                      <a:r>
                        <a:rPr lang="en-US" sz="1200" b="1" u="none" strike="noStrike" cap="none" dirty="0">
                          <a:solidFill>
                            <a:srgbClr val="002060"/>
                          </a:solidFill>
                          <a:latin typeface="Arial Rounded"/>
                          <a:ea typeface="Arial Rounded"/>
                          <a:cs typeface="Arial Rounded"/>
                          <a:sym typeface="Arial Rounded"/>
                        </a:rPr>
                        <a:t>Mass of ice, beaker and cling film (g)</a:t>
                      </a:r>
                      <a:endParaRPr dirty="0">
                        <a:solidFill>
                          <a:srgbClr val="002060"/>
                        </a:solidFill>
                      </a:endParaRPr>
                    </a:p>
                  </a:txBody>
                  <a:tcPr marL="91450" marR="91450" marT="45725" marB="45725">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marL="0" marR="0" lvl="0" indent="0" algn="ctr" rtl="0">
                        <a:spcBef>
                          <a:spcPts val="0"/>
                        </a:spcBef>
                        <a:spcAft>
                          <a:spcPts val="0"/>
                        </a:spcAft>
                        <a:buNone/>
                      </a:pPr>
                      <a:r>
                        <a:rPr lang="en-US" sz="1200" b="1" u="none" strike="noStrike" cap="none" dirty="0">
                          <a:solidFill>
                            <a:srgbClr val="002060"/>
                          </a:solidFill>
                          <a:latin typeface="Arial Rounded"/>
                          <a:ea typeface="Arial Rounded"/>
                          <a:cs typeface="Arial Rounded"/>
                          <a:sym typeface="Arial Rounded"/>
                        </a:rPr>
                        <a:t>Mass of water, beaker and cling film (g)</a:t>
                      </a:r>
                      <a:endParaRPr dirty="0">
                        <a:solidFill>
                          <a:srgbClr val="002060"/>
                        </a:solidFill>
                      </a:endParaRPr>
                    </a:p>
                  </a:txBody>
                  <a:tcPr marL="91450" marR="91450" marT="45725" marB="45725">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extLst>
                  <a:ext uri="{0D108BD9-81ED-4DB2-BD59-A6C34878D82A}">
                    <a16:rowId xmlns:a16="http://schemas.microsoft.com/office/drawing/2014/main" val="10000"/>
                  </a:ext>
                </a:extLst>
              </a:tr>
              <a:tr h="574100">
                <a:tc>
                  <a:txBody>
                    <a:bodyPr/>
                    <a:lstStyle/>
                    <a:p>
                      <a:pPr marL="0" marR="0" lvl="0" indent="0" algn="ctr" rtl="0">
                        <a:spcBef>
                          <a:spcPts val="0"/>
                        </a:spcBef>
                        <a:spcAft>
                          <a:spcPts val="0"/>
                        </a:spcAft>
                        <a:buNone/>
                      </a:pPr>
                      <a:endParaRPr sz="1350" b="1" u="none" strike="noStrike" cap="none" dirty="0">
                        <a:latin typeface="Arial Rounded"/>
                        <a:ea typeface="Arial Rounded"/>
                        <a:cs typeface="Arial Rounded"/>
                        <a:sym typeface="Arial Rounded"/>
                      </a:endParaRPr>
                    </a:p>
                  </a:txBody>
                  <a:tcPr marL="91450" marR="91450" marT="45725" marB="45725">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pPr marL="0" marR="0" lvl="0" indent="0" algn="ctr" rtl="0">
                        <a:spcBef>
                          <a:spcPts val="0"/>
                        </a:spcBef>
                        <a:spcAft>
                          <a:spcPts val="0"/>
                        </a:spcAft>
                        <a:buNone/>
                      </a:pPr>
                      <a:endParaRPr sz="1350" b="1" u="none" strike="noStrike" cap="none" dirty="0">
                        <a:latin typeface="Arial Rounded"/>
                        <a:ea typeface="Arial Rounded"/>
                        <a:cs typeface="Arial Rounded"/>
                        <a:sym typeface="Arial Rounded"/>
                      </a:endParaRPr>
                    </a:p>
                  </a:txBody>
                  <a:tcPr marL="91450" marR="91450" marT="45725" marB="45725">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12" name="Google Shape;149;p1">
            <a:extLst>
              <a:ext uri="{FF2B5EF4-FFF2-40B4-BE49-F238E27FC236}">
                <a16:creationId xmlns:a16="http://schemas.microsoft.com/office/drawing/2014/main" id="{CA5C95D8-EB77-4E60-5FAB-6659612C1524}"/>
              </a:ext>
            </a:extLst>
          </p:cNvPr>
          <p:cNvSpPr txBox="1"/>
          <p:nvPr/>
        </p:nvSpPr>
        <p:spPr>
          <a:xfrm>
            <a:off x="89355" y="3630762"/>
            <a:ext cx="6625357" cy="3600986"/>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dirty="0">
                <a:solidFill>
                  <a:srgbClr val="002060"/>
                </a:solidFill>
                <a:latin typeface="Arial Rounded MT Bold" panose="020F0704030504030204" pitchFamily="34" charset="0"/>
                <a:ea typeface="Arial Rounded"/>
                <a:cs typeface="Arial Rounded"/>
                <a:sym typeface="Arial Rounded"/>
              </a:rPr>
              <a:t>Questions</a:t>
            </a:r>
            <a:endParaRPr sz="1200" dirty="0">
              <a:solidFill>
                <a:srgbClr val="002060"/>
              </a:solidFill>
              <a:latin typeface="Arial Rounded MT Bold" panose="020F0704030504030204" pitchFamily="34" charset="0"/>
              <a:ea typeface="Arial Rounded"/>
              <a:cs typeface="Arial Rounded"/>
              <a:sym typeface="Arial Rounded"/>
            </a:endParaRPr>
          </a:p>
          <a:p>
            <a:pPr marR="0" lvl="0" algn="l" rtl="0">
              <a:spcBef>
                <a:spcPts val="0"/>
              </a:spcBef>
              <a:spcAft>
                <a:spcPts val="0"/>
              </a:spcAft>
              <a:buClr>
                <a:srgbClr val="38D4D6"/>
              </a:buClr>
              <a:buSzPts val="1200"/>
            </a:pPr>
            <a:r>
              <a:rPr lang="en-US" sz="1200" dirty="0">
                <a:solidFill>
                  <a:srgbClr val="002060"/>
                </a:solidFill>
                <a:latin typeface="Arial Rounded MT Bold" panose="020F0704030504030204" pitchFamily="34" charset="0"/>
                <a:ea typeface="Arial Rounded"/>
                <a:cs typeface="Arial Rounded"/>
                <a:sym typeface="Arial Rounded"/>
              </a:rPr>
              <a:t>1. Is the change from ice to water a chemical reaction or a change in state? </a:t>
            </a:r>
            <a:br>
              <a:rPr lang="en-US" sz="1200" dirty="0">
                <a:solidFill>
                  <a:srgbClr val="002060"/>
                </a:solidFill>
                <a:latin typeface="Arial Rounded MT Bold" panose="020F0704030504030204" pitchFamily="34" charset="0"/>
                <a:ea typeface="Arial Rounded"/>
                <a:cs typeface="Arial Rounded"/>
                <a:sym typeface="Arial Rounded"/>
              </a:rPr>
            </a:br>
            <a:br>
              <a:rPr lang="en-US" sz="1200" dirty="0">
                <a:solidFill>
                  <a:srgbClr val="002060"/>
                </a:solidFill>
                <a:latin typeface="Arial Rounded MT Bold" panose="020F0704030504030204" pitchFamily="34" charset="0"/>
                <a:ea typeface="Arial Rounded"/>
                <a:cs typeface="Arial Rounded"/>
                <a:sym typeface="Arial Rounded"/>
              </a:rPr>
            </a:br>
            <a:r>
              <a:rPr lang="en-US"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a:t>
            </a:r>
            <a:endParaRPr sz="1200" dirty="0">
              <a:solidFill>
                <a:srgbClr val="002060"/>
              </a:solidFill>
              <a:latin typeface="Arial Rounded MT Bold" panose="020F0704030504030204" pitchFamily="34" charset="0"/>
            </a:endParaRPr>
          </a:p>
          <a:p>
            <a:pPr marL="342900" marR="0" lvl="0" indent="-266700" algn="l" rtl="0">
              <a:spcBef>
                <a:spcPts val="0"/>
              </a:spcBef>
              <a:spcAft>
                <a:spcPts val="0"/>
              </a:spcAft>
              <a:buClr>
                <a:schemeClr val="dk1"/>
              </a:buClr>
              <a:buSzPts val="1200"/>
              <a:buFont typeface="Calibri"/>
              <a:buNone/>
            </a:pPr>
            <a:endParaRPr sz="1200" dirty="0">
              <a:solidFill>
                <a:srgbClr val="002060"/>
              </a:solidFill>
              <a:latin typeface="Arial Rounded MT Bold" panose="020F0704030504030204" pitchFamily="34" charset="0"/>
              <a:ea typeface="Arial Rounded"/>
              <a:cs typeface="Arial Rounded"/>
              <a:sym typeface="Arial Rounded"/>
            </a:endParaRPr>
          </a:p>
          <a:p>
            <a:pPr marL="342900" marR="0" lvl="0" indent="-266700" algn="l" rtl="0">
              <a:spcBef>
                <a:spcPts val="0"/>
              </a:spcBef>
              <a:spcAft>
                <a:spcPts val="0"/>
              </a:spcAft>
              <a:buClr>
                <a:schemeClr val="dk1"/>
              </a:buClr>
              <a:buSzPts val="1200"/>
              <a:buFont typeface="Calibri"/>
              <a:buNone/>
            </a:pPr>
            <a:endParaRPr sz="1200" dirty="0">
              <a:solidFill>
                <a:srgbClr val="002060"/>
              </a:solidFill>
              <a:latin typeface="Arial Rounded MT Bold" panose="020F0704030504030204" pitchFamily="34" charset="0"/>
              <a:ea typeface="Arial Rounded"/>
              <a:cs typeface="Arial Rounded"/>
              <a:sym typeface="Arial Rounded"/>
            </a:endParaRPr>
          </a:p>
          <a:p>
            <a:pPr marR="0" lvl="0" algn="l" rtl="0">
              <a:spcBef>
                <a:spcPts val="0"/>
              </a:spcBef>
              <a:spcAft>
                <a:spcPts val="0"/>
              </a:spcAft>
              <a:buClr>
                <a:srgbClr val="38D4D6"/>
              </a:buClr>
              <a:buSzPts val="1200"/>
            </a:pPr>
            <a:r>
              <a:rPr lang="en-US" sz="1200" dirty="0">
                <a:solidFill>
                  <a:srgbClr val="002060"/>
                </a:solidFill>
                <a:latin typeface="Arial Rounded MT Bold" panose="020F0704030504030204" pitchFamily="34" charset="0"/>
                <a:ea typeface="Arial Rounded"/>
                <a:cs typeface="Arial Rounded"/>
                <a:sym typeface="Arial Rounded"/>
              </a:rPr>
              <a:t>2. Describe the results that you obtained. Explain why you think this was.</a:t>
            </a:r>
            <a:br>
              <a:rPr lang="en-US" sz="1200" dirty="0">
                <a:solidFill>
                  <a:srgbClr val="002060"/>
                </a:solidFill>
                <a:latin typeface="Arial Rounded MT Bold" panose="020F0704030504030204" pitchFamily="34" charset="0"/>
                <a:ea typeface="Arial Rounded"/>
                <a:cs typeface="Arial Rounded"/>
                <a:sym typeface="Arial Rounded"/>
              </a:rPr>
            </a:br>
            <a:r>
              <a:rPr lang="en-US"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________________________________________________________________________________________________________________________________________________________________________</a:t>
            </a:r>
            <a:endParaRPr sz="1200" dirty="0">
              <a:solidFill>
                <a:srgbClr val="002060"/>
              </a:solidFill>
              <a:latin typeface="Arial Rounded MT Bold" panose="020F0704030504030204" pitchFamily="34" charset="0"/>
            </a:endParaRPr>
          </a:p>
          <a:p>
            <a:pPr marL="0" marR="0" lvl="0" indent="0" algn="l" rtl="0">
              <a:spcBef>
                <a:spcPts val="0"/>
              </a:spcBef>
              <a:spcAft>
                <a:spcPts val="0"/>
              </a:spcAft>
              <a:buNone/>
            </a:pPr>
            <a:endParaRPr sz="1200" dirty="0">
              <a:solidFill>
                <a:srgbClr val="38D4D6"/>
              </a:solidFill>
              <a:latin typeface="Arial Rounded MT Bold" panose="020F0704030504030204" pitchFamily="34" charset="0"/>
              <a:ea typeface="Arial Rounded"/>
              <a:cs typeface="Arial Rounded"/>
              <a:sym typeface="Arial Rounded"/>
            </a:endParaRPr>
          </a:p>
        </p:txBody>
      </p:sp>
      <p:sp>
        <p:nvSpPr>
          <p:cNvPr id="13" name="Google Shape;150;p1">
            <a:extLst>
              <a:ext uri="{FF2B5EF4-FFF2-40B4-BE49-F238E27FC236}">
                <a16:creationId xmlns:a16="http://schemas.microsoft.com/office/drawing/2014/main" id="{E775EF9F-70EE-B27A-65B7-53680D5E4B81}"/>
              </a:ext>
            </a:extLst>
          </p:cNvPr>
          <p:cNvSpPr txBox="1"/>
          <p:nvPr/>
        </p:nvSpPr>
        <p:spPr>
          <a:xfrm>
            <a:off x="79112" y="5376404"/>
            <a:ext cx="6625358" cy="4298432"/>
          </a:xfrm>
          <a:prstGeom prst="rect">
            <a:avLst/>
          </a:prstGeom>
          <a:noFill/>
          <a:ln>
            <a:noFill/>
          </a:ln>
        </p:spPr>
        <p:txBody>
          <a:bodyPr spcFirstLastPara="1" wrap="square" lIns="91425" tIns="45700" rIns="91425" bIns="45700" anchor="t" anchorCtr="0">
            <a:noAutofit/>
          </a:bodyPr>
          <a:lstStyle/>
          <a:p>
            <a:pPr marL="0" marR="0" lvl="0" indent="0" algn="l" rtl="0">
              <a:lnSpc>
                <a:spcPct val="150000"/>
              </a:lnSpc>
              <a:spcBef>
                <a:spcPts val="0"/>
              </a:spcBef>
              <a:spcAft>
                <a:spcPts val="0"/>
              </a:spcAft>
              <a:buNone/>
            </a:pPr>
            <a:r>
              <a:rPr lang="en-US" sz="1200" dirty="0">
                <a:solidFill>
                  <a:srgbClr val="002060"/>
                </a:solidFill>
                <a:latin typeface="Arial Rounded MT Bold" panose="020F0704030504030204" pitchFamily="34" charset="0"/>
                <a:ea typeface="Arial Rounded"/>
                <a:cs typeface="Arial Rounded"/>
                <a:sym typeface="Arial Rounded"/>
              </a:rPr>
              <a:t>Method Part 2</a:t>
            </a:r>
            <a:endParaRPr sz="1200" dirty="0">
              <a:solidFill>
                <a:srgbClr val="002060"/>
              </a:solidFill>
              <a:latin typeface="Arial Rounded MT Bold" panose="020F0704030504030204" pitchFamily="34" charset="0"/>
            </a:endParaRPr>
          </a:p>
          <a:p>
            <a:pPr marR="0" lvl="0" algn="l" rtl="0">
              <a:lnSpc>
                <a:spcPct val="150000"/>
              </a:lnSpc>
              <a:spcBef>
                <a:spcPts val="0"/>
              </a:spcBef>
              <a:spcAft>
                <a:spcPts val="0"/>
              </a:spcAft>
              <a:buClr>
                <a:srgbClr val="38D4D6"/>
              </a:buClr>
              <a:buSzPts val="1200"/>
            </a:pPr>
            <a:r>
              <a:rPr lang="en-US" sz="1200" dirty="0">
                <a:solidFill>
                  <a:srgbClr val="002060"/>
                </a:solidFill>
                <a:latin typeface="Arial Rounded MT Bold" panose="020F0704030504030204" pitchFamily="34" charset="0"/>
                <a:ea typeface="Arial Rounded"/>
                <a:cs typeface="Arial Rounded"/>
                <a:sym typeface="Arial Rounded"/>
              </a:rPr>
              <a:t>1. Place a drinks bottle (500ml) on top of the balance.</a:t>
            </a:r>
            <a:endParaRPr sz="1200" dirty="0">
              <a:solidFill>
                <a:srgbClr val="002060"/>
              </a:solidFill>
              <a:latin typeface="Arial Rounded MT Bold" panose="020F0704030504030204" pitchFamily="34" charset="0"/>
            </a:endParaRPr>
          </a:p>
          <a:p>
            <a:pPr marR="0" lvl="0" algn="l" rtl="0">
              <a:lnSpc>
                <a:spcPct val="150000"/>
              </a:lnSpc>
              <a:spcBef>
                <a:spcPts val="0"/>
              </a:spcBef>
              <a:spcAft>
                <a:spcPts val="0"/>
              </a:spcAft>
              <a:buClr>
                <a:srgbClr val="38D4D6"/>
              </a:buClr>
              <a:buSzPts val="1200"/>
            </a:pPr>
            <a:r>
              <a:rPr lang="en-US" sz="1200" dirty="0">
                <a:solidFill>
                  <a:srgbClr val="002060"/>
                </a:solidFill>
                <a:latin typeface="Arial Rounded MT Bold" panose="020F0704030504030204" pitchFamily="34" charset="0"/>
                <a:ea typeface="Arial Rounded"/>
                <a:cs typeface="Arial Rounded"/>
                <a:sym typeface="Arial Rounded"/>
              </a:rPr>
              <a:t>2. Measure 50 cm</a:t>
            </a:r>
            <a:r>
              <a:rPr lang="en-US" sz="1200" baseline="30000" dirty="0">
                <a:solidFill>
                  <a:srgbClr val="002060"/>
                </a:solidFill>
                <a:latin typeface="Arial Rounded MT Bold" panose="020F0704030504030204" pitchFamily="34" charset="0"/>
                <a:ea typeface="Arial Rounded"/>
                <a:cs typeface="Arial Rounded"/>
                <a:sym typeface="Arial Rounded"/>
              </a:rPr>
              <a:t>3</a:t>
            </a:r>
            <a:r>
              <a:rPr lang="en-US" sz="1200" dirty="0">
                <a:solidFill>
                  <a:srgbClr val="002060"/>
                </a:solidFill>
                <a:latin typeface="Arial Rounded MT Bold" panose="020F0704030504030204" pitchFamily="34" charset="0"/>
                <a:ea typeface="Arial Rounded"/>
                <a:cs typeface="Arial Rounded"/>
                <a:sym typeface="Arial Rounded"/>
              </a:rPr>
              <a:t> of vinegar and pour it into the drinks bottle. </a:t>
            </a:r>
            <a:endParaRPr sz="1200" dirty="0">
              <a:solidFill>
                <a:srgbClr val="002060"/>
              </a:solidFill>
              <a:latin typeface="Arial Rounded MT Bold" panose="020F0704030504030204" pitchFamily="34" charset="0"/>
            </a:endParaRPr>
          </a:p>
          <a:p>
            <a:pPr marR="0" lvl="0" algn="l" rtl="0">
              <a:lnSpc>
                <a:spcPct val="150000"/>
              </a:lnSpc>
              <a:spcBef>
                <a:spcPts val="0"/>
              </a:spcBef>
              <a:spcAft>
                <a:spcPts val="0"/>
              </a:spcAft>
              <a:buClr>
                <a:srgbClr val="38D4D6"/>
              </a:buClr>
              <a:buSzPts val="1200"/>
            </a:pPr>
            <a:r>
              <a:rPr lang="en-US" sz="1200" dirty="0">
                <a:solidFill>
                  <a:srgbClr val="002060"/>
                </a:solidFill>
                <a:latin typeface="Arial Rounded MT Bold" panose="020F0704030504030204" pitchFamily="34" charset="0"/>
                <a:ea typeface="Arial Rounded"/>
                <a:cs typeface="Arial Rounded"/>
                <a:sym typeface="Arial Rounded"/>
              </a:rPr>
              <a:t>3. Record the combined weight of the vinegar and the bottle here:</a:t>
            </a:r>
            <a:endParaRPr sz="1200" dirty="0">
              <a:solidFill>
                <a:srgbClr val="002060"/>
              </a:solidFill>
              <a:latin typeface="Arial Rounded MT Bold" panose="020F0704030504030204" pitchFamily="34" charset="0"/>
            </a:endParaRPr>
          </a:p>
          <a:p>
            <a:pPr marR="0" lvl="0" algn="l" rtl="0">
              <a:lnSpc>
                <a:spcPct val="150000"/>
              </a:lnSpc>
              <a:spcBef>
                <a:spcPts val="0"/>
              </a:spcBef>
              <a:spcAft>
                <a:spcPts val="0"/>
              </a:spcAft>
              <a:buClr>
                <a:srgbClr val="38D4D6"/>
              </a:buClr>
              <a:buSzPts val="1200"/>
            </a:pPr>
            <a:r>
              <a:rPr lang="en-US" sz="1200" dirty="0">
                <a:solidFill>
                  <a:srgbClr val="002060"/>
                </a:solidFill>
                <a:latin typeface="Arial Rounded MT Bold" panose="020F0704030504030204" pitchFamily="34" charset="0"/>
                <a:ea typeface="Arial Rounded"/>
                <a:cs typeface="Arial Rounded"/>
                <a:sym typeface="Arial Rounded"/>
              </a:rPr>
              <a:t>4. Place the balloon and the elastic band onto the balance. </a:t>
            </a:r>
            <a:endParaRPr sz="1200" dirty="0">
              <a:solidFill>
                <a:srgbClr val="002060"/>
              </a:solidFill>
              <a:latin typeface="Arial Rounded MT Bold" panose="020F0704030504030204" pitchFamily="34" charset="0"/>
            </a:endParaRPr>
          </a:p>
          <a:p>
            <a:pPr marR="0" lvl="0" algn="l" rtl="0">
              <a:lnSpc>
                <a:spcPct val="150000"/>
              </a:lnSpc>
              <a:spcBef>
                <a:spcPts val="0"/>
              </a:spcBef>
              <a:spcAft>
                <a:spcPts val="0"/>
              </a:spcAft>
              <a:buClr>
                <a:srgbClr val="38D4D6"/>
              </a:buClr>
              <a:buSzPts val="1200"/>
            </a:pPr>
            <a:r>
              <a:rPr lang="en-US" sz="1200" dirty="0">
                <a:solidFill>
                  <a:srgbClr val="002060"/>
                </a:solidFill>
                <a:latin typeface="Arial Rounded MT Bold" panose="020F0704030504030204" pitchFamily="34" charset="0"/>
                <a:ea typeface="Arial Rounded"/>
                <a:cs typeface="Arial Rounded"/>
                <a:sym typeface="Arial Rounded"/>
              </a:rPr>
              <a:t>5. Carefully put a spatula of sodium bicarbonate into the balloon, pushing it as far towards the end as possible. </a:t>
            </a:r>
            <a:endParaRPr sz="1200" dirty="0">
              <a:solidFill>
                <a:srgbClr val="002060"/>
              </a:solidFill>
              <a:latin typeface="Arial Rounded MT Bold" panose="020F0704030504030204" pitchFamily="34" charset="0"/>
            </a:endParaRPr>
          </a:p>
          <a:p>
            <a:pPr marR="0" lvl="0" algn="l" rtl="0">
              <a:lnSpc>
                <a:spcPct val="150000"/>
              </a:lnSpc>
              <a:spcBef>
                <a:spcPts val="0"/>
              </a:spcBef>
              <a:spcAft>
                <a:spcPts val="0"/>
              </a:spcAft>
              <a:buClr>
                <a:srgbClr val="38D4D6"/>
              </a:buClr>
              <a:buSzPts val="1200"/>
            </a:pPr>
            <a:r>
              <a:rPr lang="en-US" sz="1200" dirty="0">
                <a:solidFill>
                  <a:srgbClr val="002060"/>
                </a:solidFill>
                <a:latin typeface="Arial Rounded MT Bold" panose="020F0704030504030204" pitchFamily="34" charset="0"/>
                <a:ea typeface="Arial Rounded"/>
                <a:cs typeface="Arial Rounded"/>
                <a:sym typeface="Arial Rounded"/>
              </a:rPr>
              <a:t>6. Record the combined weight of the elastic band, the balloon and the sodium bicarbonate here:</a:t>
            </a:r>
            <a:endParaRPr sz="1200" dirty="0">
              <a:solidFill>
                <a:srgbClr val="002060"/>
              </a:solidFill>
              <a:latin typeface="Arial Rounded MT Bold" panose="020F0704030504030204" pitchFamily="34" charset="0"/>
            </a:endParaRPr>
          </a:p>
          <a:p>
            <a:pPr marR="0" lvl="0" algn="l" rtl="0">
              <a:lnSpc>
                <a:spcPct val="150000"/>
              </a:lnSpc>
              <a:spcBef>
                <a:spcPts val="0"/>
              </a:spcBef>
              <a:spcAft>
                <a:spcPts val="0"/>
              </a:spcAft>
              <a:buClr>
                <a:srgbClr val="38D4D6"/>
              </a:buClr>
              <a:buSzPts val="1200"/>
            </a:pPr>
            <a:r>
              <a:rPr lang="en-US" sz="1200" dirty="0">
                <a:solidFill>
                  <a:srgbClr val="002060"/>
                </a:solidFill>
                <a:latin typeface="Arial Rounded MT Bold" panose="020F0704030504030204" pitchFamily="34" charset="0"/>
                <a:ea typeface="Arial Rounded"/>
                <a:cs typeface="Arial Rounded"/>
                <a:sym typeface="Arial Rounded"/>
              </a:rPr>
              <a:t>7. Add these two weights together and record them in your table. </a:t>
            </a:r>
            <a:endParaRPr sz="1200" dirty="0">
              <a:solidFill>
                <a:srgbClr val="002060"/>
              </a:solidFill>
              <a:latin typeface="Arial Rounded MT Bold" panose="020F0704030504030204" pitchFamily="34" charset="0"/>
            </a:endParaRPr>
          </a:p>
          <a:p>
            <a:pPr marR="0" lvl="0" algn="l" rtl="0">
              <a:lnSpc>
                <a:spcPct val="150000"/>
              </a:lnSpc>
              <a:spcBef>
                <a:spcPts val="0"/>
              </a:spcBef>
              <a:spcAft>
                <a:spcPts val="0"/>
              </a:spcAft>
              <a:buClr>
                <a:srgbClr val="38D4D6"/>
              </a:buClr>
              <a:buSzPts val="1200"/>
            </a:pPr>
            <a:r>
              <a:rPr lang="en-US" sz="1200" dirty="0">
                <a:solidFill>
                  <a:srgbClr val="002060"/>
                </a:solidFill>
                <a:latin typeface="Arial Rounded MT Bold" panose="020F0704030504030204" pitchFamily="34" charset="0"/>
                <a:ea typeface="Arial Rounded"/>
                <a:cs typeface="Arial Rounded"/>
                <a:sym typeface="Arial Rounded"/>
              </a:rPr>
              <a:t>8. Carefully stretch the balloon over the neck of the bottle, pinching to keep the sodium bicarbonate in place. Secure in place with elastic band.</a:t>
            </a:r>
            <a:endParaRPr sz="1200" dirty="0">
              <a:solidFill>
                <a:srgbClr val="002060"/>
              </a:solidFill>
              <a:latin typeface="Arial Rounded MT Bold" panose="020F0704030504030204" pitchFamily="34" charset="0"/>
            </a:endParaRPr>
          </a:p>
          <a:p>
            <a:pPr marR="0" lvl="0" algn="l" rtl="0">
              <a:lnSpc>
                <a:spcPct val="150000"/>
              </a:lnSpc>
              <a:spcBef>
                <a:spcPts val="0"/>
              </a:spcBef>
              <a:spcAft>
                <a:spcPts val="0"/>
              </a:spcAft>
              <a:buClr>
                <a:srgbClr val="38D4D6"/>
              </a:buClr>
              <a:buSzPts val="1200"/>
            </a:pPr>
            <a:r>
              <a:rPr lang="en-US" sz="1200" dirty="0">
                <a:solidFill>
                  <a:srgbClr val="002060"/>
                </a:solidFill>
                <a:latin typeface="Arial Rounded MT Bold" panose="020F0704030504030204" pitchFamily="34" charset="0"/>
                <a:ea typeface="Arial Rounded"/>
                <a:cs typeface="Arial Rounded"/>
                <a:sym typeface="Arial Rounded"/>
              </a:rPr>
              <a:t>9. Push the top of the balloon into drinks bottle. </a:t>
            </a:r>
            <a:endParaRPr sz="1200" dirty="0">
              <a:solidFill>
                <a:srgbClr val="002060"/>
              </a:solidFill>
              <a:latin typeface="Arial Rounded MT Bold" panose="020F0704030504030204" pitchFamily="34" charset="0"/>
            </a:endParaRPr>
          </a:p>
          <a:p>
            <a:pPr marR="0" lvl="0" algn="l" rtl="0">
              <a:lnSpc>
                <a:spcPct val="150000"/>
              </a:lnSpc>
              <a:spcBef>
                <a:spcPts val="0"/>
              </a:spcBef>
              <a:spcAft>
                <a:spcPts val="0"/>
              </a:spcAft>
              <a:buClr>
                <a:srgbClr val="38D4D6"/>
              </a:buClr>
              <a:buSzPts val="1200"/>
            </a:pPr>
            <a:r>
              <a:rPr lang="en-US" sz="1200" dirty="0">
                <a:solidFill>
                  <a:srgbClr val="002060"/>
                </a:solidFill>
                <a:latin typeface="Arial Rounded MT Bold" panose="020F0704030504030204" pitchFamily="34" charset="0"/>
                <a:ea typeface="Arial Rounded"/>
                <a:cs typeface="Arial Rounded"/>
                <a:sym typeface="Arial Rounded"/>
              </a:rPr>
              <a:t>10. Observe what happens. When the reaction has stopped, record the combined weight of bottle and balloon in your table. </a:t>
            </a:r>
            <a:endParaRPr sz="1200" dirty="0">
              <a:solidFill>
                <a:srgbClr val="002060"/>
              </a:solidFill>
              <a:latin typeface="Arial Rounded MT Bold" panose="020F0704030504030204" pitchFamily="34" charset="0"/>
            </a:endParaRPr>
          </a:p>
        </p:txBody>
      </p:sp>
      <p:pic>
        <p:nvPicPr>
          <p:cNvPr id="3" name="Picture 2">
            <a:extLst>
              <a:ext uri="{FF2B5EF4-FFF2-40B4-BE49-F238E27FC236}">
                <a16:creationId xmlns:a16="http://schemas.microsoft.com/office/drawing/2014/main" id="{B55E023A-EB61-BCA9-9926-33DFFBF64BD5}"/>
              </a:ext>
            </a:extLst>
          </p:cNvPr>
          <p:cNvPicPr>
            <a:picLocks noChangeAspect="1"/>
          </p:cNvPicPr>
          <p:nvPr/>
        </p:nvPicPr>
        <p:blipFill rotWithShape="1">
          <a:blip r:embed="rId2"/>
          <a:srcRect l="3114" t="13379" r="3460" b="3635"/>
          <a:stretch/>
        </p:blipFill>
        <p:spPr>
          <a:xfrm>
            <a:off x="0" y="0"/>
            <a:ext cx="6858000" cy="1332562"/>
          </a:xfrm>
          <a:prstGeom prst="rect">
            <a:avLst/>
          </a:prstGeom>
        </p:spPr>
      </p:pic>
      <p:sp>
        <p:nvSpPr>
          <p:cNvPr id="15" name="Oval 14">
            <a:extLst>
              <a:ext uri="{FF2B5EF4-FFF2-40B4-BE49-F238E27FC236}">
                <a16:creationId xmlns:a16="http://schemas.microsoft.com/office/drawing/2014/main" id="{3A2CDB1A-C8DB-30C4-2505-9A0B6A652263}"/>
              </a:ext>
            </a:extLst>
          </p:cNvPr>
          <p:cNvSpPr/>
          <p:nvPr/>
        </p:nvSpPr>
        <p:spPr>
          <a:xfrm>
            <a:off x="6004562" y="231164"/>
            <a:ext cx="590550" cy="598996"/>
          </a:xfrm>
          <a:prstGeom prst="ellipse">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a:extLst>
              <a:ext uri="{FF2B5EF4-FFF2-40B4-BE49-F238E27FC236}">
                <a16:creationId xmlns:a16="http://schemas.microsoft.com/office/drawing/2014/main" id="{37953D27-386D-3438-3A32-A3A8864256A7}"/>
              </a:ext>
            </a:extLst>
          </p:cNvPr>
          <p:cNvSpPr txBox="1"/>
          <p:nvPr/>
        </p:nvSpPr>
        <p:spPr>
          <a:xfrm>
            <a:off x="4448232" y="841825"/>
            <a:ext cx="835485" cy="246221"/>
          </a:xfrm>
          <a:prstGeom prst="rect">
            <a:avLst/>
          </a:prstGeom>
          <a:noFill/>
        </p:spPr>
        <p:txBody>
          <a:bodyPr wrap="none" rtlCol="0">
            <a:spAutoFit/>
          </a:bodyPr>
          <a:lstStyle/>
          <a:p>
            <a:r>
              <a:rPr lang="en-GB" sz="1000" dirty="0">
                <a:solidFill>
                  <a:schemeClr val="bg1"/>
                </a:solidFill>
                <a:latin typeface="Arial Rounded MT Bold" panose="020F0704030504030204" pitchFamily="34" charset="0"/>
              </a:rPr>
              <a:t>KS3-02-06</a:t>
            </a:r>
          </a:p>
        </p:txBody>
      </p:sp>
      <p:pic>
        <p:nvPicPr>
          <p:cNvPr id="18" name="Google Shape;121;p1" descr="Icon&#10;&#10;Description automatically generated">
            <a:extLst>
              <a:ext uri="{FF2B5EF4-FFF2-40B4-BE49-F238E27FC236}">
                <a16:creationId xmlns:a16="http://schemas.microsoft.com/office/drawing/2014/main" id="{909A7962-8B3A-E075-774C-F5FBBE123762}"/>
              </a:ext>
            </a:extLst>
          </p:cNvPr>
          <p:cNvPicPr preferRelativeResize="0"/>
          <p:nvPr/>
        </p:nvPicPr>
        <p:blipFill rotWithShape="1">
          <a:blip r:embed="rId3">
            <a:alphaModFix/>
          </a:blip>
          <a:srcRect/>
          <a:stretch/>
        </p:blipFill>
        <p:spPr>
          <a:xfrm>
            <a:off x="5960885" y="190080"/>
            <a:ext cx="679887" cy="662363"/>
          </a:xfrm>
          <a:prstGeom prst="rect">
            <a:avLst/>
          </a:prstGeom>
          <a:noFill/>
          <a:ln>
            <a:noFill/>
          </a:ln>
        </p:spPr>
      </p:pic>
      <p:sp>
        <p:nvSpPr>
          <p:cNvPr id="2" name="TextBox 1">
            <a:extLst>
              <a:ext uri="{FF2B5EF4-FFF2-40B4-BE49-F238E27FC236}">
                <a16:creationId xmlns:a16="http://schemas.microsoft.com/office/drawing/2014/main" id="{CAE9246B-A607-5393-2F49-050DBFE5B72C}"/>
              </a:ext>
            </a:extLst>
          </p:cNvPr>
          <p:cNvSpPr txBox="1"/>
          <p:nvPr/>
        </p:nvSpPr>
        <p:spPr>
          <a:xfrm>
            <a:off x="1234440" y="3201024"/>
            <a:ext cx="4389120" cy="276999"/>
          </a:xfrm>
          <a:prstGeom prst="rect">
            <a:avLst/>
          </a:prstGeom>
          <a:noFill/>
        </p:spPr>
        <p:txBody>
          <a:bodyPr wrap="square" rtlCol="0">
            <a:spAutoFit/>
          </a:bodyPr>
          <a:lstStyle/>
          <a:p>
            <a:r>
              <a:rPr lang="en-GB" sz="1200" dirty="0">
                <a:solidFill>
                  <a:srgbClr val="FF0000"/>
                </a:solidFill>
                <a:latin typeface="Arial Rounded MT Bold" panose="020F0704030504030204" pitchFamily="34" charset="0"/>
              </a:rPr>
              <a:t>Students’ own answers – expect to be the same</a:t>
            </a:r>
          </a:p>
        </p:txBody>
      </p:sp>
      <p:sp>
        <p:nvSpPr>
          <p:cNvPr id="6" name="TextBox 5">
            <a:extLst>
              <a:ext uri="{FF2B5EF4-FFF2-40B4-BE49-F238E27FC236}">
                <a16:creationId xmlns:a16="http://schemas.microsoft.com/office/drawing/2014/main" id="{CDD9EDC5-ECD1-7F9C-25B7-2A29EDA74F59}"/>
              </a:ext>
            </a:extLst>
          </p:cNvPr>
          <p:cNvSpPr txBox="1"/>
          <p:nvPr/>
        </p:nvSpPr>
        <p:spPr>
          <a:xfrm>
            <a:off x="143288" y="4119318"/>
            <a:ext cx="4389120" cy="276999"/>
          </a:xfrm>
          <a:prstGeom prst="rect">
            <a:avLst/>
          </a:prstGeom>
          <a:noFill/>
        </p:spPr>
        <p:txBody>
          <a:bodyPr wrap="square" rtlCol="0">
            <a:spAutoFit/>
          </a:bodyPr>
          <a:lstStyle/>
          <a:p>
            <a:r>
              <a:rPr lang="en-GB" sz="1200" dirty="0">
                <a:solidFill>
                  <a:srgbClr val="FF0000"/>
                </a:solidFill>
                <a:latin typeface="Arial Rounded MT Bold" panose="020F0704030504030204" pitchFamily="34" charset="0"/>
              </a:rPr>
              <a:t>Change in state</a:t>
            </a:r>
          </a:p>
        </p:txBody>
      </p:sp>
      <p:sp>
        <p:nvSpPr>
          <p:cNvPr id="7" name="TextBox 6">
            <a:extLst>
              <a:ext uri="{FF2B5EF4-FFF2-40B4-BE49-F238E27FC236}">
                <a16:creationId xmlns:a16="http://schemas.microsoft.com/office/drawing/2014/main" id="{E64B1170-222B-4B02-2F2A-D819C1418DAC}"/>
              </a:ext>
            </a:extLst>
          </p:cNvPr>
          <p:cNvSpPr txBox="1"/>
          <p:nvPr/>
        </p:nvSpPr>
        <p:spPr>
          <a:xfrm>
            <a:off x="68870" y="4884546"/>
            <a:ext cx="6571902" cy="646331"/>
          </a:xfrm>
          <a:prstGeom prst="rect">
            <a:avLst/>
          </a:prstGeom>
          <a:noFill/>
        </p:spPr>
        <p:txBody>
          <a:bodyPr wrap="square" rtlCol="0">
            <a:spAutoFit/>
          </a:bodyPr>
          <a:lstStyle/>
          <a:p>
            <a:r>
              <a:rPr lang="en-GB" sz="1200" dirty="0">
                <a:solidFill>
                  <a:srgbClr val="FF0000"/>
                </a:solidFill>
                <a:latin typeface="Arial Rounded MT Bold" panose="020F0704030504030204" pitchFamily="34" charset="0"/>
              </a:rPr>
              <a:t>Students own answers – expect to be the same. Same number of water particle in the ice as there is in the liquid water. Some students may comment errors they made e.g. not taring the balance, spilling water etc.</a:t>
            </a:r>
          </a:p>
        </p:txBody>
      </p:sp>
      <p:sp>
        <p:nvSpPr>
          <p:cNvPr id="8" name="TextBox 7">
            <a:extLst>
              <a:ext uri="{FF2B5EF4-FFF2-40B4-BE49-F238E27FC236}">
                <a16:creationId xmlns:a16="http://schemas.microsoft.com/office/drawing/2014/main" id="{E02D9188-A6E9-5D68-8239-D87E0B669095}"/>
              </a:ext>
            </a:extLst>
          </p:cNvPr>
          <p:cNvSpPr txBox="1"/>
          <p:nvPr/>
        </p:nvSpPr>
        <p:spPr>
          <a:xfrm>
            <a:off x="1051382" y="190080"/>
            <a:ext cx="4953179" cy="461665"/>
          </a:xfrm>
          <a:prstGeom prst="rect">
            <a:avLst/>
          </a:prstGeom>
          <a:noFill/>
        </p:spPr>
        <p:txBody>
          <a:bodyPr wrap="square" rtlCol="0">
            <a:spAutoFit/>
          </a:bodyPr>
          <a:lstStyle/>
          <a:p>
            <a:r>
              <a:rPr lang="en-GB" sz="1200" dirty="0">
                <a:solidFill>
                  <a:schemeClr val="bg1">
                    <a:lumMod val="95000"/>
                  </a:schemeClr>
                </a:solidFill>
                <a:latin typeface="Arial Rounded MT Bold" panose="020F0704030504030204" pitchFamily="34" charset="0"/>
              </a:rPr>
              <a:t>Mission Assignment: Explore how mass is conserved in chemical reactions  </a:t>
            </a:r>
            <a:r>
              <a:rPr lang="en-GB" sz="1200" b="0" i="0" dirty="0">
                <a:solidFill>
                  <a:schemeClr val="bg1">
                    <a:lumMod val="95000"/>
                  </a:schemeClr>
                </a:solidFill>
                <a:effectLst/>
                <a:latin typeface="Arial Rounded MT Bold" panose="020F0704030504030204" pitchFamily="34" charset="0"/>
              </a:rPr>
              <a:t>                                                                                    ANSWERS</a:t>
            </a:r>
            <a:r>
              <a:rPr lang="en-GB" sz="1200" dirty="0">
                <a:solidFill>
                  <a:schemeClr val="bg1">
                    <a:lumMod val="95000"/>
                  </a:schemeClr>
                </a:solidFill>
                <a:latin typeface="Arial Rounded MT Bold" panose="020F0704030504030204" pitchFamily="34" charset="0"/>
              </a:rPr>
              <a:t> </a:t>
            </a:r>
          </a:p>
        </p:txBody>
      </p:sp>
    </p:spTree>
    <p:extLst>
      <p:ext uri="{BB962C8B-B14F-4D97-AF65-F5344CB8AC3E}">
        <p14:creationId xmlns:p14="http://schemas.microsoft.com/office/powerpoint/2010/main" val="1684654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3FA760D-F49E-78E1-5BCA-554F1A25E169}"/>
              </a:ext>
            </a:extLst>
          </p:cNvPr>
          <p:cNvSpPr/>
          <p:nvPr/>
        </p:nvSpPr>
        <p:spPr>
          <a:xfrm>
            <a:off x="0" y="9609205"/>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84E49E16-73AE-73E1-D995-6E9306E8FF6E}"/>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graphicFrame>
        <p:nvGraphicFramePr>
          <p:cNvPr id="10" name="Google Shape;218;p2">
            <a:extLst>
              <a:ext uri="{FF2B5EF4-FFF2-40B4-BE49-F238E27FC236}">
                <a16:creationId xmlns:a16="http://schemas.microsoft.com/office/drawing/2014/main" id="{A9A8C619-9D79-3A44-E62E-F16AD97AB050}"/>
              </a:ext>
            </a:extLst>
          </p:cNvPr>
          <p:cNvGraphicFramePr/>
          <p:nvPr/>
        </p:nvGraphicFramePr>
        <p:xfrm>
          <a:off x="181155" y="1722636"/>
          <a:ext cx="6473050" cy="934000"/>
        </p:xfrm>
        <a:graphic>
          <a:graphicData uri="http://schemas.openxmlformats.org/drawingml/2006/table">
            <a:tbl>
              <a:tblPr firstRow="1" bandRow="1">
                <a:noFill/>
              </a:tblPr>
              <a:tblGrid>
                <a:gridCol w="3282475">
                  <a:extLst>
                    <a:ext uri="{9D8B030D-6E8A-4147-A177-3AD203B41FA5}">
                      <a16:colId xmlns:a16="http://schemas.microsoft.com/office/drawing/2014/main" val="20000"/>
                    </a:ext>
                  </a:extLst>
                </a:gridCol>
                <a:gridCol w="3190575">
                  <a:extLst>
                    <a:ext uri="{9D8B030D-6E8A-4147-A177-3AD203B41FA5}">
                      <a16:colId xmlns:a16="http://schemas.microsoft.com/office/drawing/2014/main" val="20001"/>
                    </a:ext>
                  </a:extLst>
                </a:gridCol>
              </a:tblGrid>
              <a:tr h="467000">
                <a:tc>
                  <a:txBody>
                    <a:bodyPr/>
                    <a:lstStyle/>
                    <a:p>
                      <a:pPr marL="0" marR="0" lvl="0" indent="0" algn="ctr" rtl="0">
                        <a:spcBef>
                          <a:spcPts val="0"/>
                        </a:spcBef>
                        <a:spcAft>
                          <a:spcPts val="0"/>
                        </a:spcAft>
                        <a:buNone/>
                      </a:pPr>
                      <a:r>
                        <a:rPr lang="en-US" sz="1100" b="1" u="none" strike="noStrike" cap="none" dirty="0">
                          <a:solidFill>
                            <a:srgbClr val="002060"/>
                          </a:solidFill>
                          <a:latin typeface="Arial Rounded"/>
                          <a:ea typeface="Arial Rounded"/>
                          <a:cs typeface="Arial Rounded"/>
                          <a:sym typeface="Arial Rounded"/>
                        </a:rPr>
                        <a:t>Combined mass of bottle, chemicals, balloon and elastic band before reaction (g)</a:t>
                      </a:r>
                      <a:endParaRPr sz="1100" b="1" u="none" strike="noStrike" cap="none" dirty="0">
                        <a:solidFill>
                          <a:srgbClr val="002060"/>
                        </a:solidFill>
                        <a:latin typeface="Arial Rounded"/>
                        <a:ea typeface="Arial Rounded"/>
                        <a:cs typeface="Arial Rounded"/>
                        <a:sym typeface="Arial Rounded"/>
                      </a:endParaRPr>
                    </a:p>
                  </a:txBody>
                  <a:tcPr marL="91450" marR="91450" marT="45725" marB="45725">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marL="0" marR="0" lvl="0" indent="0" algn="ctr" rtl="0">
                        <a:spcBef>
                          <a:spcPts val="0"/>
                        </a:spcBef>
                        <a:spcAft>
                          <a:spcPts val="0"/>
                        </a:spcAft>
                        <a:buNone/>
                      </a:pPr>
                      <a:r>
                        <a:rPr lang="en-US" sz="1100" b="1" u="none" strike="noStrike" cap="none" dirty="0">
                          <a:solidFill>
                            <a:srgbClr val="002060"/>
                          </a:solidFill>
                          <a:latin typeface="Arial Rounded"/>
                          <a:ea typeface="Arial Rounded"/>
                          <a:cs typeface="Arial Rounded"/>
                          <a:sym typeface="Arial Rounded"/>
                        </a:rPr>
                        <a:t>Combined mass of bottle, chemicals, balloon and elastic band after reaction (g)</a:t>
                      </a:r>
                      <a:endParaRPr sz="1100" b="1" u="none" strike="noStrike" cap="none" dirty="0">
                        <a:solidFill>
                          <a:srgbClr val="002060"/>
                        </a:solidFill>
                        <a:latin typeface="Arial Rounded"/>
                        <a:ea typeface="Arial Rounded"/>
                        <a:cs typeface="Arial Rounded"/>
                        <a:sym typeface="Arial Rounded"/>
                      </a:endParaRPr>
                    </a:p>
                  </a:txBody>
                  <a:tcPr marL="91450" marR="91450" marT="45725" marB="45725">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extLst>
                  <a:ext uri="{0D108BD9-81ED-4DB2-BD59-A6C34878D82A}">
                    <a16:rowId xmlns:a16="http://schemas.microsoft.com/office/drawing/2014/main" val="10000"/>
                  </a:ext>
                </a:extLst>
              </a:tr>
              <a:tr h="467000">
                <a:tc>
                  <a:txBody>
                    <a:bodyPr/>
                    <a:lstStyle/>
                    <a:p>
                      <a:pPr marL="0" marR="0" lvl="0" indent="0" algn="ctr" rtl="0">
                        <a:spcBef>
                          <a:spcPts val="0"/>
                        </a:spcBef>
                        <a:spcAft>
                          <a:spcPts val="0"/>
                        </a:spcAft>
                        <a:buNone/>
                      </a:pPr>
                      <a:endParaRPr sz="1350" b="1" u="none" strike="noStrike" cap="none">
                        <a:latin typeface="Arial Rounded"/>
                        <a:ea typeface="Arial Rounded"/>
                        <a:cs typeface="Arial Rounded"/>
                        <a:sym typeface="Arial Rounded"/>
                      </a:endParaRPr>
                    </a:p>
                  </a:txBody>
                  <a:tcPr marL="91450" marR="91450" marT="45725" marB="45725">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tc>
                  <a:txBody>
                    <a:bodyPr/>
                    <a:lstStyle/>
                    <a:p>
                      <a:pPr marL="0" marR="0" lvl="0" indent="0" algn="ctr" rtl="0">
                        <a:spcBef>
                          <a:spcPts val="0"/>
                        </a:spcBef>
                        <a:spcAft>
                          <a:spcPts val="0"/>
                        </a:spcAft>
                        <a:buNone/>
                      </a:pPr>
                      <a:endParaRPr sz="1350" b="1" u="none" strike="noStrike" cap="none" dirty="0">
                        <a:latin typeface="Arial Rounded"/>
                        <a:ea typeface="Arial Rounded"/>
                        <a:cs typeface="Arial Rounded"/>
                        <a:sym typeface="Arial Rounded"/>
                      </a:endParaRPr>
                    </a:p>
                  </a:txBody>
                  <a:tcPr marL="91450" marR="91450" marT="45725" marB="45725">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11" name="Google Shape;219;p2">
            <a:extLst>
              <a:ext uri="{FF2B5EF4-FFF2-40B4-BE49-F238E27FC236}">
                <a16:creationId xmlns:a16="http://schemas.microsoft.com/office/drawing/2014/main" id="{A11B19DC-C5C7-91E1-11A4-0D23B5229BD9}"/>
              </a:ext>
            </a:extLst>
          </p:cNvPr>
          <p:cNvSpPr/>
          <p:nvPr/>
        </p:nvSpPr>
        <p:spPr>
          <a:xfrm>
            <a:off x="166130" y="8764914"/>
            <a:ext cx="6516000" cy="715089"/>
          </a:xfrm>
          <a:prstGeom prst="roundRect">
            <a:avLst>
              <a:gd name="adj" fmla="val 12005"/>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1200" dirty="0">
                <a:solidFill>
                  <a:srgbClr val="002060"/>
                </a:solidFill>
                <a:latin typeface="Arial Rounded MT Bold" panose="020F0704030504030204" pitchFamily="34" charset="0"/>
                <a:ea typeface="Arial Rounded"/>
                <a:cs typeface="Arial Rounded"/>
                <a:sym typeface="Arial Rounded"/>
              </a:rPr>
              <a:t>Challenge</a:t>
            </a:r>
            <a:endParaRPr sz="1200" dirty="0">
              <a:solidFill>
                <a:srgbClr val="002060"/>
              </a:solidFill>
              <a:latin typeface="Arial Rounded MT Bold" panose="020F0704030504030204" pitchFamily="34" charset="0"/>
            </a:endParaRPr>
          </a:p>
          <a:p>
            <a:pPr marL="0" marR="0" lvl="0" indent="0" algn="l" rtl="0">
              <a:spcBef>
                <a:spcPts val="0"/>
              </a:spcBef>
              <a:spcAft>
                <a:spcPts val="0"/>
              </a:spcAft>
              <a:buNone/>
            </a:pPr>
            <a:r>
              <a:rPr lang="en-US" sz="1200" dirty="0">
                <a:solidFill>
                  <a:srgbClr val="002060"/>
                </a:solidFill>
                <a:latin typeface="Arial Rounded MT Bold" panose="020F0704030504030204" pitchFamily="34" charset="0"/>
                <a:ea typeface="Arial Rounded"/>
                <a:cs typeface="Arial Rounded"/>
                <a:sym typeface="Arial Rounded"/>
              </a:rPr>
              <a:t>In this experiment a balloon was used to collect the gas. How could we measure the volume of gas produced?</a:t>
            </a:r>
            <a:endParaRPr sz="1200" dirty="0">
              <a:solidFill>
                <a:srgbClr val="002060"/>
              </a:solidFill>
              <a:latin typeface="Arial Rounded MT Bold" panose="020F0704030504030204" pitchFamily="34" charset="0"/>
            </a:endParaRPr>
          </a:p>
        </p:txBody>
      </p:sp>
      <p:sp>
        <p:nvSpPr>
          <p:cNvPr id="12" name="Google Shape;220;p2">
            <a:extLst>
              <a:ext uri="{FF2B5EF4-FFF2-40B4-BE49-F238E27FC236}">
                <a16:creationId xmlns:a16="http://schemas.microsoft.com/office/drawing/2014/main" id="{AB5EEE9B-AF87-BB66-8FD6-AF90468B0635}"/>
              </a:ext>
            </a:extLst>
          </p:cNvPr>
          <p:cNvSpPr txBox="1"/>
          <p:nvPr/>
        </p:nvSpPr>
        <p:spPr>
          <a:xfrm>
            <a:off x="122057" y="2735048"/>
            <a:ext cx="6547173"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dirty="0">
                <a:solidFill>
                  <a:srgbClr val="002060"/>
                </a:solidFill>
                <a:latin typeface="Arial Rounded MT Bold" panose="020F0704030504030204" pitchFamily="34" charset="0"/>
                <a:ea typeface="Arial Rounded"/>
                <a:cs typeface="Arial Rounded"/>
                <a:sym typeface="Arial Rounded"/>
              </a:rPr>
              <a:t>In the space below, draw 2 diagrams, one of the bottle and balloon before the chemical reaction and one of the bottle and balloon after. </a:t>
            </a:r>
            <a:endParaRPr sz="1200" dirty="0">
              <a:solidFill>
                <a:srgbClr val="002060"/>
              </a:solidFill>
              <a:latin typeface="Arial Rounded MT Bold" panose="020F0704030504030204" pitchFamily="34" charset="0"/>
            </a:endParaRPr>
          </a:p>
        </p:txBody>
      </p:sp>
      <p:sp>
        <p:nvSpPr>
          <p:cNvPr id="13" name="Google Shape;221;p2">
            <a:extLst>
              <a:ext uri="{FF2B5EF4-FFF2-40B4-BE49-F238E27FC236}">
                <a16:creationId xmlns:a16="http://schemas.microsoft.com/office/drawing/2014/main" id="{7CB3E482-A987-E49A-4CAF-8DAEFEEE46E2}"/>
              </a:ext>
            </a:extLst>
          </p:cNvPr>
          <p:cNvSpPr txBox="1"/>
          <p:nvPr/>
        </p:nvSpPr>
        <p:spPr>
          <a:xfrm>
            <a:off x="124772" y="5556033"/>
            <a:ext cx="6579698" cy="3054397"/>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pPr>
            <a:r>
              <a:rPr lang="en-US" sz="1200" dirty="0">
                <a:solidFill>
                  <a:srgbClr val="002060"/>
                </a:solidFill>
                <a:latin typeface="Arial Rounded MT Bold" panose="020F0704030504030204" pitchFamily="34" charset="0"/>
                <a:ea typeface="Arial Rounded"/>
                <a:cs typeface="Arial Rounded"/>
                <a:sym typeface="Arial Rounded"/>
              </a:rPr>
              <a:t>Questions</a:t>
            </a:r>
            <a:endParaRPr sz="1200" dirty="0">
              <a:solidFill>
                <a:srgbClr val="002060"/>
              </a:solidFill>
              <a:latin typeface="Arial Rounded MT Bold" panose="020F0704030504030204" pitchFamily="34" charset="0"/>
            </a:endParaRPr>
          </a:p>
          <a:p>
            <a:pPr marR="0" lvl="0" algn="l" rtl="0">
              <a:spcBef>
                <a:spcPts val="0"/>
              </a:spcBef>
              <a:spcAft>
                <a:spcPts val="0"/>
              </a:spcAft>
              <a:buClr>
                <a:srgbClr val="38D4D6"/>
              </a:buClr>
              <a:buSzPts val="1200"/>
            </a:pPr>
            <a:r>
              <a:rPr lang="en-US" sz="1200" dirty="0">
                <a:solidFill>
                  <a:srgbClr val="002060"/>
                </a:solidFill>
                <a:latin typeface="Arial Rounded MT Bold" panose="020F0704030504030204" pitchFamily="34" charset="0"/>
                <a:ea typeface="Arial Rounded"/>
                <a:cs typeface="Arial Rounded"/>
                <a:sym typeface="Arial Rounded"/>
              </a:rPr>
              <a:t>Describe the results that you obtained.</a:t>
            </a:r>
            <a:br>
              <a:rPr lang="en-US" sz="1200" dirty="0">
                <a:solidFill>
                  <a:srgbClr val="002060"/>
                </a:solidFill>
                <a:latin typeface="Arial Rounded MT Bold" panose="020F0704030504030204" pitchFamily="34" charset="0"/>
                <a:ea typeface="Arial Rounded"/>
                <a:cs typeface="Arial Rounded"/>
                <a:sym typeface="Arial Rounded"/>
              </a:rPr>
            </a:br>
            <a:r>
              <a:rPr lang="en-US"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a:t>
            </a:r>
            <a:endParaRPr sz="1200" dirty="0">
              <a:solidFill>
                <a:srgbClr val="002060"/>
              </a:solidFill>
              <a:latin typeface="Arial Rounded MT Bold" panose="020F0704030504030204" pitchFamily="34" charset="0"/>
            </a:endParaRPr>
          </a:p>
          <a:p>
            <a:pPr marL="76200" marR="0" lvl="0" algn="l" rtl="0">
              <a:spcBef>
                <a:spcPts val="0"/>
              </a:spcBef>
              <a:spcAft>
                <a:spcPts val="0"/>
              </a:spcAft>
              <a:buClr>
                <a:schemeClr val="dk1"/>
              </a:buClr>
              <a:buSzPts val="1200"/>
            </a:pPr>
            <a:endParaRPr sz="1200" dirty="0">
              <a:solidFill>
                <a:srgbClr val="002060"/>
              </a:solidFill>
              <a:latin typeface="Arial Rounded MT Bold" panose="020F0704030504030204" pitchFamily="34" charset="0"/>
              <a:ea typeface="Arial Rounded"/>
              <a:cs typeface="Arial Rounded"/>
              <a:sym typeface="Arial Rounded"/>
            </a:endParaRPr>
          </a:p>
          <a:p>
            <a:pPr marR="0" lvl="0" algn="l" rtl="0">
              <a:spcBef>
                <a:spcPts val="0"/>
              </a:spcBef>
              <a:spcAft>
                <a:spcPts val="0"/>
              </a:spcAft>
              <a:buClr>
                <a:srgbClr val="38D4D6"/>
              </a:buClr>
              <a:buSzPts val="1200"/>
            </a:pPr>
            <a:r>
              <a:rPr lang="en-US" sz="1200" dirty="0">
                <a:solidFill>
                  <a:srgbClr val="002060"/>
                </a:solidFill>
                <a:latin typeface="Arial Rounded MT Bold" panose="020F0704030504030204" pitchFamily="34" charset="0"/>
                <a:ea typeface="Arial Rounded"/>
                <a:cs typeface="Arial Rounded"/>
                <a:sym typeface="Arial Rounded"/>
              </a:rPr>
              <a:t>Do your results prove the conservation of mass?</a:t>
            </a:r>
            <a:br>
              <a:rPr lang="en-US" sz="1200" dirty="0">
                <a:solidFill>
                  <a:srgbClr val="002060"/>
                </a:solidFill>
                <a:latin typeface="Arial Rounded MT Bold" panose="020F0704030504030204" pitchFamily="34" charset="0"/>
                <a:ea typeface="Arial Rounded"/>
                <a:cs typeface="Arial Rounded"/>
                <a:sym typeface="Arial Rounded"/>
              </a:rPr>
            </a:br>
            <a:r>
              <a:rPr lang="en-US"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a:t>
            </a:r>
            <a:endParaRPr sz="1200" dirty="0">
              <a:solidFill>
                <a:srgbClr val="002060"/>
              </a:solidFill>
              <a:latin typeface="Arial Rounded MT Bold" panose="020F0704030504030204" pitchFamily="34" charset="0"/>
            </a:endParaRPr>
          </a:p>
          <a:p>
            <a:pPr marL="76200" marR="0" lvl="0" algn="l" rtl="0">
              <a:spcBef>
                <a:spcPts val="0"/>
              </a:spcBef>
              <a:spcAft>
                <a:spcPts val="0"/>
              </a:spcAft>
              <a:buClr>
                <a:schemeClr val="dk1"/>
              </a:buClr>
              <a:buSzPts val="1200"/>
            </a:pPr>
            <a:endParaRPr sz="1200" dirty="0">
              <a:solidFill>
                <a:srgbClr val="002060"/>
              </a:solidFill>
              <a:latin typeface="Arial Rounded MT Bold" panose="020F0704030504030204" pitchFamily="34" charset="0"/>
              <a:ea typeface="Arial Rounded"/>
              <a:cs typeface="Arial Rounded"/>
              <a:sym typeface="Arial Rounded"/>
            </a:endParaRPr>
          </a:p>
          <a:p>
            <a:pPr marR="0" lvl="0" algn="l" rtl="0">
              <a:spcBef>
                <a:spcPts val="0"/>
              </a:spcBef>
              <a:spcAft>
                <a:spcPts val="0"/>
              </a:spcAft>
              <a:buClr>
                <a:srgbClr val="38D4D6"/>
              </a:buClr>
              <a:buSzPts val="1200"/>
            </a:pPr>
            <a:r>
              <a:rPr lang="en-US" sz="1200" dirty="0">
                <a:solidFill>
                  <a:srgbClr val="002060"/>
                </a:solidFill>
                <a:latin typeface="Arial Rounded MT Bold" panose="020F0704030504030204" pitchFamily="34" charset="0"/>
                <a:ea typeface="Arial Rounded"/>
                <a:cs typeface="Arial Rounded"/>
                <a:sym typeface="Arial Rounded"/>
              </a:rPr>
              <a:t>This reaction involved a chemical reaction. How can you know that this was a chemical reaction?</a:t>
            </a:r>
            <a:br>
              <a:rPr lang="en-US" sz="1200" dirty="0">
                <a:solidFill>
                  <a:srgbClr val="002060"/>
                </a:solidFill>
                <a:latin typeface="Arial Rounded MT Bold" panose="020F0704030504030204" pitchFamily="34" charset="0"/>
                <a:ea typeface="Arial Rounded"/>
                <a:cs typeface="Arial Rounded"/>
                <a:sym typeface="Arial Rounded"/>
              </a:rPr>
            </a:br>
            <a:r>
              <a:rPr lang="en-US"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______________________________________________________________________________________________________________________________________________________________________</a:t>
            </a:r>
          </a:p>
          <a:p>
            <a:pPr marR="0" lvl="0" algn="l" rtl="0">
              <a:spcBef>
                <a:spcPts val="0"/>
              </a:spcBef>
              <a:spcAft>
                <a:spcPts val="0"/>
              </a:spcAft>
              <a:buClr>
                <a:srgbClr val="38D4D6"/>
              </a:buClr>
              <a:buSzPts val="1200"/>
            </a:pPr>
            <a:endParaRPr sz="1200" dirty="0">
              <a:solidFill>
                <a:srgbClr val="002060"/>
              </a:solidFill>
              <a:latin typeface="Arial Rounded MT Bold" panose="020F0704030504030204" pitchFamily="34" charset="0"/>
              <a:ea typeface="Arial Rounded"/>
              <a:cs typeface="Arial Rounded"/>
              <a:sym typeface="Arial Rounded"/>
            </a:endParaRPr>
          </a:p>
          <a:p>
            <a:pPr marR="0" lvl="0" algn="l" rtl="0">
              <a:spcBef>
                <a:spcPts val="0"/>
              </a:spcBef>
              <a:spcAft>
                <a:spcPts val="0"/>
              </a:spcAft>
              <a:buClr>
                <a:srgbClr val="38D4D6"/>
              </a:buClr>
              <a:buSzPts val="1200"/>
            </a:pPr>
            <a:r>
              <a:rPr lang="en-US" sz="1200" dirty="0">
                <a:solidFill>
                  <a:srgbClr val="002060"/>
                </a:solidFill>
                <a:latin typeface="Arial Rounded MT Bold" panose="020F0704030504030204" pitchFamily="34" charset="0"/>
                <a:ea typeface="Arial Rounded"/>
                <a:cs typeface="Arial Rounded"/>
                <a:sym typeface="Arial Rounded"/>
              </a:rPr>
              <a:t>What would have happened to the mass if the bottle was left open. Why would this have happened?</a:t>
            </a:r>
            <a:br>
              <a:rPr lang="en-US" sz="1200" dirty="0">
                <a:solidFill>
                  <a:srgbClr val="002060"/>
                </a:solidFill>
                <a:latin typeface="Arial Rounded MT Bold" panose="020F0704030504030204" pitchFamily="34" charset="0"/>
                <a:ea typeface="Arial Rounded"/>
                <a:cs typeface="Arial Rounded"/>
                <a:sym typeface="Arial Rounded"/>
              </a:rPr>
            </a:br>
            <a:r>
              <a:rPr lang="en-US"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______________________________________________________________________________________________________________________________________________________________________</a:t>
            </a:r>
            <a:endParaRPr sz="1200" dirty="0">
              <a:solidFill>
                <a:srgbClr val="38D4D6"/>
              </a:solidFill>
              <a:latin typeface="Arial Rounded MT Bold" panose="020F0704030504030204" pitchFamily="34" charset="0"/>
              <a:ea typeface="Arial Rounded"/>
              <a:cs typeface="Arial Rounded"/>
              <a:sym typeface="Arial Rounded"/>
            </a:endParaRPr>
          </a:p>
        </p:txBody>
      </p:sp>
      <p:sp>
        <p:nvSpPr>
          <p:cNvPr id="14" name="Google Shape;222;p2">
            <a:extLst>
              <a:ext uri="{FF2B5EF4-FFF2-40B4-BE49-F238E27FC236}">
                <a16:creationId xmlns:a16="http://schemas.microsoft.com/office/drawing/2014/main" id="{7F694E02-4E62-8D39-D356-44F33C5704A5}"/>
              </a:ext>
            </a:extLst>
          </p:cNvPr>
          <p:cNvSpPr txBox="1"/>
          <p:nvPr/>
        </p:nvSpPr>
        <p:spPr>
          <a:xfrm>
            <a:off x="1423954" y="3215124"/>
            <a:ext cx="806693" cy="27695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dirty="0">
                <a:solidFill>
                  <a:srgbClr val="002060"/>
                </a:solidFill>
                <a:latin typeface="Arial Rounded MT Bold" panose="020F0704030504030204" pitchFamily="34" charset="0"/>
                <a:ea typeface="Arial Rounded"/>
                <a:cs typeface="Arial Rounded"/>
                <a:sym typeface="Arial Rounded"/>
              </a:rPr>
              <a:t>Before</a:t>
            </a:r>
            <a:endParaRPr sz="1200" dirty="0">
              <a:solidFill>
                <a:srgbClr val="002060"/>
              </a:solidFill>
              <a:latin typeface="Arial Rounded MT Bold" panose="020F0704030504030204" pitchFamily="34" charset="0"/>
            </a:endParaRPr>
          </a:p>
        </p:txBody>
      </p:sp>
      <p:sp>
        <p:nvSpPr>
          <p:cNvPr id="15" name="Google Shape;223;p2">
            <a:extLst>
              <a:ext uri="{FF2B5EF4-FFF2-40B4-BE49-F238E27FC236}">
                <a16:creationId xmlns:a16="http://schemas.microsoft.com/office/drawing/2014/main" id="{DA7612FF-0B4C-ECC9-DF19-DB42B23A8489}"/>
              </a:ext>
            </a:extLst>
          </p:cNvPr>
          <p:cNvSpPr txBox="1"/>
          <p:nvPr/>
        </p:nvSpPr>
        <p:spPr>
          <a:xfrm>
            <a:off x="4829821" y="3218196"/>
            <a:ext cx="806700" cy="27695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dirty="0">
                <a:solidFill>
                  <a:srgbClr val="002060"/>
                </a:solidFill>
                <a:latin typeface="Arial Rounded MT Bold" panose="020F0704030504030204" pitchFamily="34" charset="0"/>
                <a:ea typeface="Arial Rounded"/>
                <a:cs typeface="Arial Rounded"/>
                <a:sym typeface="Arial Rounded"/>
              </a:rPr>
              <a:t>After</a:t>
            </a:r>
            <a:endParaRPr sz="1200" dirty="0">
              <a:solidFill>
                <a:srgbClr val="002060"/>
              </a:solidFill>
              <a:latin typeface="Arial Rounded MT Bold" panose="020F0704030504030204" pitchFamily="34" charset="0"/>
            </a:endParaRPr>
          </a:p>
        </p:txBody>
      </p:sp>
      <p:sp>
        <p:nvSpPr>
          <p:cNvPr id="16" name="Google Shape;224;p2">
            <a:extLst>
              <a:ext uri="{FF2B5EF4-FFF2-40B4-BE49-F238E27FC236}">
                <a16:creationId xmlns:a16="http://schemas.microsoft.com/office/drawing/2014/main" id="{2F07CA5F-B1D3-8AB4-B50C-79D515BC3D43}"/>
              </a:ext>
            </a:extLst>
          </p:cNvPr>
          <p:cNvSpPr/>
          <p:nvPr/>
        </p:nvSpPr>
        <p:spPr>
          <a:xfrm>
            <a:off x="166130" y="8746503"/>
            <a:ext cx="6503100" cy="720600"/>
          </a:xfrm>
          <a:prstGeom prst="roundRect">
            <a:avLst>
              <a:gd name="adj" fmla="val 2594"/>
            </a:avLst>
          </a:prstGeom>
          <a:noFill/>
          <a:ln w="28575" cap="flat" cmpd="sng">
            <a:solidFill>
              <a:srgbClr val="00206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200" b="1">
              <a:solidFill>
                <a:schemeClr val="lt1"/>
              </a:solidFill>
              <a:latin typeface="Arial Rounded"/>
              <a:ea typeface="Arial Rounded"/>
              <a:cs typeface="Arial Rounded"/>
              <a:sym typeface="Arial Rounded"/>
            </a:endParaRPr>
          </a:p>
        </p:txBody>
      </p:sp>
      <p:sp>
        <p:nvSpPr>
          <p:cNvPr id="3" name="Google Shape;87;p1">
            <a:extLst>
              <a:ext uri="{FF2B5EF4-FFF2-40B4-BE49-F238E27FC236}">
                <a16:creationId xmlns:a16="http://schemas.microsoft.com/office/drawing/2014/main" id="{77E747CF-4C96-5F2F-087D-0B4481AAAB7A}"/>
              </a:ext>
            </a:extLst>
          </p:cNvPr>
          <p:cNvSpPr txBox="1"/>
          <p:nvPr/>
        </p:nvSpPr>
        <p:spPr>
          <a:xfrm>
            <a:off x="1423954" y="1431559"/>
            <a:ext cx="4010091" cy="27695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200" i="0" u="none" strike="noStrike" cap="none" dirty="0">
                <a:solidFill>
                  <a:srgbClr val="002060"/>
                </a:solidFill>
                <a:latin typeface="Arial Rounded MT Bold" panose="020F0704030504030204" pitchFamily="34" charset="0"/>
                <a:ea typeface="Arial Rounded"/>
                <a:cs typeface="Arial Rounded"/>
                <a:sym typeface="Arial Rounded"/>
              </a:rPr>
              <a:t>Conservation of Mass</a:t>
            </a:r>
            <a:endParaRPr sz="1200" dirty="0">
              <a:solidFill>
                <a:srgbClr val="002060"/>
              </a:solidFill>
              <a:latin typeface="Arial Rounded MT Bold" panose="020F0704030504030204" pitchFamily="34" charset="0"/>
            </a:endParaRPr>
          </a:p>
        </p:txBody>
      </p:sp>
      <p:pic>
        <p:nvPicPr>
          <p:cNvPr id="17" name="Picture 16">
            <a:extLst>
              <a:ext uri="{FF2B5EF4-FFF2-40B4-BE49-F238E27FC236}">
                <a16:creationId xmlns:a16="http://schemas.microsoft.com/office/drawing/2014/main" id="{412CB145-9E82-F16A-B258-68B4A8B775E0}"/>
              </a:ext>
            </a:extLst>
          </p:cNvPr>
          <p:cNvPicPr>
            <a:picLocks noChangeAspect="1"/>
          </p:cNvPicPr>
          <p:nvPr/>
        </p:nvPicPr>
        <p:blipFill rotWithShape="1">
          <a:blip r:embed="rId2"/>
          <a:srcRect l="3114" t="13379" r="3460" b="3635"/>
          <a:stretch/>
        </p:blipFill>
        <p:spPr>
          <a:xfrm>
            <a:off x="0" y="0"/>
            <a:ext cx="6858000" cy="1332562"/>
          </a:xfrm>
          <a:prstGeom prst="rect">
            <a:avLst/>
          </a:prstGeom>
        </p:spPr>
      </p:pic>
      <p:sp>
        <p:nvSpPr>
          <p:cNvPr id="18" name="Oval 17">
            <a:extLst>
              <a:ext uri="{FF2B5EF4-FFF2-40B4-BE49-F238E27FC236}">
                <a16:creationId xmlns:a16="http://schemas.microsoft.com/office/drawing/2014/main" id="{A99B59FB-3AAF-AD1A-97E4-9019DC7BC552}"/>
              </a:ext>
            </a:extLst>
          </p:cNvPr>
          <p:cNvSpPr/>
          <p:nvPr/>
        </p:nvSpPr>
        <p:spPr>
          <a:xfrm>
            <a:off x="6004562" y="231164"/>
            <a:ext cx="590550" cy="598996"/>
          </a:xfrm>
          <a:prstGeom prst="ellipse">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TextBox 19">
            <a:extLst>
              <a:ext uri="{FF2B5EF4-FFF2-40B4-BE49-F238E27FC236}">
                <a16:creationId xmlns:a16="http://schemas.microsoft.com/office/drawing/2014/main" id="{BCB213C5-FFDC-978F-05C3-FE2C171E5F8F}"/>
              </a:ext>
            </a:extLst>
          </p:cNvPr>
          <p:cNvSpPr txBox="1"/>
          <p:nvPr/>
        </p:nvSpPr>
        <p:spPr>
          <a:xfrm>
            <a:off x="4448232" y="841825"/>
            <a:ext cx="835485" cy="246221"/>
          </a:xfrm>
          <a:prstGeom prst="rect">
            <a:avLst/>
          </a:prstGeom>
          <a:noFill/>
        </p:spPr>
        <p:txBody>
          <a:bodyPr wrap="none" rtlCol="0">
            <a:spAutoFit/>
          </a:bodyPr>
          <a:lstStyle/>
          <a:p>
            <a:r>
              <a:rPr lang="en-GB" sz="1000" dirty="0">
                <a:solidFill>
                  <a:schemeClr val="bg1"/>
                </a:solidFill>
                <a:latin typeface="Arial Rounded MT Bold" panose="020F0704030504030204" pitchFamily="34" charset="0"/>
              </a:rPr>
              <a:t>KS3-02-06</a:t>
            </a:r>
          </a:p>
        </p:txBody>
      </p:sp>
      <p:pic>
        <p:nvPicPr>
          <p:cNvPr id="21" name="Google Shape;121;p1" descr="Icon&#10;&#10;Description automatically generated">
            <a:extLst>
              <a:ext uri="{FF2B5EF4-FFF2-40B4-BE49-F238E27FC236}">
                <a16:creationId xmlns:a16="http://schemas.microsoft.com/office/drawing/2014/main" id="{3EBEB8C3-EE08-06E8-59A3-59F6E3EFAF09}"/>
              </a:ext>
            </a:extLst>
          </p:cNvPr>
          <p:cNvPicPr preferRelativeResize="0"/>
          <p:nvPr/>
        </p:nvPicPr>
        <p:blipFill rotWithShape="1">
          <a:blip r:embed="rId3">
            <a:alphaModFix/>
          </a:blip>
          <a:srcRect/>
          <a:stretch/>
        </p:blipFill>
        <p:spPr>
          <a:xfrm>
            <a:off x="5960885" y="190080"/>
            <a:ext cx="679887" cy="662363"/>
          </a:xfrm>
          <a:prstGeom prst="rect">
            <a:avLst/>
          </a:prstGeom>
          <a:noFill/>
          <a:ln>
            <a:noFill/>
          </a:ln>
        </p:spPr>
      </p:pic>
      <p:sp>
        <p:nvSpPr>
          <p:cNvPr id="2" name="TextBox 1">
            <a:extLst>
              <a:ext uri="{FF2B5EF4-FFF2-40B4-BE49-F238E27FC236}">
                <a16:creationId xmlns:a16="http://schemas.microsoft.com/office/drawing/2014/main" id="{1D029404-1582-F555-2A59-CAEA1F3515BF}"/>
              </a:ext>
            </a:extLst>
          </p:cNvPr>
          <p:cNvSpPr txBox="1"/>
          <p:nvPr/>
        </p:nvSpPr>
        <p:spPr>
          <a:xfrm>
            <a:off x="1247401" y="2290611"/>
            <a:ext cx="4389120" cy="276999"/>
          </a:xfrm>
          <a:prstGeom prst="rect">
            <a:avLst/>
          </a:prstGeom>
          <a:noFill/>
        </p:spPr>
        <p:txBody>
          <a:bodyPr wrap="square" rtlCol="0">
            <a:spAutoFit/>
          </a:bodyPr>
          <a:lstStyle/>
          <a:p>
            <a:r>
              <a:rPr lang="en-GB" sz="1200" dirty="0">
                <a:solidFill>
                  <a:srgbClr val="FF0000"/>
                </a:solidFill>
                <a:latin typeface="Arial Rounded MT Bold" panose="020F0704030504030204" pitchFamily="34" charset="0"/>
              </a:rPr>
              <a:t>Students’ own answers – expect to be the same</a:t>
            </a:r>
          </a:p>
        </p:txBody>
      </p:sp>
      <p:sp>
        <p:nvSpPr>
          <p:cNvPr id="6" name="TextBox 5">
            <a:extLst>
              <a:ext uri="{FF2B5EF4-FFF2-40B4-BE49-F238E27FC236}">
                <a16:creationId xmlns:a16="http://schemas.microsoft.com/office/drawing/2014/main" id="{A3193380-AA25-E750-631A-57BBA078E26F}"/>
              </a:ext>
            </a:extLst>
          </p:cNvPr>
          <p:cNvSpPr txBox="1"/>
          <p:nvPr/>
        </p:nvSpPr>
        <p:spPr>
          <a:xfrm>
            <a:off x="1037521" y="3619784"/>
            <a:ext cx="4389120" cy="276999"/>
          </a:xfrm>
          <a:prstGeom prst="rect">
            <a:avLst/>
          </a:prstGeom>
          <a:noFill/>
        </p:spPr>
        <p:txBody>
          <a:bodyPr wrap="square" rtlCol="0">
            <a:spAutoFit/>
          </a:bodyPr>
          <a:lstStyle/>
          <a:p>
            <a:r>
              <a:rPr lang="en-GB" sz="1200" dirty="0">
                <a:solidFill>
                  <a:srgbClr val="FF0000"/>
                </a:solidFill>
                <a:latin typeface="Arial Rounded MT Bold" panose="020F0704030504030204" pitchFamily="34" charset="0"/>
              </a:rPr>
              <a:t>Students’ own answers </a:t>
            </a:r>
          </a:p>
        </p:txBody>
      </p:sp>
      <p:sp>
        <p:nvSpPr>
          <p:cNvPr id="7" name="TextBox 6">
            <a:extLst>
              <a:ext uri="{FF2B5EF4-FFF2-40B4-BE49-F238E27FC236}">
                <a16:creationId xmlns:a16="http://schemas.microsoft.com/office/drawing/2014/main" id="{57EDCD48-C10E-FDE9-BBD7-BFE6CEF5BEF4}"/>
              </a:ext>
            </a:extLst>
          </p:cNvPr>
          <p:cNvSpPr txBox="1"/>
          <p:nvPr/>
        </p:nvSpPr>
        <p:spPr>
          <a:xfrm>
            <a:off x="122057" y="5907946"/>
            <a:ext cx="4672178" cy="276999"/>
          </a:xfrm>
          <a:prstGeom prst="rect">
            <a:avLst/>
          </a:prstGeom>
          <a:noFill/>
        </p:spPr>
        <p:txBody>
          <a:bodyPr wrap="square" rtlCol="0">
            <a:spAutoFit/>
          </a:bodyPr>
          <a:lstStyle/>
          <a:p>
            <a:r>
              <a:rPr lang="en-GB" sz="1200" dirty="0">
                <a:solidFill>
                  <a:srgbClr val="FF0000"/>
                </a:solidFill>
                <a:latin typeface="Arial Rounded MT Bold" panose="020F0704030504030204" pitchFamily="34" charset="0"/>
              </a:rPr>
              <a:t>Students’ own answers – expect to be the same</a:t>
            </a:r>
          </a:p>
        </p:txBody>
      </p:sp>
      <p:sp>
        <p:nvSpPr>
          <p:cNvPr id="8" name="TextBox 7">
            <a:extLst>
              <a:ext uri="{FF2B5EF4-FFF2-40B4-BE49-F238E27FC236}">
                <a16:creationId xmlns:a16="http://schemas.microsoft.com/office/drawing/2014/main" id="{101B409C-E68B-C594-0220-A2F2FD8BF90A}"/>
              </a:ext>
            </a:extLst>
          </p:cNvPr>
          <p:cNvSpPr txBox="1"/>
          <p:nvPr/>
        </p:nvSpPr>
        <p:spPr>
          <a:xfrm>
            <a:off x="92012" y="6453394"/>
            <a:ext cx="6503100" cy="461665"/>
          </a:xfrm>
          <a:prstGeom prst="rect">
            <a:avLst/>
          </a:prstGeom>
          <a:noFill/>
        </p:spPr>
        <p:txBody>
          <a:bodyPr wrap="square" rtlCol="0">
            <a:spAutoFit/>
          </a:bodyPr>
          <a:lstStyle/>
          <a:p>
            <a:r>
              <a:rPr lang="en-GB" sz="1200" dirty="0">
                <a:solidFill>
                  <a:srgbClr val="FF0000"/>
                </a:solidFill>
                <a:latin typeface="Arial Rounded MT Bold" panose="020F0704030504030204" pitchFamily="34" charset="0"/>
              </a:rPr>
              <a:t>Students’ own answers – expect to be the same, but may have had mishaps during the experiment e.g. balloon coming off bottle.</a:t>
            </a:r>
          </a:p>
        </p:txBody>
      </p:sp>
      <p:sp>
        <p:nvSpPr>
          <p:cNvPr id="9" name="TextBox 8">
            <a:extLst>
              <a:ext uri="{FF2B5EF4-FFF2-40B4-BE49-F238E27FC236}">
                <a16:creationId xmlns:a16="http://schemas.microsoft.com/office/drawing/2014/main" id="{BBFCE70E-CEE7-1F54-AF57-FB237D30EC82}"/>
              </a:ext>
            </a:extLst>
          </p:cNvPr>
          <p:cNvSpPr txBox="1"/>
          <p:nvPr/>
        </p:nvSpPr>
        <p:spPr>
          <a:xfrm>
            <a:off x="122057" y="7201608"/>
            <a:ext cx="4389120" cy="276999"/>
          </a:xfrm>
          <a:prstGeom prst="rect">
            <a:avLst/>
          </a:prstGeom>
          <a:noFill/>
        </p:spPr>
        <p:txBody>
          <a:bodyPr wrap="square" rtlCol="0">
            <a:spAutoFit/>
          </a:bodyPr>
          <a:lstStyle/>
          <a:p>
            <a:r>
              <a:rPr lang="en-GB" sz="1200" dirty="0">
                <a:solidFill>
                  <a:srgbClr val="FF0000"/>
                </a:solidFill>
                <a:latin typeface="Arial Rounded MT Bold" panose="020F0704030504030204" pitchFamily="34" charset="0"/>
              </a:rPr>
              <a:t>New substances made</a:t>
            </a:r>
          </a:p>
        </p:txBody>
      </p:sp>
      <p:sp>
        <p:nvSpPr>
          <p:cNvPr id="22" name="TextBox 21">
            <a:extLst>
              <a:ext uri="{FF2B5EF4-FFF2-40B4-BE49-F238E27FC236}">
                <a16:creationId xmlns:a16="http://schemas.microsoft.com/office/drawing/2014/main" id="{478E374A-6E6B-77BA-8F4F-626AAF9913D4}"/>
              </a:ext>
            </a:extLst>
          </p:cNvPr>
          <p:cNvSpPr txBox="1"/>
          <p:nvPr/>
        </p:nvSpPr>
        <p:spPr>
          <a:xfrm>
            <a:off x="92012" y="8112314"/>
            <a:ext cx="5047778" cy="461665"/>
          </a:xfrm>
          <a:prstGeom prst="rect">
            <a:avLst/>
          </a:prstGeom>
          <a:noFill/>
        </p:spPr>
        <p:txBody>
          <a:bodyPr wrap="square" rtlCol="0">
            <a:spAutoFit/>
          </a:bodyPr>
          <a:lstStyle/>
          <a:p>
            <a:r>
              <a:rPr lang="en-GB" sz="1200" dirty="0">
                <a:solidFill>
                  <a:srgbClr val="FF0000"/>
                </a:solidFill>
                <a:latin typeface="Arial Rounded MT Bold" panose="020F0704030504030204" pitchFamily="34" charset="0"/>
              </a:rPr>
              <a:t>Mass would go down as the gas would escape from the bottle – no longer a closed system.</a:t>
            </a:r>
          </a:p>
        </p:txBody>
      </p:sp>
      <p:sp>
        <p:nvSpPr>
          <p:cNvPr id="23" name="TextBox 22">
            <a:extLst>
              <a:ext uri="{FF2B5EF4-FFF2-40B4-BE49-F238E27FC236}">
                <a16:creationId xmlns:a16="http://schemas.microsoft.com/office/drawing/2014/main" id="{F25FE6B0-6064-785C-5231-BA02C5DC4A8D}"/>
              </a:ext>
            </a:extLst>
          </p:cNvPr>
          <p:cNvSpPr txBox="1"/>
          <p:nvPr/>
        </p:nvSpPr>
        <p:spPr>
          <a:xfrm>
            <a:off x="2205992" y="9181116"/>
            <a:ext cx="4652008" cy="276999"/>
          </a:xfrm>
          <a:prstGeom prst="rect">
            <a:avLst/>
          </a:prstGeom>
          <a:noFill/>
        </p:spPr>
        <p:txBody>
          <a:bodyPr wrap="square" rtlCol="0">
            <a:spAutoFit/>
          </a:bodyPr>
          <a:lstStyle/>
          <a:p>
            <a:r>
              <a:rPr lang="en-GB" sz="1200" dirty="0">
                <a:solidFill>
                  <a:srgbClr val="FF0000"/>
                </a:solidFill>
                <a:latin typeface="Arial Rounded MT Bold" panose="020F0704030504030204" pitchFamily="34" charset="0"/>
              </a:rPr>
              <a:t>Use a gas syringe or inverted measuring cylinder in water.</a:t>
            </a:r>
          </a:p>
        </p:txBody>
      </p:sp>
      <p:sp>
        <p:nvSpPr>
          <p:cNvPr id="24" name="TextBox 23">
            <a:extLst>
              <a:ext uri="{FF2B5EF4-FFF2-40B4-BE49-F238E27FC236}">
                <a16:creationId xmlns:a16="http://schemas.microsoft.com/office/drawing/2014/main" id="{A7800E2F-BDF8-C0B6-B8AF-B62338CD31E1}"/>
              </a:ext>
            </a:extLst>
          </p:cNvPr>
          <p:cNvSpPr txBox="1"/>
          <p:nvPr/>
        </p:nvSpPr>
        <p:spPr>
          <a:xfrm>
            <a:off x="1051382" y="190080"/>
            <a:ext cx="4953179" cy="461665"/>
          </a:xfrm>
          <a:prstGeom prst="rect">
            <a:avLst/>
          </a:prstGeom>
          <a:noFill/>
        </p:spPr>
        <p:txBody>
          <a:bodyPr wrap="square" rtlCol="0">
            <a:spAutoFit/>
          </a:bodyPr>
          <a:lstStyle/>
          <a:p>
            <a:r>
              <a:rPr lang="en-GB" sz="1200" dirty="0">
                <a:solidFill>
                  <a:schemeClr val="bg1">
                    <a:lumMod val="95000"/>
                  </a:schemeClr>
                </a:solidFill>
                <a:latin typeface="Arial Rounded MT Bold" panose="020F0704030504030204" pitchFamily="34" charset="0"/>
              </a:rPr>
              <a:t>Mission Assignment: Explore how mass is conserved in chemical reactions  </a:t>
            </a:r>
            <a:r>
              <a:rPr lang="en-GB" sz="1200" b="0" i="0" dirty="0">
                <a:solidFill>
                  <a:schemeClr val="bg1">
                    <a:lumMod val="95000"/>
                  </a:schemeClr>
                </a:solidFill>
                <a:effectLst/>
                <a:latin typeface="Arial Rounded MT Bold" panose="020F0704030504030204" pitchFamily="34" charset="0"/>
              </a:rPr>
              <a:t>                                                                                    ANSWERS</a:t>
            </a:r>
            <a:r>
              <a:rPr lang="en-GB" sz="1200" dirty="0">
                <a:solidFill>
                  <a:schemeClr val="bg1">
                    <a:lumMod val="95000"/>
                  </a:schemeClr>
                </a:solidFill>
                <a:latin typeface="Arial Rounded MT Bold" panose="020F0704030504030204" pitchFamily="34" charset="0"/>
              </a:rPr>
              <a:t> </a:t>
            </a:r>
          </a:p>
        </p:txBody>
      </p:sp>
    </p:spTree>
    <p:extLst>
      <p:ext uri="{BB962C8B-B14F-4D97-AF65-F5344CB8AC3E}">
        <p14:creationId xmlns:p14="http://schemas.microsoft.com/office/powerpoint/2010/main" val="427896408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40</TotalTime>
  <Words>1643</Words>
  <Application>Microsoft Office PowerPoint</Application>
  <PresentationFormat>A4 Paper (210x297 mm)</PresentationFormat>
  <Paragraphs>203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Arial Rounded</vt:lpstr>
      <vt:lpstr>Arial Rounded MT Bold</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Developing Experts</dc:creator>
  <cp:lastModifiedBy>Developing Experts</cp:lastModifiedBy>
  <cp:revision>3</cp:revision>
  <dcterms:created xsi:type="dcterms:W3CDTF">2023-07-13T15:05:17Z</dcterms:created>
  <dcterms:modified xsi:type="dcterms:W3CDTF">2023-09-01T13:45:04Z</dcterms:modified>
</cp:coreProperties>
</file>