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D4D6"/>
    <a:srgbClr val="2F52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9"/>
    <p:restoredTop sz="94719"/>
  </p:normalViewPr>
  <p:slideViewPr>
    <p:cSldViewPr snapToGrid="0" snapToObjects="1">
      <p:cViewPr>
        <p:scale>
          <a:sx n="110" d="100"/>
          <a:sy n="110" d="100"/>
        </p:scale>
        <p:origin x="2336" y="-6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3561417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1181411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73576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77232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1777927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A38D636-7D53-2A40-B66B-27F3A360C276}" type="datetimeFigureOut">
              <a:rPr lang="en-US" smtClean="0"/>
              <a:t>7/22/21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4275342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A38D636-7D53-2A40-B66B-27F3A360C276}" type="datetimeFigureOut">
              <a:rPr lang="en-US" smtClean="0"/>
              <a:t>7/22/21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390293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A38D636-7D53-2A40-B66B-27F3A360C276}" type="datetimeFigureOut">
              <a:rPr lang="en-US" smtClean="0"/>
              <a:t>7/22/21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161481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38D636-7D53-2A40-B66B-27F3A360C276}" type="datetimeFigureOut">
              <a:rPr lang="en-US" smtClean="0"/>
              <a:t>7/22/21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386470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38D636-7D53-2A40-B66B-27F3A360C276}" type="datetimeFigureOut">
              <a:rPr lang="en-US" smtClean="0"/>
              <a:t>7/22/21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365861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38D636-7D53-2A40-B66B-27F3A360C276}" type="datetimeFigureOut">
              <a:rPr lang="en-US" smtClean="0"/>
              <a:t>7/22/21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584755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A38D636-7D53-2A40-B66B-27F3A360C276}" type="datetimeFigureOut">
              <a:rPr lang="en-US" smtClean="0"/>
              <a:t>7/22/21</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E1A9912-8F4E-7E4D-9391-3BDCCD0725B2}" type="slidenum">
              <a:rPr lang="en-US" smtClean="0"/>
              <a:t>‹#›</a:t>
            </a:fld>
            <a:endParaRPr lang="en-US"/>
          </a:p>
        </p:txBody>
      </p:sp>
    </p:spTree>
    <p:extLst>
      <p:ext uri="{BB962C8B-B14F-4D97-AF65-F5344CB8AC3E}">
        <p14:creationId xmlns:p14="http://schemas.microsoft.com/office/powerpoint/2010/main" val="1574602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F887CF-AEE7-0346-B8E5-2599EE52B9CE}"/>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pic>
        <p:nvPicPr>
          <p:cNvPr id="6" name="Picture 5" descr="A picture containing graphical user interface&#10;&#10;Description automatically generated">
            <a:extLst>
              <a:ext uri="{FF2B5EF4-FFF2-40B4-BE49-F238E27FC236}">
                <a16:creationId xmlns:a16="http://schemas.microsoft.com/office/drawing/2014/main" id="{13991914-2AFE-474F-8934-46690A05B028}"/>
              </a:ext>
            </a:extLst>
          </p:cNvPr>
          <p:cNvPicPr>
            <a:picLocks noChangeAspect="1"/>
          </p:cNvPicPr>
          <p:nvPr/>
        </p:nvPicPr>
        <p:blipFill rotWithShape="1">
          <a:blip r:embed="rId2"/>
          <a:srcRect t="-1" r="68037" b="-1158"/>
          <a:stretch/>
        </p:blipFill>
        <p:spPr>
          <a:xfrm>
            <a:off x="192048" y="194375"/>
            <a:ext cx="668564" cy="653369"/>
          </a:xfrm>
          <a:prstGeom prst="rect">
            <a:avLst/>
          </a:prstGeom>
        </p:spPr>
      </p:pic>
      <p:sp>
        <p:nvSpPr>
          <p:cNvPr id="7" name="Rounded Rectangle 6">
            <a:extLst>
              <a:ext uri="{FF2B5EF4-FFF2-40B4-BE49-F238E27FC236}">
                <a16:creationId xmlns:a16="http://schemas.microsoft.com/office/drawing/2014/main" id="{345D05D2-E61A-6C4C-8A78-623B39AB04E3}"/>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AC7B26C-52DA-E745-AF6F-CAACB5B039CC}"/>
              </a:ext>
            </a:extLst>
          </p:cNvPr>
          <p:cNvSpPr/>
          <p:nvPr/>
        </p:nvSpPr>
        <p:spPr>
          <a:xfrm>
            <a:off x="860612" y="193341"/>
            <a:ext cx="4245329" cy="461665"/>
          </a:xfrm>
          <a:prstGeom prst="rect">
            <a:avLst/>
          </a:prstGeom>
        </p:spPr>
        <p:txBody>
          <a:bodyPr wrap="none">
            <a:spAutoFit/>
          </a:bodyPr>
          <a:lstStyle/>
          <a:p>
            <a:r>
              <a:rPr lang="en-GB" sz="1200" dirty="0"/>
              <a:t>KS4-17-03: Using Resources - </a:t>
            </a:r>
            <a:r>
              <a:rPr lang="en-US" sz="1200" dirty="0"/>
              <a:t>Explore the importance of recycling</a:t>
            </a:r>
          </a:p>
          <a:p>
            <a:endParaRPr lang="en-US" sz="1200" dirty="0"/>
          </a:p>
        </p:txBody>
      </p:sp>
      <p:pic>
        <p:nvPicPr>
          <p:cNvPr id="1026" name="Picture 2" descr="Thames Water - The UK&amp;#39;s largest water and wastewater company">
            <a:extLst>
              <a:ext uri="{FF2B5EF4-FFF2-40B4-BE49-F238E27FC236}">
                <a16:creationId xmlns:a16="http://schemas.microsoft.com/office/drawing/2014/main" id="{CA48918A-A0F2-BA47-86D6-887FCDE73E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CBD930B-03CE-9C4B-B329-540DED6C5F81}"/>
              </a:ext>
            </a:extLst>
          </p:cNvPr>
          <p:cNvSpPr/>
          <p:nvPr/>
        </p:nvSpPr>
        <p:spPr>
          <a:xfrm>
            <a:off x="860612" y="380579"/>
            <a:ext cx="4276164" cy="215444"/>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Describe ways to reduce the use of resources</a:t>
            </a:r>
          </a:p>
        </p:txBody>
      </p:sp>
      <p:sp>
        <p:nvSpPr>
          <p:cNvPr id="9" name="TextBox 8">
            <a:extLst>
              <a:ext uri="{FF2B5EF4-FFF2-40B4-BE49-F238E27FC236}">
                <a16:creationId xmlns:a16="http://schemas.microsoft.com/office/drawing/2014/main" id="{DD116F58-10FD-8D4F-9D17-F006B2EA4711}"/>
              </a:ext>
            </a:extLst>
          </p:cNvPr>
          <p:cNvSpPr txBox="1"/>
          <p:nvPr/>
        </p:nvSpPr>
        <p:spPr>
          <a:xfrm>
            <a:off x="155190" y="3580257"/>
            <a:ext cx="6473904" cy="461665"/>
          </a:xfrm>
          <a:prstGeom prst="rect">
            <a:avLst/>
          </a:prstGeom>
          <a:noFill/>
        </p:spPr>
        <p:txBody>
          <a:bodyPr wrap="square" rtlCol="0">
            <a:spAutoFit/>
          </a:bodyPr>
          <a:lstStyle/>
          <a:p>
            <a:r>
              <a:rPr lang="en-US" sz="1200" b="1" dirty="0">
                <a:solidFill>
                  <a:srgbClr val="38D4D6"/>
                </a:solidFill>
              </a:rPr>
              <a:t>A fridge is made partly of aluminium. At the end of the fridge’s lifetime, aluminium can be recycled. Suggest 4 benefits of recycling aluminium.</a:t>
            </a:r>
          </a:p>
        </p:txBody>
      </p:sp>
      <p:graphicFrame>
        <p:nvGraphicFramePr>
          <p:cNvPr id="3" name="Table 4">
            <a:extLst>
              <a:ext uri="{FF2B5EF4-FFF2-40B4-BE49-F238E27FC236}">
                <a16:creationId xmlns:a16="http://schemas.microsoft.com/office/drawing/2014/main" id="{FC90E64F-A604-4143-ABD4-900A10BFC9E1}"/>
              </a:ext>
            </a:extLst>
          </p:cNvPr>
          <p:cNvGraphicFramePr>
            <a:graphicFrameLocks noGrp="1"/>
          </p:cNvGraphicFramePr>
          <p:nvPr>
            <p:extLst>
              <p:ext uri="{D42A27DB-BD31-4B8C-83A1-F6EECF244321}">
                <p14:modId xmlns:p14="http://schemas.microsoft.com/office/powerpoint/2010/main" val="2621268197"/>
              </p:ext>
            </p:extLst>
          </p:nvPr>
        </p:nvGraphicFramePr>
        <p:xfrm>
          <a:off x="199715" y="4075364"/>
          <a:ext cx="6454762" cy="2308860"/>
        </p:xfrm>
        <a:graphic>
          <a:graphicData uri="http://schemas.openxmlformats.org/drawingml/2006/table">
            <a:tbl>
              <a:tblPr firstRow="1" bandRow="1">
                <a:tableStyleId>{5940675A-B579-460E-94D1-54222C63F5DA}</a:tableStyleId>
              </a:tblPr>
              <a:tblGrid>
                <a:gridCol w="297996">
                  <a:extLst>
                    <a:ext uri="{9D8B030D-6E8A-4147-A177-3AD203B41FA5}">
                      <a16:colId xmlns:a16="http://schemas.microsoft.com/office/drawing/2014/main" val="1602463554"/>
                    </a:ext>
                  </a:extLst>
                </a:gridCol>
                <a:gridCol w="6156766">
                  <a:extLst>
                    <a:ext uri="{9D8B030D-6E8A-4147-A177-3AD203B41FA5}">
                      <a16:colId xmlns:a16="http://schemas.microsoft.com/office/drawing/2014/main" val="3666208488"/>
                    </a:ext>
                  </a:extLst>
                </a:gridCol>
              </a:tblGrid>
              <a:tr h="241993">
                <a:tc>
                  <a:txBody>
                    <a:bodyPr/>
                    <a:lstStyle/>
                    <a:p>
                      <a:endParaRPr lang="en-US" b="1" dirty="0">
                        <a:solidFill>
                          <a:srgbClr val="38D4D6"/>
                        </a:solidFill>
                      </a:endParaRPr>
                    </a:p>
                  </a:txBody>
                  <a:tcPr/>
                </a:tc>
                <a:tc>
                  <a:txBody>
                    <a:bodyPr/>
                    <a:lstStyle/>
                    <a:p>
                      <a:r>
                        <a:rPr lang="en-US" b="1" dirty="0">
                          <a:solidFill>
                            <a:srgbClr val="38D4D6"/>
                          </a:solidFill>
                        </a:rPr>
                        <a:t>Benefit</a:t>
                      </a:r>
                    </a:p>
                  </a:txBody>
                  <a:tcPr/>
                </a:tc>
                <a:extLst>
                  <a:ext uri="{0D108BD9-81ED-4DB2-BD59-A6C34878D82A}">
                    <a16:rowId xmlns:a16="http://schemas.microsoft.com/office/drawing/2014/main" val="3897770327"/>
                  </a:ext>
                </a:extLst>
              </a:tr>
              <a:tr h="370840">
                <a:tc>
                  <a:txBody>
                    <a:bodyPr/>
                    <a:lstStyle/>
                    <a:p>
                      <a:r>
                        <a:rPr lang="en-US" dirty="0"/>
                        <a:t>1</a:t>
                      </a:r>
                    </a:p>
                  </a:txBody>
                  <a:tcPr/>
                </a:tc>
                <a:tc>
                  <a:txBody>
                    <a:bodyPr/>
                    <a:lstStyle/>
                    <a:p>
                      <a:endParaRPr lang="en-US" dirty="0"/>
                    </a:p>
                    <a:p>
                      <a:endParaRPr lang="en-US" dirty="0"/>
                    </a:p>
                  </a:txBody>
                  <a:tcPr/>
                </a:tc>
                <a:extLst>
                  <a:ext uri="{0D108BD9-81ED-4DB2-BD59-A6C34878D82A}">
                    <a16:rowId xmlns:a16="http://schemas.microsoft.com/office/drawing/2014/main" val="2009276668"/>
                  </a:ext>
                </a:extLst>
              </a:tr>
              <a:tr h="370840">
                <a:tc>
                  <a:txBody>
                    <a:bodyPr/>
                    <a:lstStyle/>
                    <a:p>
                      <a:r>
                        <a:rPr lang="en-US" dirty="0"/>
                        <a:t>2</a:t>
                      </a:r>
                    </a:p>
                  </a:txBody>
                  <a:tcPr/>
                </a:tc>
                <a:tc>
                  <a:txBody>
                    <a:bodyPr/>
                    <a:lstStyle/>
                    <a:p>
                      <a:endParaRPr lang="en-US" dirty="0"/>
                    </a:p>
                    <a:p>
                      <a:endParaRPr lang="en-US" dirty="0"/>
                    </a:p>
                  </a:txBody>
                  <a:tcPr/>
                </a:tc>
                <a:extLst>
                  <a:ext uri="{0D108BD9-81ED-4DB2-BD59-A6C34878D82A}">
                    <a16:rowId xmlns:a16="http://schemas.microsoft.com/office/drawing/2014/main" val="1851474601"/>
                  </a:ext>
                </a:extLst>
              </a:tr>
              <a:tr h="0">
                <a:tc>
                  <a:txBody>
                    <a:bodyPr/>
                    <a:lstStyle/>
                    <a:p>
                      <a:r>
                        <a:rPr lang="en-US" dirty="0"/>
                        <a:t>3</a:t>
                      </a:r>
                    </a:p>
                  </a:txBody>
                  <a:tcPr/>
                </a:tc>
                <a:tc>
                  <a:txBody>
                    <a:bodyPr/>
                    <a:lstStyle/>
                    <a:p>
                      <a:endParaRPr lang="en-US" dirty="0"/>
                    </a:p>
                    <a:p>
                      <a:endParaRPr lang="en-US" dirty="0"/>
                    </a:p>
                  </a:txBody>
                  <a:tcPr/>
                </a:tc>
                <a:extLst>
                  <a:ext uri="{0D108BD9-81ED-4DB2-BD59-A6C34878D82A}">
                    <a16:rowId xmlns:a16="http://schemas.microsoft.com/office/drawing/2014/main" val="2846318685"/>
                  </a:ext>
                </a:extLst>
              </a:tr>
              <a:tr h="0">
                <a:tc>
                  <a:txBody>
                    <a:bodyPr/>
                    <a:lstStyle/>
                    <a:p>
                      <a:r>
                        <a:rPr lang="en-US" dirty="0"/>
                        <a:t>4</a:t>
                      </a:r>
                    </a:p>
                  </a:txBody>
                  <a:tcPr/>
                </a:tc>
                <a:tc>
                  <a:txBody>
                    <a:bodyPr/>
                    <a:lstStyle/>
                    <a:p>
                      <a:endParaRPr lang="en-US" dirty="0"/>
                    </a:p>
                    <a:p>
                      <a:endParaRPr lang="en-US" dirty="0"/>
                    </a:p>
                  </a:txBody>
                  <a:tcPr/>
                </a:tc>
                <a:extLst>
                  <a:ext uri="{0D108BD9-81ED-4DB2-BD59-A6C34878D82A}">
                    <a16:rowId xmlns:a16="http://schemas.microsoft.com/office/drawing/2014/main" val="3485074439"/>
                  </a:ext>
                </a:extLst>
              </a:tr>
            </a:tbl>
          </a:graphicData>
        </a:graphic>
      </p:graphicFrame>
      <p:sp>
        <p:nvSpPr>
          <p:cNvPr id="11" name="Rectangle 10">
            <a:extLst>
              <a:ext uri="{FF2B5EF4-FFF2-40B4-BE49-F238E27FC236}">
                <a16:creationId xmlns:a16="http://schemas.microsoft.com/office/drawing/2014/main" id="{E8479246-6E91-604D-8AFB-7C598389D54A}"/>
              </a:ext>
            </a:extLst>
          </p:cNvPr>
          <p:cNvSpPr/>
          <p:nvPr/>
        </p:nvSpPr>
        <p:spPr>
          <a:xfrm>
            <a:off x="110668" y="7191983"/>
            <a:ext cx="6630596" cy="2492990"/>
          </a:xfrm>
          <a:prstGeom prst="rect">
            <a:avLst/>
          </a:prstGeom>
        </p:spPr>
        <p:txBody>
          <a:bodyPr wrap="square">
            <a:spAutoFit/>
          </a:bodyPr>
          <a:lstStyle/>
          <a:p>
            <a:r>
              <a:rPr lang="en-GB" sz="1200" b="1" dirty="0">
                <a:solidFill>
                  <a:srgbClr val="38D4D6"/>
                </a:solidFill>
                <a:latin typeface="Arial" panose="020B0604020202020204" pitchFamily="34" charset="0"/>
                <a:ea typeface="Times New Roman" panose="02020603050405020304" pitchFamily="18" charset="0"/>
              </a:rPr>
              <a:t>Extended writing task: </a:t>
            </a:r>
          </a:p>
          <a:p>
            <a:r>
              <a:rPr lang="en-GB" sz="1200" dirty="0">
                <a:latin typeface="Arial" panose="020B0604020202020204" pitchFamily="34" charset="0"/>
                <a:ea typeface="Times New Roman" panose="02020603050405020304" pitchFamily="18" charset="0"/>
              </a:rPr>
              <a:t>Describe the environmental impacts of obtaining raw materials from the Earth.</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3" name="Rectangle 12">
            <a:extLst>
              <a:ext uri="{FF2B5EF4-FFF2-40B4-BE49-F238E27FC236}">
                <a16:creationId xmlns:a16="http://schemas.microsoft.com/office/drawing/2014/main" id="{5F6E0D42-DC06-8941-86F7-AF4446B92EDD}"/>
              </a:ext>
            </a:extLst>
          </p:cNvPr>
          <p:cNvSpPr/>
          <p:nvPr/>
        </p:nvSpPr>
        <p:spPr>
          <a:xfrm>
            <a:off x="857437" y="6704417"/>
            <a:ext cx="5111207" cy="259045"/>
          </a:xfrm>
          <a:prstGeom prst="rect">
            <a:avLst/>
          </a:prstGeom>
        </p:spPr>
        <p:txBody>
          <a:bodyPr wrap="square">
            <a:spAutoFit/>
          </a:bodyPr>
          <a:lstStyle/>
          <a:p>
            <a:pPr>
              <a:lnSpc>
                <a:spcPts val="1300"/>
              </a:lnSpc>
            </a:pPr>
            <a:r>
              <a:rPr lang="en-GB" sz="1200" dirty="0">
                <a:ea typeface="Times New Roman" panose="02020603050405020304" pitchFamily="18" charset="0"/>
                <a:cs typeface="Arial" panose="020B0604020202020204" pitchFamily="34" charset="0"/>
              </a:rPr>
              <a:t>Discuss the issues relating to using limited resources to generate energy.</a:t>
            </a:r>
            <a:endParaRPr lang="en-GB" sz="1200" dirty="0">
              <a:effectLst/>
              <a:ea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9CAAD504-E7DA-7042-B5E2-5094B42019ED}"/>
              </a:ext>
            </a:extLst>
          </p:cNvPr>
          <p:cNvSpPr/>
          <p:nvPr/>
        </p:nvSpPr>
        <p:spPr>
          <a:xfrm>
            <a:off x="116736" y="1113504"/>
            <a:ext cx="6630596" cy="2498120"/>
          </a:xfrm>
          <a:prstGeom prst="rect">
            <a:avLst/>
          </a:prstGeom>
        </p:spPr>
        <p:txBody>
          <a:bodyPr wrap="square">
            <a:spAutoFit/>
          </a:bodyPr>
          <a:lstStyle/>
          <a:p>
            <a:pPr>
              <a:lnSpc>
                <a:spcPts val="1300"/>
              </a:lnSpc>
            </a:pPr>
            <a:r>
              <a:rPr lang="en-GB" sz="1200" dirty="0">
                <a:ea typeface="Times New Roman" panose="02020603050405020304" pitchFamily="18" charset="0"/>
                <a:cs typeface="Arial" panose="020B0604020202020204" pitchFamily="34" charset="0"/>
              </a:rPr>
              <a:t>The reduction in </a:t>
            </a:r>
            <a:r>
              <a:rPr lang="en-GB" sz="1200" b="1" dirty="0">
                <a:ea typeface="Times New Roman" panose="02020603050405020304" pitchFamily="18" charset="0"/>
                <a:cs typeface="Arial" panose="020B0604020202020204" pitchFamily="34" charset="0"/>
              </a:rPr>
              <a:t>use, reuse and recycling </a:t>
            </a:r>
            <a:r>
              <a:rPr lang="en-GB" sz="1200" dirty="0">
                <a:ea typeface="Times New Roman" panose="02020603050405020304" pitchFamily="18" charset="0"/>
                <a:cs typeface="Arial" panose="020B0604020202020204" pitchFamily="34" charset="0"/>
              </a:rPr>
              <a:t>of materials by end users reduces the use of limited resources, energy consumption, waste and environmental impacts.</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 </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Metals, glass, building materials, clay ceramics and most plastics are produced from limited raw materials. Much of the energy used in the processes comes from limited resources. Obtaining raw materials from the Earth by quarrying and mining causes environmental impacts.</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 </a:t>
            </a:r>
            <a:endParaRPr lang="en-GB" sz="1200" dirty="0">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Some products, such as glass bottles, can be reused. Glass bottles can be crushed and melted to make different glass products. Other products cannot be reused and so are recycled for a different use</a:t>
            </a:r>
            <a:endParaRPr lang="en-GB" sz="1200" dirty="0">
              <a:ea typeface="Times New Roman" panose="02020603050405020304" pitchFamily="18" charset="0"/>
              <a:cs typeface="Times New Roman" panose="02020603050405020304" pitchFamily="18" charset="0"/>
            </a:endParaRPr>
          </a:p>
          <a:p>
            <a:pPr>
              <a:lnSpc>
                <a:spcPts val="1300"/>
              </a:lnSpc>
            </a:pPr>
            <a:endParaRPr lang="en-GB" sz="1200" dirty="0">
              <a:ea typeface="Times New Roman" panose="02020603050405020304" pitchFamily="18" charset="0"/>
              <a:cs typeface="Times New Roman" panose="02020603050405020304" pitchFamily="18" charset="0"/>
            </a:endParaRPr>
          </a:p>
          <a:p>
            <a:r>
              <a:rPr lang="en-GB" sz="1200" dirty="0">
                <a:ea typeface="Times New Roman" panose="02020603050405020304" pitchFamily="18" charset="0"/>
              </a:rPr>
              <a:t>Metals can be recycled by melting and recasting or reforming into different products. The amount of separation required for recycling depends on the material and the properties required of the final product. For example, some scrap steel can be added to iron from a blast furnace to reduce the amount of iron that needs to be extracted from iron ore.</a:t>
            </a:r>
            <a:r>
              <a:rPr lang="en-GB" sz="1200" dirty="0"/>
              <a:t> </a:t>
            </a:r>
            <a:endParaRPr lang="en-US" sz="1200" dirty="0"/>
          </a:p>
        </p:txBody>
      </p:sp>
      <p:sp>
        <p:nvSpPr>
          <p:cNvPr id="14" name="Rectangle 13">
            <a:extLst>
              <a:ext uri="{FF2B5EF4-FFF2-40B4-BE49-F238E27FC236}">
                <a16:creationId xmlns:a16="http://schemas.microsoft.com/office/drawing/2014/main" id="{7EA5AA53-5CCF-5C4A-8EEC-745F2DD85FA0}"/>
              </a:ext>
            </a:extLst>
          </p:cNvPr>
          <p:cNvSpPr/>
          <p:nvPr/>
        </p:nvSpPr>
        <p:spPr>
          <a:xfrm>
            <a:off x="110668" y="893299"/>
            <a:ext cx="804644" cy="276999"/>
          </a:xfrm>
          <a:prstGeom prst="rect">
            <a:avLst/>
          </a:prstGeom>
        </p:spPr>
        <p:txBody>
          <a:bodyPr wrap="none">
            <a:spAutoFit/>
          </a:bodyPr>
          <a:lstStyle/>
          <a:p>
            <a:r>
              <a:rPr lang="en-US" sz="1200" b="1" dirty="0">
                <a:solidFill>
                  <a:srgbClr val="38D4D6"/>
                </a:solidFill>
              </a:rPr>
              <a:t>Key Facts </a:t>
            </a:r>
          </a:p>
        </p:txBody>
      </p:sp>
      <p:pic>
        <p:nvPicPr>
          <p:cNvPr id="1028" name="Picture 4" descr="Group Discussion Icons - Download Free Vector Icons | Noun Project">
            <a:extLst>
              <a:ext uri="{FF2B5EF4-FFF2-40B4-BE49-F238E27FC236}">
                <a16:creationId xmlns:a16="http://schemas.microsoft.com/office/drawing/2014/main" id="{E4FCE585-918F-9B41-8D37-7C0141023EE9}"/>
              </a:ext>
            </a:extLst>
          </p:cNvPr>
          <p:cNvPicPr>
            <a:picLocks noChangeAspect="1" noChangeArrowheads="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60588" y="6578046"/>
            <a:ext cx="504804" cy="504804"/>
          </a:xfrm>
          <a:prstGeom prst="rect">
            <a:avLst/>
          </a:prstGeom>
          <a:noFill/>
          <a:extLst>
            <a:ext uri="{909E8E84-426E-40DD-AFC4-6F175D3DCCD1}">
              <a14:hiddenFill xmlns:a14="http://schemas.microsoft.com/office/drawing/2010/main">
                <a:solidFill>
                  <a:srgbClr val="FFFFFF"/>
                </a:solidFill>
              </a14:hiddenFill>
            </a:ext>
          </a:extLst>
        </p:spPr>
      </p:pic>
      <p:sp>
        <p:nvSpPr>
          <p:cNvPr id="19" name="Rounded Rectangle 18">
            <a:extLst>
              <a:ext uri="{FF2B5EF4-FFF2-40B4-BE49-F238E27FC236}">
                <a16:creationId xmlns:a16="http://schemas.microsoft.com/office/drawing/2014/main" id="{3AA920D5-BDFE-B448-BB0E-042D4769613E}"/>
              </a:ext>
            </a:extLst>
          </p:cNvPr>
          <p:cNvSpPr/>
          <p:nvPr/>
        </p:nvSpPr>
        <p:spPr>
          <a:xfrm>
            <a:off x="192048" y="650741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8578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graphical user interface&#10;&#10;Description automatically generated">
            <a:extLst>
              <a:ext uri="{FF2B5EF4-FFF2-40B4-BE49-F238E27FC236}">
                <a16:creationId xmlns:a16="http://schemas.microsoft.com/office/drawing/2014/main" id="{07B326D3-175E-944C-BC40-A7F0F2D3AA02}"/>
              </a:ext>
            </a:extLst>
          </p:cNvPr>
          <p:cNvPicPr>
            <a:picLocks noChangeAspect="1"/>
          </p:cNvPicPr>
          <p:nvPr/>
        </p:nvPicPr>
        <p:blipFill rotWithShape="1">
          <a:blip r:embed="rId2"/>
          <a:srcRect t="-1" r="68037" b="-1158"/>
          <a:stretch/>
        </p:blipFill>
        <p:spPr>
          <a:xfrm>
            <a:off x="192048" y="194375"/>
            <a:ext cx="668564" cy="653369"/>
          </a:xfrm>
          <a:prstGeom prst="rect">
            <a:avLst/>
          </a:prstGeom>
        </p:spPr>
      </p:pic>
      <p:sp>
        <p:nvSpPr>
          <p:cNvPr id="6" name="Rounded Rectangle 5">
            <a:extLst>
              <a:ext uri="{FF2B5EF4-FFF2-40B4-BE49-F238E27FC236}">
                <a16:creationId xmlns:a16="http://schemas.microsoft.com/office/drawing/2014/main" id="{9D897E54-69E7-CD4E-9DE0-9480FA0B6C6A}"/>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2793E45-89C1-CA4F-B7FA-853FE1C77131}"/>
              </a:ext>
            </a:extLst>
          </p:cNvPr>
          <p:cNvSpPr/>
          <p:nvPr/>
        </p:nvSpPr>
        <p:spPr>
          <a:xfrm>
            <a:off x="860612" y="193341"/>
            <a:ext cx="4245329" cy="461665"/>
          </a:xfrm>
          <a:prstGeom prst="rect">
            <a:avLst/>
          </a:prstGeom>
        </p:spPr>
        <p:txBody>
          <a:bodyPr wrap="none">
            <a:spAutoFit/>
          </a:bodyPr>
          <a:lstStyle/>
          <a:p>
            <a:r>
              <a:rPr lang="en-GB" sz="1200" dirty="0"/>
              <a:t>KS4-17-03: Using Resources - </a:t>
            </a:r>
            <a:r>
              <a:rPr lang="en-US" sz="1200" dirty="0"/>
              <a:t>Explore the importance of recycling</a:t>
            </a:r>
          </a:p>
          <a:p>
            <a:endParaRPr lang="en-US" sz="1200" dirty="0"/>
          </a:p>
        </p:txBody>
      </p:sp>
      <p:pic>
        <p:nvPicPr>
          <p:cNvPr id="8" name="Picture 2" descr="Thames Water - The UK&amp;#39;s largest water and wastewater company">
            <a:extLst>
              <a:ext uri="{FF2B5EF4-FFF2-40B4-BE49-F238E27FC236}">
                <a16:creationId xmlns:a16="http://schemas.microsoft.com/office/drawing/2014/main" id="{F0B72CA7-D46F-5C48-8F32-84740A2F55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9DC44A78-3767-174E-983E-A72DBEFF33E5}"/>
              </a:ext>
            </a:extLst>
          </p:cNvPr>
          <p:cNvSpPr/>
          <p:nvPr/>
        </p:nvSpPr>
        <p:spPr>
          <a:xfrm>
            <a:off x="860612" y="380579"/>
            <a:ext cx="4276164" cy="215444"/>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Describe ways to reduce the use of resources</a:t>
            </a:r>
          </a:p>
        </p:txBody>
      </p:sp>
      <p:sp>
        <p:nvSpPr>
          <p:cNvPr id="10" name="TextBox 9">
            <a:extLst>
              <a:ext uri="{FF2B5EF4-FFF2-40B4-BE49-F238E27FC236}">
                <a16:creationId xmlns:a16="http://schemas.microsoft.com/office/drawing/2014/main" id="{0085B8AF-BEFD-9340-9B57-C9F0974B1534}"/>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sp>
        <p:nvSpPr>
          <p:cNvPr id="11" name="Rectangle 10">
            <a:extLst>
              <a:ext uri="{FF2B5EF4-FFF2-40B4-BE49-F238E27FC236}">
                <a16:creationId xmlns:a16="http://schemas.microsoft.com/office/drawing/2014/main" id="{C064FEDB-F5EC-D241-AE5E-88892D132CAF}"/>
              </a:ext>
            </a:extLst>
          </p:cNvPr>
          <p:cNvSpPr/>
          <p:nvPr/>
        </p:nvSpPr>
        <p:spPr>
          <a:xfrm>
            <a:off x="110668" y="883779"/>
            <a:ext cx="6630596" cy="8956298"/>
          </a:xfrm>
          <a:prstGeom prst="rect">
            <a:avLst/>
          </a:prstGeom>
        </p:spPr>
        <p:txBody>
          <a:bodyPr wrap="square">
            <a:spAutoFit/>
          </a:bodyPr>
          <a:lstStyle/>
          <a:p>
            <a:r>
              <a:rPr lang="en-GB" sz="1200" b="1" dirty="0">
                <a:solidFill>
                  <a:srgbClr val="38D4D6"/>
                </a:solidFill>
                <a:latin typeface="Arial" panose="020B0604020202020204" pitchFamily="34" charset="0"/>
                <a:ea typeface="Times New Roman" panose="02020603050405020304" pitchFamily="18" charset="0"/>
              </a:rPr>
              <a:t>Extended writing task: </a:t>
            </a:r>
          </a:p>
          <a:p>
            <a:r>
              <a:rPr lang="en-GB" sz="1200" dirty="0">
                <a:latin typeface="Arial" panose="020B0604020202020204" pitchFamily="34" charset="0"/>
                <a:ea typeface="Times New Roman" panose="02020603050405020304" pitchFamily="18" charset="0"/>
              </a:rPr>
              <a:t>Describe the environmental impacts of obtaining raw materials from the Earth.</a:t>
            </a:r>
          </a:p>
          <a:p>
            <a:endParaRPr lang="en-GB" sz="1200" dirty="0">
              <a:latin typeface="Arial" panose="020B0604020202020204" pitchFamily="34" charset="0"/>
              <a:ea typeface="Times New Roman" panose="02020603050405020304" pitchFamily="18" charset="0"/>
            </a:endParaRPr>
          </a:p>
          <a:p>
            <a:r>
              <a:rPr lang="en-GB" sz="1200" dirty="0">
                <a:latin typeface="Arial" panose="020B0604020202020204" pitchFamily="34" charset="0"/>
                <a:ea typeface="Times New Roman" panose="02020603050405020304" pitchFamily="18" charset="0"/>
              </a:rPr>
              <a:t>Continued….</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a:t>
            </a:r>
          </a:p>
          <a:p>
            <a:endParaRPr lang="en-US" sz="1200" dirty="0"/>
          </a:p>
          <a:p>
            <a:r>
              <a:rPr lang="en-US" sz="1200" b="1" dirty="0">
                <a:solidFill>
                  <a:srgbClr val="38D4D6"/>
                </a:solidFill>
              </a:rPr>
              <a:t>What are the benefits of recycling water?</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sz="1200" dirty="0"/>
          </a:p>
          <a:p>
            <a:r>
              <a:rPr lang="en-US" sz="1200" b="1" dirty="0">
                <a:solidFill>
                  <a:srgbClr val="38D4D6"/>
                </a:solidFill>
              </a:rPr>
              <a:t>How can you recycle water at home?</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9903890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TotalTime>
  <Words>341</Words>
  <Application>Microsoft Macintosh PowerPoint</Application>
  <PresentationFormat>A4 Paper (210x297 mm)</PresentationFormat>
  <Paragraphs>45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CordiaUPC</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Sarah Mintey</cp:lastModifiedBy>
  <cp:revision>7</cp:revision>
  <dcterms:created xsi:type="dcterms:W3CDTF">2021-07-22T08:01:10Z</dcterms:created>
  <dcterms:modified xsi:type="dcterms:W3CDTF">2021-07-22T10:45:56Z</dcterms:modified>
</cp:coreProperties>
</file>