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  <a:srgbClr val="61AAB3"/>
    <a:srgbClr val="30A3B4"/>
    <a:srgbClr val="60C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"/>
    <p:restoredTop sz="94565"/>
  </p:normalViewPr>
  <p:slideViewPr>
    <p:cSldViewPr snapToGrid="0" snapToObjects="1">
      <p:cViewPr>
        <p:scale>
          <a:sx n="100" d="100"/>
          <a:sy n="100" d="100"/>
        </p:scale>
        <p:origin x="31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E7609-85F4-9D4C-9496-D7DF65CF4A66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1D8B9-03FE-E245-8D6F-88494B898C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28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2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9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9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67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6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9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6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2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6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57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8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26AF-084A-D44A-9E03-CC4B51E79D34}" type="datetimeFigureOut">
              <a:rPr lang="en-GB" smtClean="0"/>
              <a:t>10/12/2021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327FF-C918-E146-A97B-265A211A18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7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S05.07.14 Handout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142132" y="594371"/>
            <a:ext cx="5492118" cy="648189"/>
          </a:xfrm>
          <a:prstGeom prst="wedgeRoundRectCallout">
            <a:avLst>
              <a:gd name="adj1" fmla="val -52617"/>
              <a:gd name="adj2" fmla="val -10316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241019" y="728186"/>
            <a:ext cx="5294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Explore Gestation Periods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18947" y="1391236"/>
            <a:ext cx="6354891" cy="57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Research the gestation period (in days) of 5 different species of animal and create a bar graph to represent the data.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08777" y="1370174"/>
            <a:ext cx="6425473" cy="639908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7" y="543754"/>
            <a:ext cx="731520" cy="73152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2D07964-6E47-7B40-9C78-076B74F43D3A}"/>
              </a:ext>
            </a:extLst>
          </p:cNvPr>
          <p:cNvGrpSpPr/>
          <p:nvPr/>
        </p:nvGrpSpPr>
        <p:grpSpPr>
          <a:xfrm>
            <a:off x="392091" y="3583172"/>
            <a:ext cx="6073819" cy="5746587"/>
            <a:chOff x="295083" y="2268279"/>
            <a:chExt cx="6073819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975E5B3-0941-7441-B311-0170C822F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-1116419" y="3679781"/>
              <a:ext cx="6858000" cy="4034996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0C4644D-C3D0-944A-934C-7F6F5B27E7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49471"/>
            <a:stretch/>
          </p:blipFill>
          <p:spPr>
            <a:xfrm rot="5400000">
              <a:off x="1920491" y="4677867"/>
              <a:ext cx="6858000" cy="2038823"/>
            </a:xfrm>
            <a:prstGeom prst="rect">
              <a:avLst/>
            </a:prstGeom>
          </p:spPr>
        </p:pic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042DB69-CD81-DB40-B5B0-4947D1B5C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89073"/>
              </p:ext>
            </p:extLst>
          </p:nvPr>
        </p:nvGraphicFramePr>
        <p:xfrm>
          <a:off x="218946" y="2153836"/>
          <a:ext cx="6415304" cy="1204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472">
                  <a:extLst>
                    <a:ext uri="{9D8B030D-6E8A-4147-A177-3AD203B41FA5}">
                      <a16:colId xmlns:a16="http://schemas.microsoft.com/office/drawing/2014/main" val="463626446"/>
                    </a:ext>
                  </a:extLst>
                </a:gridCol>
                <a:gridCol w="916472">
                  <a:extLst>
                    <a:ext uri="{9D8B030D-6E8A-4147-A177-3AD203B41FA5}">
                      <a16:colId xmlns:a16="http://schemas.microsoft.com/office/drawing/2014/main" val="1603456706"/>
                    </a:ext>
                  </a:extLst>
                </a:gridCol>
                <a:gridCol w="916472">
                  <a:extLst>
                    <a:ext uri="{9D8B030D-6E8A-4147-A177-3AD203B41FA5}">
                      <a16:colId xmlns:a16="http://schemas.microsoft.com/office/drawing/2014/main" val="2416946087"/>
                    </a:ext>
                  </a:extLst>
                </a:gridCol>
                <a:gridCol w="916472">
                  <a:extLst>
                    <a:ext uri="{9D8B030D-6E8A-4147-A177-3AD203B41FA5}">
                      <a16:colId xmlns:a16="http://schemas.microsoft.com/office/drawing/2014/main" val="3395994389"/>
                    </a:ext>
                  </a:extLst>
                </a:gridCol>
                <a:gridCol w="916472">
                  <a:extLst>
                    <a:ext uri="{9D8B030D-6E8A-4147-A177-3AD203B41FA5}">
                      <a16:colId xmlns:a16="http://schemas.microsoft.com/office/drawing/2014/main" val="1445600416"/>
                    </a:ext>
                  </a:extLst>
                </a:gridCol>
                <a:gridCol w="916472">
                  <a:extLst>
                    <a:ext uri="{9D8B030D-6E8A-4147-A177-3AD203B41FA5}">
                      <a16:colId xmlns:a16="http://schemas.microsoft.com/office/drawing/2014/main" val="691546627"/>
                    </a:ext>
                  </a:extLst>
                </a:gridCol>
                <a:gridCol w="916472">
                  <a:extLst>
                    <a:ext uri="{9D8B030D-6E8A-4147-A177-3AD203B41FA5}">
                      <a16:colId xmlns:a16="http://schemas.microsoft.com/office/drawing/2014/main" val="3219950740"/>
                    </a:ext>
                  </a:extLst>
                </a:gridCol>
              </a:tblGrid>
              <a:tr h="602037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Animal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i.e. elephant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577835"/>
                  </a:ext>
                </a:extLst>
              </a:tr>
              <a:tr h="60203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Gestation 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rgbClr val="2FA2B4"/>
                          </a:solidFill>
                          <a:latin typeface="Arial Rounded MT Bold" panose="020F0704030504030204" pitchFamily="34" charset="77"/>
                        </a:rPr>
                        <a:t>i.e. 280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97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19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</a:t>
            </a: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Experts Ltd. 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S05.07.14 Handout</a:t>
            </a:r>
          </a:p>
        </p:txBody>
      </p:sp>
      <p:sp>
        <p:nvSpPr>
          <p:cNvPr id="11" name="Rounded Rectangular Callout 10"/>
          <p:cNvSpPr/>
          <p:nvPr/>
        </p:nvSpPr>
        <p:spPr>
          <a:xfrm flipV="1">
            <a:off x="1142132" y="594371"/>
            <a:ext cx="5492118" cy="648189"/>
          </a:xfrm>
          <a:prstGeom prst="wedgeRoundRectCallout">
            <a:avLst>
              <a:gd name="adj1" fmla="val -52617"/>
              <a:gd name="adj2" fmla="val -10316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12" name="TextBox 11"/>
          <p:cNvSpPr txBox="1"/>
          <p:nvPr/>
        </p:nvSpPr>
        <p:spPr>
          <a:xfrm>
            <a:off x="1241019" y="728186"/>
            <a:ext cx="5294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Explore Gestation Periods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18947" y="1391236"/>
            <a:ext cx="6354891" cy="57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Research the gestation period (in days) of 5 different species of animal and create a bar graph to represent the data.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08777" y="1370174"/>
            <a:ext cx="6425473" cy="639908"/>
          </a:xfrm>
          <a:prstGeom prst="roundRect">
            <a:avLst/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7" y="543754"/>
            <a:ext cx="731520" cy="7315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791B3E-5D3C-5D4B-A04D-BC43200C6B71}"/>
              </a:ext>
            </a:extLst>
          </p:cNvPr>
          <p:cNvSpPr txBox="1"/>
          <p:nvPr/>
        </p:nvSpPr>
        <p:spPr>
          <a:xfrm>
            <a:off x="208776" y="2101226"/>
            <a:ext cx="642547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Explain what gestation is.</a:t>
            </a:r>
            <a:b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6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  <a:p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What factors can affect different animals’ gestation periods?</a:t>
            </a:r>
            <a:b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sz="1600" dirty="0" err="1">
                <a:solidFill>
                  <a:srgbClr val="2FA2B4"/>
                </a:solidFill>
                <a:latin typeface="Arial Rounded MT Bold" panose="020F0704030504030204" pitchFamily="34" charset="77"/>
              </a:rPr>
              <a:t>i</a:t>
            </a:r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. __________________________________________________________</a:t>
            </a:r>
          </a:p>
          <a:p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ii. __________________________________________________________</a:t>
            </a:r>
          </a:p>
          <a:p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iii. _________________________________________________________</a:t>
            </a:r>
          </a:p>
          <a:p>
            <a:endParaRPr lang="en-GB" sz="16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  <a:p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Explain the shortest and longest gestation periods you found out about from your research.</a:t>
            </a:r>
            <a:b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600" dirty="0">
              <a:solidFill>
                <a:srgbClr val="2FA2B4"/>
              </a:solidFill>
              <a:latin typeface="Arial Rounded MT Bold" panose="020F0704030504030204" pitchFamily="34" charset="77"/>
            </a:endParaRPr>
          </a:p>
          <a:p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Stretch Yourself – Can you explain why understanding gestation periods is important for zoologists studying endangered animals? </a:t>
            </a:r>
            <a:b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</a:t>
            </a:r>
            <a:b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sz="16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C5BB347-8F0F-FF44-8DA7-1BC25500472A}"/>
              </a:ext>
            </a:extLst>
          </p:cNvPr>
          <p:cNvSpPr/>
          <p:nvPr/>
        </p:nvSpPr>
        <p:spPr>
          <a:xfrm>
            <a:off x="300974" y="8846287"/>
            <a:ext cx="3083442" cy="708733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Stretch – I can explain the importance of understanding gestation periods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727B4AE-177A-5547-A820-1744198581A6}"/>
              </a:ext>
            </a:extLst>
          </p:cNvPr>
          <p:cNvSpPr/>
          <p:nvPr/>
        </p:nvSpPr>
        <p:spPr>
          <a:xfrm>
            <a:off x="3476613" y="8846288"/>
            <a:ext cx="3083442" cy="70873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Arial Rounded MT Bold" panose="020F0704030504030204" pitchFamily="34" charset="77"/>
              </a:rPr>
              <a:t>Challenge – I can explain what gestation periods are and the factors behind their length.</a:t>
            </a:r>
          </a:p>
        </p:txBody>
      </p:sp>
    </p:spTree>
    <p:extLst>
      <p:ext uri="{BB962C8B-B14F-4D97-AF65-F5344CB8AC3E}">
        <p14:creationId xmlns:p14="http://schemas.microsoft.com/office/powerpoint/2010/main" val="359432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</TotalTime>
  <Words>182</Words>
  <Application>Microsoft Macintosh PowerPoint</Application>
  <PresentationFormat>A4 Paper (210x297 mm)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Usher</dc:creator>
  <cp:lastModifiedBy>Jean Debney</cp:lastModifiedBy>
  <cp:revision>28</cp:revision>
  <cp:lastPrinted>2019-02-05T14:09:52Z</cp:lastPrinted>
  <dcterms:created xsi:type="dcterms:W3CDTF">2018-07-02T10:24:39Z</dcterms:created>
  <dcterms:modified xsi:type="dcterms:W3CDTF">2021-12-10T11:24:28Z</dcterms:modified>
</cp:coreProperties>
</file>