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43"/>
    <p:restoredTop sz="95915"/>
  </p:normalViewPr>
  <p:slideViewPr>
    <p:cSldViewPr snapToGrid="0" snapToObjects="1">
      <p:cViewPr>
        <p:scale>
          <a:sx n="100" d="100"/>
          <a:sy n="100" d="100"/>
        </p:scale>
        <p:origin x="2872"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8/15/22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KS4-21-09</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731668"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Explore Uses of Radiation</a:t>
            </a:r>
            <a:endParaRPr lang="en-US" sz="1100" dirty="0">
              <a:solidFill>
                <a:schemeClr val="bg1"/>
              </a:solidFill>
              <a:latin typeface="Arial Rounded MT Bold" panose="020F0704030504030204" pitchFamily="34" charset="77"/>
            </a:endParaRPr>
          </a:p>
        </p:txBody>
      </p:sp>
      <p:pic>
        <p:nvPicPr>
          <p:cNvPr id="78" name="Picture 77" descr="Icon&#10;&#10;Description automatically generated">
            <a:extLst>
              <a:ext uri="{FF2B5EF4-FFF2-40B4-BE49-F238E27FC236}">
                <a16:creationId xmlns:a16="http://schemas.microsoft.com/office/drawing/2014/main" id="{1849FA9B-DC05-9A4C-BF4E-88CC69909F0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07/relationships/hdphoto" Target="../media/hdphoto4.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35117C7-2A03-F742-B9C2-239A5CCE27EB}"/>
              </a:ext>
            </a:extLst>
          </p:cNvPr>
          <p:cNvSpPr txBox="1"/>
          <p:nvPr/>
        </p:nvSpPr>
        <p:spPr>
          <a:xfrm>
            <a:off x="4962349" y="6801759"/>
            <a:ext cx="1195570" cy="646331"/>
          </a:xfrm>
          <a:prstGeom prst="rect">
            <a:avLst/>
          </a:prstGeom>
          <a:noFill/>
        </p:spPr>
        <p:txBody>
          <a:bodyPr wrap="square" rtlCol="0" anchor="ctr">
            <a:spAutoFit/>
          </a:bodyPr>
          <a:lstStyle/>
          <a:p>
            <a:pPr algn="ctr"/>
            <a:r>
              <a:rPr lang="en-US" sz="1200" b="1" dirty="0">
                <a:solidFill>
                  <a:schemeClr val="bg1"/>
                </a:solidFill>
                <a:latin typeface="Arial Rounded MT Bold" panose="020F0704030504030204" pitchFamily="34" charset="77"/>
              </a:rPr>
              <a:t>Gravitational</a:t>
            </a:r>
          </a:p>
          <a:p>
            <a:pPr algn="ctr"/>
            <a:r>
              <a:rPr lang="en-US" sz="1200" b="1" dirty="0">
                <a:solidFill>
                  <a:schemeClr val="bg1"/>
                </a:solidFill>
                <a:latin typeface="Arial Rounded MT Bold" panose="020F0704030504030204" pitchFamily="34" charset="77"/>
              </a:rPr>
              <a:t>field strength</a:t>
            </a:r>
          </a:p>
          <a:p>
            <a:pPr algn="ctr"/>
            <a:r>
              <a:rPr lang="en-US" sz="1200" b="1" dirty="0">
                <a:solidFill>
                  <a:schemeClr val="bg1"/>
                </a:solidFill>
                <a:latin typeface="Arial Rounded MT Bold" panose="020F0704030504030204" pitchFamily="34" charset="77"/>
              </a:rPr>
              <a:t>10N/kg</a:t>
            </a:r>
          </a:p>
        </p:txBody>
      </p:sp>
      <p:sp>
        <p:nvSpPr>
          <p:cNvPr id="3" name="Rounded Rectangle 2">
            <a:extLst>
              <a:ext uri="{FF2B5EF4-FFF2-40B4-BE49-F238E27FC236}">
                <a16:creationId xmlns:a16="http://schemas.microsoft.com/office/drawing/2014/main" id="{54107B07-2AF4-8A4D-996E-B6474D7C28FF}"/>
              </a:ext>
            </a:extLst>
          </p:cNvPr>
          <p:cNvSpPr/>
          <p:nvPr/>
        </p:nvSpPr>
        <p:spPr>
          <a:xfrm>
            <a:off x="1269000" y="1393415"/>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Background radiation</a:t>
            </a:r>
          </a:p>
        </p:txBody>
      </p:sp>
      <p:sp>
        <p:nvSpPr>
          <p:cNvPr id="4" name="Rectangle: Rounded Corners 2">
            <a:extLst>
              <a:ext uri="{FF2B5EF4-FFF2-40B4-BE49-F238E27FC236}">
                <a16:creationId xmlns:a16="http://schemas.microsoft.com/office/drawing/2014/main" id="{1BF53085-E025-D64B-AB9D-31601F72B7F6}"/>
              </a:ext>
            </a:extLst>
          </p:cNvPr>
          <p:cNvSpPr/>
          <p:nvPr/>
        </p:nvSpPr>
        <p:spPr>
          <a:xfrm>
            <a:off x="258680" y="4366874"/>
            <a:ext cx="4243511" cy="3064669"/>
          </a:xfrm>
          <a:prstGeom prst="roundRect">
            <a:avLst>
              <a:gd name="adj" fmla="val 4649"/>
            </a:avLst>
          </a:prstGeom>
          <a:ln>
            <a:solidFill>
              <a:srgbClr val="38D4D6"/>
            </a:solidFill>
          </a:ln>
        </p:spPr>
        <p:txBody>
          <a:bodyPr wrap="square" anchor="t">
            <a:spAutoFit/>
          </a:bodyPr>
          <a:lstStyle/>
          <a:p>
            <a:r>
              <a:rPr lang="en-US" sz="1200" dirty="0">
                <a:solidFill>
                  <a:srgbClr val="38D4D6"/>
                </a:solidFill>
                <a:latin typeface="Arial Rounded MT Bold" panose="020F0704030504030204" pitchFamily="34" charset="77"/>
              </a:rPr>
              <a:t>Background radiation</a:t>
            </a:r>
            <a:r>
              <a:rPr lang="en-GB" dirty="0">
                <a:solidFill>
                  <a:srgbClr val="38D4D6"/>
                </a:solidFill>
                <a:latin typeface="Arial Rounded MT Bold" panose="020F0704030504030204" pitchFamily="34" charset="77"/>
              </a:rPr>
              <a:t> </a:t>
            </a:r>
            <a:r>
              <a:rPr lang="en-GB" sz="1200" dirty="0">
                <a:solidFill>
                  <a:srgbClr val="38D4D6"/>
                </a:solidFill>
                <a:latin typeface="Arial Rounded MT Bold" panose="020F0704030504030204" pitchFamily="34" charset="77"/>
              </a:rPr>
              <a:t>is the amount of ionising radiation from natural and artificial sources.  Background radiation </a:t>
            </a:r>
            <a:r>
              <a:rPr lang="en-US" sz="1200" dirty="0">
                <a:solidFill>
                  <a:srgbClr val="38D4D6"/>
                </a:solidFill>
                <a:latin typeface="Arial Rounded MT Bold" panose="020F0704030504030204" pitchFamily="34" charset="77"/>
              </a:rPr>
              <a:t>is broken into two main groups; man-made and natural. One of the largest contributors to the UK’s background radiation comes from radon gas.</a:t>
            </a:r>
          </a:p>
          <a:p>
            <a:r>
              <a:rPr lang="en-US" sz="1200" dirty="0">
                <a:solidFill>
                  <a:srgbClr val="38D4D6"/>
                </a:solidFill>
                <a:latin typeface="Arial Rounded MT Bold" panose="020F0704030504030204" pitchFamily="34" charset="77"/>
              </a:rPr>
              <a:t>Radon is a gas that occurs naturally. Granite can contain uranium. Over time, uranium decays into radium which decays to radon. Radon moves through the rock to the surface. The concentration of gas released from these areas is low and is heavily monitored. Radon gas build up is one of the reasons why basements and anywhere underground are heavy ventilated.</a:t>
            </a:r>
          </a:p>
        </p:txBody>
      </p:sp>
      <p:sp>
        <p:nvSpPr>
          <p:cNvPr id="5" name="Rectangle 4">
            <a:extLst>
              <a:ext uri="{FF2B5EF4-FFF2-40B4-BE49-F238E27FC236}">
                <a16:creationId xmlns:a16="http://schemas.microsoft.com/office/drawing/2014/main" id="{1207414D-AC8D-5845-B808-7BF37438E2F6}"/>
              </a:ext>
            </a:extLst>
          </p:cNvPr>
          <p:cNvSpPr/>
          <p:nvPr/>
        </p:nvSpPr>
        <p:spPr>
          <a:xfrm>
            <a:off x="247107" y="4092569"/>
            <a:ext cx="4155764" cy="276999"/>
          </a:xfrm>
          <a:prstGeom prst="rect">
            <a:avLst/>
          </a:prstGeom>
          <a:noFill/>
          <a:ln>
            <a:noFill/>
          </a:ln>
        </p:spPr>
        <p:txBody>
          <a:bodyPr wrap="square">
            <a:spAutoFit/>
          </a:bodyPr>
          <a:lstStyle/>
          <a:p>
            <a:pPr algn="ctr"/>
            <a:r>
              <a:rPr lang="en-US" sz="1200" b="1" dirty="0">
                <a:solidFill>
                  <a:srgbClr val="38D4D6"/>
                </a:solidFill>
                <a:latin typeface="Arial Rounded MT Bold" panose="020F0704030504030204" pitchFamily="34" charset="77"/>
              </a:rPr>
              <a:t>Radon gas</a:t>
            </a:r>
            <a:endParaRPr lang="en-US" sz="1200" b="1" dirty="0">
              <a:solidFill>
                <a:srgbClr val="38D4D6"/>
              </a:solidFill>
            </a:endParaRPr>
          </a:p>
        </p:txBody>
      </p:sp>
      <p:sp>
        <p:nvSpPr>
          <p:cNvPr id="6" name="TextBox 5">
            <a:extLst>
              <a:ext uri="{FF2B5EF4-FFF2-40B4-BE49-F238E27FC236}">
                <a16:creationId xmlns:a16="http://schemas.microsoft.com/office/drawing/2014/main" id="{7FD68201-08B3-DD4F-946F-49973528091B}"/>
              </a:ext>
            </a:extLst>
          </p:cNvPr>
          <p:cNvSpPr txBox="1"/>
          <p:nvPr/>
        </p:nvSpPr>
        <p:spPr>
          <a:xfrm>
            <a:off x="3618797" y="2054451"/>
            <a:ext cx="3001025" cy="1938992"/>
          </a:xfrm>
          <a:prstGeom prst="rect">
            <a:avLst/>
          </a:prstGeom>
          <a:noFill/>
        </p:spPr>
        <p:txBody>
          <a:bodyPr wrap="square" rtlCol="0">
            <a:spAutoFit/>
          </a:bodyPr>
          <a:lstStyle/>
          <a:p>
            <a:r>
              <a:rPr lang="en-GB" sz="1200" dirty="0">
                <a:solidFill>
                  <a:srgbClr val="38D4D6"/>
                </a:solidFill>
                <a:latin typeface="Arial Rounded MT Bold" panose="020F0704030504030204" pitchFamily="34" charset="77"/>
              </a:rPr>
              <a:t>Background radiation is the radiation that is around us all the time at a safe level. It is measured in becquerels or counts per minute. This includes alpha, beta and gamma radiation. Most background radiation comes from radon gas. Other sources include cosmic rays, food and drink, buildings and artificial sources (medical, nuclear power). </a:t>
            </a:r>
          </a:p>
        </p:txBody>
      </p:sp>
      <p:pic>
        <p:nvPicPr>
          <p:cNvPr id="7" name="Picture 6" descr="Chart, pie chart&#10;&#10;Description automatically generated">
            <a:extLst>
              <a:ext uri="{FF2B5EF4-FFF2-40B4-BE49-F238E27FC236}">
                <a16:creationId xmlns:a16="http://schemas.microsoft.com/office/drawing/2014/main" id="{B8EB7555-CC2D-B94B-ACFE-F5A07AFDA840}"/>
              </a:ext>
            </a:extLst>
          </p:cNvPr>
          <p:cNvPicPr>
            <a:picLocks noChangeAspect="1"/>
          </p:cNvPicPr>
          <p:nvPr/>
        </p:nvPicPr>
        <p:blipFill rotWithShape="1">
          <a:blip r:embed="rId2"/>
          <a:srcRect r="505"/>
          <a:stretch/>
        </p:blipFill>
        <p:spPr>
          <a:xfrm>
            <a:off x="244304" y="1767073"/>
            <a:ext cx="3326501" cy="2400522"/>
          </a:xfrm>
          <a:prstGeom prst="rect">
            <a:avLst/>
          </a:prstGeom>
        </p:spPr>
      </p:pic>
      <p:grpSp>
        <p:nvGrpSpPr>
          <p:cNvPr id="8" name="Group 7">
            <a:extLst>
              <a:ext uri="{FF2B5EF4-FFF2-40B4-BE49-F238E27FC236}">
                <a16:creationId xmlns:a16="http://schemas.microsoft.com/office/drawing/2014/main" id="{49816D38-B71B-D04E-8695-D9B30164A9BE}"/>
              </a:ext>
            </a:extLst>
          </p:cNvPr>
          <p:cNvGrpSpPr/>
          <p:nvPr/>
        </p:nvGrpSpPr>
        <p:grpSpPr>
          <a:xfrm>
            <a:off x="4553519" y="4608913"/>
            <a:ext cx="2019083" cy="2505510"/>
            <a:chOff x="4793724" y="3917831"/>
            <a:chExt cx="1751946" cy="2175933"/>
          </a:xfrm>
        </p:grpSpPr>
        <p:pic>
          <p:nvPicPr>
            <p:cNvPr id="9" name="Picture 4" descr="Don&amp;#39;t play roulette with radon gas, the second-leading cause of lung cancer  | kawarthaNOW">
              <a:extLst>
                <a:ext uri="{FF2B5EF4-FFF2-40B4-BE49-F238E27FC236}">
                  <a16:creationId xmlns:a16="http://schemas.microsoft.com/office/drawing/2014/main" id="{877149DE-3F83-4B44-A79A-08D80573C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24" y="4474604"/>
              <a:ext cx="1751946" cy="11562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UKradon - UK maps of radon">
              <a:extLst>
                <a:ext uri="{FF2B5EF4-FFF2-40B4-BE49-F238E27FC236}">
                  <a16:creationId xmlns:a16="http://schemas.microsoft.com/office/drawing/2014/main" id="{7A845970-5197-7F43-B55B-A3B8E7332672}"/>
                </a:ext>
              </a:extLst>
            </p:cNvPr>
            <p:cNvPicPr>
              <a:picLocks noChangeAspect="1" noChangeArrowheads="1"/>
            </p:cNvPicPr>
            <p:nvPr/>
          </p:nvPicPr>
          <p:blipFill>
            <a:blip r:embed="rId4">
              <a:alphaModFix amt="48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93724" y="3917831"/>
              <a:ext cx="1751946" cy="217593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01A58239-233B-8348-B008-95D529AAFC77}"/>
              </a:ext>
            </a:extLst>
          </p:cNvPr>
          <p:cNvSpPr/>
          <p:nvPr/>
        </p:nvSpPr>
        <p:spPr>
          <a:xfrm>
            <a:off x="2694486" y="7440490"/>
            <a:ext cx="3886067" cy="2123658"/>
          </a:xfrm>
          <a:prstGeom prst="rect">
            <a:avLst/>
          </a:prstGeom>
        </p:spPr>
        <p:txBody>
          <a:bodyPr wrap="square">
            <a:spAutoFit/>
          </a:bodyPr>
          <a:lstStyle/>
          <a:p>
            <a:r>
              <a:rPr lang="en-GB" sz="1200" dirty="0">
                <a:solidFill>
                  <a:srgbClr val="38D4D6"/>
                </a:solidFill>
                <a:latin typeface="Arial Rounded MT Bold" panose="020F0704030504030204" pitchFamily="34" charset="77"/>
              </a:rPr>
              <a:t>Artificial sources account for about 15 per cent of the average background radiation dose. Nearly all artificial background radiation comes from medical procedures such as receiving x-rays for  x-ray photographs. </a:t>
            </a:r>
            <a:r>
              <a:rPr lang="en-US" sz="1200" dirty="0">
                <a:solidFill>
                  <a:srgbClr val="38D4D6"/>
                </a:solidFill>
                <a:latin typeface="Arial Rounded MT Bold" panose="020F0704030504030204" pitchFamily="34" charset="77"/>
              </a:rPr>
              <a:t>Nuclear weapons testing and nuclear accidents also contribute to the overall background radiation of the world. Weapons testing has mostly stopped now but does still occasionally occur. Nuclear accidents still occur although they are getting rarer.</a:t>
            </a:r>
          </a:p>
          <a:p>
            <a:endParaRPr lang="en-GB" sz="1200" dirty="0">
              <a:solidFill>
                <a:srgbClr val="38D4D6"/>
              </a:solidFill>
              <a:latin typeface="Arial Rounded MT Bold" panose="020F0704030504030204" pitchFamily="34" charset="77"/>
            </a:endParaRPr>
          </a:p>
        </p:txBody>
      </p:sp>
      <p:pic>
        <p:nvPicPr>
          <p:cNvPr id="12" name="Picture 2">
            <a:extLst>
              <a:ext uri="{FF2B5EF4-FFF2-40B4-BE49-F238E27FC236}">
                <a16:creationId xmlns:a16="http://schemas.microsoft.com/office/drawing/2014/main" id="{7ED7E288-87B2-F34D-BA31-6D4F1BA98AF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5030" y="7468217"/>
            <a:ext cx="2103255" cy="1631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CBC6C33-F61A-9548-8D1B-F9C34876CDD4}"/>
              </a:ext>
            </a:extLst>
          </p:cNvPr>
          <p:cNvSpPr/>
          <p:nvPr/>
        </p:nvSpPr>
        <p:spPr>
          <a:xfrm>
            <a:off x="1809000" y="1403502"/>
            <a:ext cx="3240000" cy="360000"/>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Rounded MT Bold" panose="020F0704030504030204" pitchFamily="34" charset="0"/>
              </a:rPr>
              <a:t>Practice</a:t>
            </a:r>
          </a:p>
        </p:txBody>
      </p:sp>
      <p:sp>
        <p:nvSpPr>
          <p:cNvPr id="3" name="Rectangle: Rounded Corners 2">
            <a:extLst>
              <a:ext uri="{FF2B5EF4-FFF2-40B4-BE49-F238E27FC236}">
                <a16:creationId xmlns:a16="http://schemas.microsoft.com/office/drawing/2014/main" id="{BB25E9AE-9D84-6542-BE4D-FB7B0B584CB5}"/>
              </a:ext>
            </a:extLst>
          </p:cNvPr>
          <p:cNvSpPr/>
          <p:nvPr/>
        </p:nvSpPr>
        <p:spPr>
          <a:xfrm>
            <a:off x="279496" y="1764880"/>
            <a:ext cx="5174290" cy="1123712"/>
          </a:xfrm>
          <a:prstGeom prst="roundRect">
            <a:avLst/>
          </a:prstGeom>
          <a:ln>
            <a:solidFill>
              <a:srgbClr val="38D4D6"/>
            </a:solidFill>
          </a:ln>
        </p:spPr>
        <p:txBody>
          <a:bodyPr wrap="square" anchor="t">
            <a:spAutoFit/>
          </a:bodyPr>
          <a:lstStyle/>
          <a:p>
            <a:pPr marL="228600" indent="-228600">
              <a:buFont typeface="+mj-lt"/>
              <a:buAutoNum type="arabicPeriod"/>
            </a:pPr>
            <a:r>
              <a:rPr lang="en-US" sz="1200" dirty="0">
                <a:solidFill>
                  <a:srgbClr val="38D4D6"/>
                </a:solidFill>
                <a:latin typeface="Arial Rounded MT Bold" panose="020F0704030504030204" pitchFamily="34" charset="77"/>
              </a:rPr>
              <a:t>List examples of man-made radiation. </a:t>
            </a:r>
            <a:r>
              <a:rPr lang="en-US"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a:t>
            </a:r>
          </a:p>
        </p:txBody>
      </p:sp>
      <p:sp>
        <p:nvSpPr>
          <p:cNvPr id="4" name="Rectangle: Rounded Corners 2">
            <a:extLst>
              <a:ext uri="{FF2B5EF4-FFF2-40B4-BE49-F238E27FC236}">
                <a16:creationId xmlns:a16="http://schemas.microsoft.com/office/drawing/2014/main" id="{DDDA2BC1-5255-6A48-B0F5-228BC332F256}"/>
              </a:ext>
            </a:extLst>
          </p:cNvPr>
          <p:cNvSpPr/>
          <p:nvPr/>
        </p:nvSpPr>
        <p:spPr>
          <a:xfrm>
            <a:off x="1786246" y="2989740"/>
            <a:ext cx="4776356" cy="1600438"/>
          </a:xfrm>
          <a:prstGeom prst="roundRect">
            <a:avLst/>
          </a:prstGeom>
          <a:ln>
            <a:solidFill>
              <a:srgbClr val="38D4D6"/>
            </a:solidFill>
          </a:ln>
        </p:spPr>
        <p:txBody>
          <a:bodyPr wrap="square" anchor="t">
            <a:spAutoFit/>
          </a:bodyPr>
          <a:lstStyle/>
          <a:p>
            <a:pPr marL="228600" indent="-228600">
              <a:buFont typeface="+mj-lt"/>
              <a:buAutoNum type="arabicPeriod" startAt="2"/>
            </a:pPr>
            <a:r>
              <a:rPr lang="en-US" sz="1200" dirty="0">
                <a:solidFill>
                  <a:srgbClr val="38D4D6"/>
                </a:solidFill>
                <a:latin typeface="Arial Rounded MT Bold" panose="020F0704030504030204" pitchFamily="34" charset="77"/>
              </a:rPr>
              <a:t>What factors might affect how much background radiation a person absorbs in one year? </a:t>
            </a:r>
            <a:r>
              <a:rPr lang="en-US"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a:t>
            </a:r>
          </a:p>
        </p:txBody>
      </p:sp>
      <p:sp>
        <p:nvSpPr>
          <p:cNvPr id="5" name="Rectangle: Rounded Corners 2">
            <a:extLst>
              <a:ext uri="{FF2B5EF4-FFF2-40B4-BE49-F238E27FC236}">
                <a16:creationId xmlns:a16="http://schemas.microsoft.com/office/drawing/2014/main" id="{302A7E05-E5F7-4546-AE61-329F010F838B}"/>
              </a:ext>
            </a:extLst>
          </p:cNvPr>
          <p:cNvSpPr/>
          <p:nvPr/>
        </p:nvSpPr>
        <p:spPr>
          <a:xfrm>
            <a:off x="1810100" y="6454430"/>
            <a:ext cx="4776356" cy="1123712"/>
          </a:xfrm>
          <a:prstGeom prst="roundRect">
            <a:avLst/>
          </a:prstGeom>
          <a:ln>
            <a:solidFill>
              <a:srgbClr val="38D4D6"/>
            </a:solidFill>
          </a:ln>
        </p:spPr>
        <p:txBody>
          <a:bodyPr wrap="square" anchor="t">
            <a:spAutoFit/>
          </a:bodyPr>
          <a:lstStyle/>
          <a:p>
            <a:pPr marL="228600" indent="-228600">
              <a:buFont typeface="+mj-lt"/>
              <a:buAutoNum type="arabicPeriod" startAt="4"/>
            </a:pPr>
            <a:r>
              <a:rPr lang="en-US" sz="1200" dirty="0">
                <a:solidFill>
                  <a:srgbClr val="38D4D6"/>
                </a:solidFill>
                <a:latin typeface="Arial Rounded MT Bold" panose="020F0704030504030204" pitchFamily="34" charset="77"/>
              </a:rPr>
              <a:t>How many x-rays would be considered dangerous? </a:t>
            </a:r>
            <a:r>
              <a:rPr lang="en-US" sz="1600" dirty="0">
                <a:solidFill>
                  <a:srgbClr val="38D4D6"/>
                </a:solidFill>
                <a:latin typeface="Arial Rounded MT Bold" panose="020F0704030504030204" pitchFamily="34" charset="77"/>
              </a:rPr>
              <a:t>___________________________________________________________________________________________________________________________</a:t>
            </a:r>
          </a:p>
        </p:txBody>
      </p:sp>
      <p:sp>
        <p:nvSpPr>
          <p:cNvPr id="6" name="Rectangle: Rounded Corners 2">
            <a:extLst>
              <a:ext uri="{FF2B5EF4-FFF2-40B4-BE49-F238E27FC236}">
                <a16:creationId xmlns:a16="http://schemas.microsoft.com/office/drawing/2014/main" id="{31E7AFC2-851A-3947-BEDB-EF4EE7B61C43}"/>
              </a:ext>
            </a:extLst>
          </p:cNvPr>
          <p:cNvSpPr/>
          <p:nvPr/>
        </p:nvSpPr>
        <p:spPr>
          <a:xfrm>
            <a:off x="272644" y="4742925"/>
            <a:ext cx="4776356" cy="1532334"/>
          </a:xfrm>
          <a:prstGeom prst="roundRect">
            <a:avLst/>
          </a:prstGeom>
          <a:ln>
            <a:solidFill>
              <a:srgbClr val="38D4D6"/>
            </a:solidFill>
          </a:ln>
        </p:spPr>
        <p:txBody>
          <a:bodyPr wrap="square" anchor="t">
            <a:spAutoFit/>
          </a:bodyPr>
          <a:lstStyle/>
          <a:p>
            <a:pPr marL="228600" indent="-228600">
              <a:buFont typeface="+mj-lt"/>
              <a:buAutoNum type="arabicPeriod" startAt="3"/>
            </a:pPr>
            <a:r>
              <a:rPr lang="en-US" sz="1200" dirty="0">
                <a:solidFill>
                  <a:srgbClr val="38D4D6"/>
                </a:solidFill>
                <a:latin typeface="Arial Rounded MT Bold" panose="020F0704030504030204" pitchFamily="34" charset="77"/>
              </a:rPr>
              <a:t>Research the amount of background radiation you receive from a banana, Why does it release background radiation? How much? </a:t>
            </a:r>
            <a:r>
              <a:rPr lang="en-US" sz="1600" dirty="0">
                <a:solidFill>
                  <a:srgbClr val="38D4D6"/>
                </a:solidFill>
                <a:latin typeface="Arial Rounded MT Bold" panose="020F0704030504030204" pitchFamily="34" charset="77"/>
              </a:rPr>
              <a:t>___________________________________________________________________________________________________________________________</a:t>
            </a:r>
          </a:p>
        </p:txBody>
      </p:sp>
      <p:sp>
        <p:nvSpPr>
          <p:cNvPr id="7" name="Rectangle: Rounded Corners 2">
            <a:extLst>
              <a:ext uri="{FF2B5EF4-FFF2-40B4-BE49-F238E27FC236}">
                <a16:creationId xmlns:a16="http://schemas.microsoft.com/office/drawing/2014/main" id="{41FE0042-A9B8-8E4D-820C-A551DF1E7954}"/>
              </a:ext>
            </a:extLst>
          </p:cNvPr>
          <p:cNvSpPr/>
          <p:nvPr/>
        </p:nvSpPr>
        <p:spPr>
          <a:xfrm>
            <a:off x="255640" y="7578142"/>
            <a:ext cx="4776356" cy="1532334"/>
          </a:xfrm>
          <a:prstGeom prst="roundRect">
            <a:avLst/>
          </a:prstGeom>
          <a:ln>
            <a:noFill/>
          </a:ln>
        </p:spPr>
        <p:txBody>
          <a:bodyPr wrap="square" anchor="t">
            <a:spAutoFit/>
          </a:bodyPr>
          <a:lstStyle/>
          <a:p>
            <a:pPr marL="228600" indent="-228600">
              <a:buFont typeface="+mj-lt"/>
              <a:buAutoNum type="arabicPeriod" startAt="5"/>
            </a:pPr>
            <a:r>
              <a:rPr lang="en-US" sz="1200" dirty="0">
                <a:solidFill>
                  <a:srgbClr val="38D4D6"/>
                </a:solidFill>
                <a:latin typeface="Arial Rounded MT Bold" panose="020F0704030504030204" pitchFamily="34" charset="77"/>
              </a:rPr>
              <a:t>Which gas causes 50% of annual background radiation?  What is the source of this gas? What measures are taken to monitor levels? </a:t>
            </a:r>
            <a:r>
              <a:rPr lang="en-US" sz="1600" dirty="0">
                <a:solidFill>
                  <a:srgbClr val="38D4D6"/>
                </a:solidFill>
                <a:latin typeface="Arial Rounded MT Bold" panose="020F0704030504030204" pitchFamily="34" charset="77"/>
              </a:rPr>
              <a:t>__________________________________________________________________________________	                       ___________________________</a:t>
            </a:r>
          </a:p>
        </p:txBody>
      </p:sp>
      <p:pic>
        <p:nvPicPr>
          <p:cNvPr id="8" name="Picture 2">
            <a:extLst>
              <a:ext uri="{FF2B5EF4-FFF2-40B4-BE49-F238E27FC236}">
                <a16:creationId xmlns:a16="http://schemas.microsoft.com/office/drawing/2014/main" id="{20BD81D9-43CB-8543-8F26-67858B7BEB5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537418" y="1876504"/>
            <a:ext cx="1041087" cy="9712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AB2C680B-AA6B-1D45-84AC-7A9DD7D9047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1544" y="6478382"/>
            <a:ext cx="1466346" cy="10997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14534AA9-FB4A-5C4E-898C-FFA51429E77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34683" y="7956449"/>
            <a:ext cx="1214106" cy="14497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7C9ADF9D-BDDC-2E48-9374-70919C067FD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139794" y="4824240"/>
            <a:ext cx="1403883" cy="13961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Diagram&#10;&#10;Description automatically generated with medium confidence">
            <a:extLst>
              <a:ext uri="{FF2B5EF4-FFF2-40B4-BE49-F238E27FC236}">
                <a16:creationId xmlns:a16="http://schemas.microsoft.com/office/drawing/2014/main" id="{49A49FC8-19B3-320C-13F1-1085BBB101A7}"/>
              </a:ext>
            </a:extLst>
          </p:cNvPr>
          <p:cNvPicPr>
            <a:picLocks noChangeAspect="1"/>
          </p:cNvPicPr>
          <p:nvPr/>
        </p:nvPicPr>
        <p:blipFill rotWithShape="1">
          <a:blip r:embed="rId10"/>
          <a:srcRect l="5197" r="5134"/>
          <a:stretch/>
        </p:blipFill>
        <p:spPr>
          <a:xfrm>
            <a:off x="255640" y="2989740"/>
            <a:ext cx="1437269" cy="1706272"/>
          </a:xfrm>
          <a:prstGeom prst="rect">
            <a:avLst/>
          </a:prstGeom>
        </p:spPr>
      </p:pic>
    </p:spTree>
    <p:extLst>
      <p:ext uri="{BB962C8B-B14F-4D97-AF65-F5344CB8AC3E}">
        <p14:creationId xmlns:p14="http://schemas.microsoft.com/office/powerpoint/2010/main" val="316135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26D5B8-82E4-454D-8199-5011D170BC95}"/>
              </a:ext>
            </a:extLst>
          </p:cNvPr>
          <p:cNvSpPr txBox="1"/>
          <p:nvPr/>
        </p:nvSpPr>
        <p:spPr>
          <a:xfrm>
            <a:off x="453601" y="1770531"/>
            <a:ext cx="5939295" cy="2000548"/>
          </a:xfrm>
          <a:prstGeom prst="rect">
            <a:avLst/>
          </a:prstGeom>
          <a:noFill/>
        </p:spPr>
        <p:txBody>
          <a:bodyPr wrap="square" rtlCol="0">
            <a:spAutoFit/>
          </a:bodyPr>
          <a:lstStyle/>
          <a:p>
            <a:pPr marL="228600" indent="-228600">
              <a:buFont typeface="+mj-lt"/>
              <a:buAutoNum type="arabicPeriod" startAt="6"/>
            </a:pPr>
            <a:r>
              <a:rPr lang="en-GB" sz="1200" dirty="0">
                <a:solidFill>
                  <a:srgbClr val="38D4D6"/>
                </a:solidFill>
                <a:latin typeface="Arial Rounded MT Bold" panose="020F0704030504030204" pitchFamily="34" charset="77"/>
              </a:rPr>
              <a:t>The UK average does of radiation is 2.5 mSv. Flying to Australia gives an average dose of 0.1 mSv from cosmic rays. Make a reasoned estimate as to how much annual radiation a pilot making regular long haul flights absorbs. List </a:t>
            </a:r>
            <a:r>
              <a:rPr lang="en-GB" sz="1200">
                <a:solidFill>
                  <a:srgbClr val="38D4D6"/>
                </a:solidFill>
                <a:latin typeface="Arial Rounded MT Bold" panose="020F0704030504030204" pitchFamily="34" charset="77"/>
              </a:rPr>
              <a:t>the assumptions you had to make</a:t>
            </a:r>
            <a:endParaRPr lang="en-GB" sz="1200" dirty="0">
              <a:solidFill>
                <a:srgbClr val="38D4D6"/>
              </a:solidFill>
              <a:latin typeface="Arial Rounded MT Bold" panose="020F0704030504030204" pitchFamily="34" charset="77"/>
            </a:endParaRPr>
          </a:p>
          <a:p>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a:t>
            </a:r>
          </a:p>
          <a:p>
            <a:pPr lvl="1">
              <a:spcAft>
                <a:spcPts val="600"/>
              </a:spcAft>
            </a:pPr>
            <a:endParaRPr lang="en-GB" sz="1200" b="1" dirty="0">
              <a:solidFill>
                <a:srgbClr val="38D4D6"/>
              </a:solidFill>
              <a:latin typeface="Arial Rounded MT Bold" panose="020F0704030504030204" pitchFamily="34" charset="77"/>
            </a:endParaRPr>
          </a:p>
        </p:txBody>
      </p:sp>
      <p:sp>
        <p:nvSpPr>
          <p:cNvPr id="3" name="Rounded Rectangle 2">
            <a:extLst>
              <a:ext uri="{FF2B5EF4-FFF2-40B4-BE49-F238E27FC236}">
                <a16:creationId xmlns:a16="http://schemas.microsoft.com/office/drawing/2014/main" id="{C6D4A064-7DCD-C344-B602-1F0CDE780B7C}"/>
              </a:ext>
            </a:extLst>
          </p:cNvPr>
          <p:cNvSpPr/>
          <p:nvPr/>
        </p:nvSpPr>
        <p:spPr>
          <a:xfrm>
            <a:off x="1809000" y="1423964"/>
            <a:ext cx="3240000" cy="361796"/>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b="1" dirty="0">
                <a:solidFill>
                  <a:schemeClr val="bg1"/>
                </a:solidFill>
                <a:latin typeface="Arial Rounded MT" charset="0"/>
                <a:ea typeface="Arial Rounded MT" charset="0"/>
                <a:cs typeface="Arial Rounded MT" charset="0"/>
              </a:rPr>
              <a:t>Calculate background radiation</a:t>
            </a:r>
          </a:p>
        </p:txBody>
      </p:sp>
      <p:graphicFrame>
        <p:nvGraphicFramePr>
          <p:cNvPr id="4" name="Google Shape;117;p4">
            <a:extLst>
              <a:ext uri="{FF2B5EF4-FFF2-40B4-BE49-F238E27FC236}">
                <a16:creationId xmlns:a16="http://schemas.microsoft.com/office/drawing/2014/main" id="{59C283E9-F0D1-3D49-8A1B-889665D8FBD8}"/>
              </a:ext>
            </a:extLst>
          </p:cNvPr>
          <p:cNvGraphicFramePr/>
          <p:nvPr>
            <p:extLst>
              <p:ext uri="{D42A27DB-BD31-4B8C-83A1-F6EECF244321}">
                <p14:modId xmlns:p14="http://schemas.microsoft.com/office/powerpoint/2010/main" val="3587723581"/>
              </p:ext>
            </p:extLst>
          </p:nvPr>
        </p:nvGraphicFramePr>
        <p:xfrm>
          <a:off x="462891" y="5868063"/>
          <a:ext cx="5968900" cy="3212038"/>
        </p:xfrm>
        <a:graphic>
          <a:graphicData uri="http://schemas.openxmlformats.org/drawingml/2006/table">
            <a:tbl>
              <a:tblPr firstRow="1" bandRow="1">
                <a:noFill/>
              </a:tblPr>
              <a:tblGrid>
                <a:gridCol w="556881">
                  <a:extLst>
                    <a:ext uri="{9D8B030D-6E8A-4147-A177-3AD203B41FA5}">
                      <a16:colId xmlns:a16="http://schemas.microsoft.com/office/drawing/2014/main" val="2256060802"/>
                    </a:ext>
                  </a:extLst>
                </a:gridCol>
                <a:gridCol w="4649849">
                  <a:extLst>
                    <a:ext uri="{9D8B030D-6E8A-4147-A177-3AD203B41FA5}">
                      <a16:colId xmlns:a16="http://schemas.microsoft.com/office/drawing/2014/main" val="20000"/>
                    </a:ext>
                  </a:extLst>
                </a:gridCol>
                <a:gridCol w="762170">
                  <a:extLst>
                    <a:ext uri="{9D8B030D-6E8A-4147-A177-3AD203B41FA5}">
                      <a16:colId xmlns:a16="http://schemas.microsoft.com/office/drawing/2014/main" val="130663134"/>
                    </a:ext>
                  </a:extLst>
                </a:gridCol>
              </a:tblGrid>
              <a:tr h="287205">
                <a:tc>
                  <a:txBody>
                    <a:bodyPr/>
                    <a:lstStyle/>
                    <a:p>
                      <a:pPr marL="0" marR="0" lvl="0" indent="0" algn="ctr" rtl="0">
                        <a:spcBef>
                          <a:spcPts val="0"/>
                        </a:spcBef>
                        <a:spcAft>
                          <a:spcPts val="0"/>
                        </a:spcAft>
                        <a:buNone/>
                      </a:pPr>
                      <a:endParaRPr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GB" sz="1200" b="1" u="none" strike="noStrike" cap="none" dirty="0">
                          <a:solidFill>
                            <a:schemeClr val="bg1"/>
                          </a:solidFill>
                          <a:latin typeface="Arial Rounded"/>
                          <a:sym typeface="Arial Rounded"/>
                        </a:rPr>
                        <a:t>Event description</a:t>
                      </a:r>
                      <a:endParaRPr dirty="0">
                        <a:solidFill>
                          <a:schemeClr val="bg1"/>
                        </a:solidFil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US" b="1" dirty="0">
                          <a:solidFill>
                            <a:schemeClr val="bg1"/>
                          </a:solidFill>
                        </a:rPr>
                        <a:t>No.</a:t>
                      </a:r>
                      <a:endParaRPr b="1" dirty="0">
                        <a:solidFill>
                          <a:schemeClr val="bg1"/>
                        </a:solidFil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10000"/>
                  </a:ext>
                </a:extLst>
              </a:tr>
              <a:tr h="3238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A</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Nine days on the moon</a:t>
                      </a: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dirty="0">
                        <a:solidFill>
                          <a:srgbClr val="16ADBF"/>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238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B</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One single CAT scan of the body</a:t>
                      </a: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dirty="0">
                        <a:solidFill>
                          <a:srgbClr val="16ADBF"/>
                        </a:solidFill>
                        <a:latin typeface="Arial Rounded MT Bold" panose="020F0704030504030204" pitchFamily="34" charset="77"/>
                        <a:ea typeface="Arial Rounded"/>
                        <a:cs typeface="Arial Rounded"/>
                        <a:sym typeface="Arial Rounded"/>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238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C</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One single chest x-ray</a:t>
                      </a: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sz="1200" b="1" dirty="0">
                        <a:solidFill>
                          <a:srgbClr val="16ADBF"/>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238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D</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Eight days in the space station</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sz="1200" b="1" dirty="0">
                        <a:solidFill>
                          <a:srgbClr val="16ADBF"/>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416705347"/>
                  </a:ext>
                </a:extLst>
              </a:tr>
              <a:tr h="3238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E</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A single dental x-ray exposure to your arm, hand, foot or leg</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sz="1200" b="1" dirty="0">
                        <a:solidFill>
                          <a:srgbClr val="16ADBF"/>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961027887"/>
                  </a:ext>
                </a:extLst>
              </a:tr>
              <a:tr h="3238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F</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A single upper gastrointestinal x-ray</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sz="1200" b="1" dirty="0">
                        <a:solidFill>
                          <a:srgbClr val="16ADBF"/>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639746363"/>
                  </a:ext>
                </a:extLst>
              </a:tr>
              <a:tr h="3238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G</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A single skull/neck x-ray</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sz="1200" b="1" dirty="0">
                        <a:solidFill>
                          <a:srgbClr val="16ADBF"/>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960030772"/>
                  </a:ext>
                </a:extLst>
              </a:tr>
              <a:tr h="3238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H</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A single pelvis/hip x-ray</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sz="1200" b="1" dirty="0">
                        <a:solidFill>
                          <a:srgbClr val="16ADBF"/>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041556267"/>
                  </a:ext>
                </a:extLst>
              </a:tr>
              <a:tr h="3238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I</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One year of normal radiation on earth</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sz="1200" b="1" dirty="0">
                        <a:solidFill>
                          <a:srgbClr val="16ADBF"/>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4133331617"/>
                  </a:ext>
                </a:extLst>
              </a:tr>
            </a:tbl>
          </a:graphicData>
        </a:graphic>
      </p:graphicFrame>
      <p:sp>
        <p:nvSpPr>
          <p:cNvPr id="5" name="TextBox 4">
            <a:extLst>
              <a:ext uri="{FF2B5EF4-FFF2-40B4-BE49-F238E27FC236}">
                <a16:creationId xmlns:a16="http://schemas.microsoft.com/office/drawing/2014/main" id="{33AB685C-498F-E24C-BCE7-3A86AF31D8E4}"/>
              </a:ext>
            </a:extLst>
          </p:cNvPr>
          <p:cNvSpPr txBox="1"/>
          <p:nvPr/>
        </p:nvSpPr>
        <p:spPr>
          <a:xfrm>
            <a:off x="453601" y="5203949"/>
            <a:ext cx="3352800" cy="646331"/>
          </a:xfrm>
          <a:prstGeom prst="rect">
            <a:avLst/>
          </a:prstGeom>
          <a:noFill/>
        </p:spPr>
        <p:txBody>
          <a:bodyPr wrap="square" rtlCol="0">
            <a:spAutoFit/>
          </a:bodyPr>
          <a:lstStyle/>
          <a:p>
            <a:pPr marL="228600" lvl="0" indent="-228600">
              <a:buFont typeface="+mj-lt"/>
              <a:buAutoNum type="arabicPeriod" startAt="7"/>
            </a:pPr>
            <a:r>
              <a:rPr lang="en-GB" sz="1200" dirty="0">
                <a:solidFill>
                  <a:srgbClr val="38D4D6"/>
                </a:solidFill>
                <a:latin typeface="Arial Rounded MT Bold" panose="020F0704030504030204" pitchFamily="34" charset="77"/>
              </a:rPr>
              <a:t>Read the statements below in the table and study the graph.  Relate the dose reading by event number to the table:-</a:t>
            </a:r>
          </a:p>
        </p:txBody>
      </p:sp>
      <p:pic>
        <p:nvPicPr>
          <p:cNvPr id="6" name="Picture 5">
            <a:extLst>
              <a:ext uri="{FF2B5EF4-FFF2-40B4-BE49-F238E27FC236}">
                <a16:creationId xmlns:a16="http://schemas.microsoft.com/office/drawing/2014/main" id="{9353D8B3-3607-FC4C-9DA9-1D9E4EBE2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9770"/>
          <a:stretch/>
        </p:blipFill>
        <p:spPr bwMode="auto">
          <a:xfrm>
            <a:off x="3806401" y="3600399"/>
            <a:ext cx="2625390" cy="2217587"/>
          </a:xfrm>
          <a:prstGeom prst="rect">
            <a:avLst/>
          </a:prstGeom>
          <a:noFill/>
          <a:ln>
            <a:noFill/>
          </a:ln>
        </p:spPr>
      </p:pic>
      <p:pic>
        <p:nvPicPr>
          <p:cNvPr id="7" name="Picture 2">
            <a:extLst>
              <a:ext uri="{FF2B5EF4-FFF2-40B4-BE49-F238E27FC236}">
                <a16:creationId xmlns:a16="http://schemas.microsoft.com/office/drawing/2014/main" id="{4F044D37-A777-A84C-9F16-7DF9EC41F1C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0938" y="3676353"/>
            <a:ext cx="1942466" cy="145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511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TotalTime>
  <Words>490</Words>
  <Application>Microsoft Macintosh PowerPoint</Application>
  <PresentationFormat>A4 Paper (210x297 mm)</PresentationFormat>
  <Paragraphs>39</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Rounded</vt:lpstr>
      <vt:lpstr>Arial Rounded MT</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Sarah Mintey</cp:lastModifiedBy>
  <cp:revision>20</cp:revision>
  <dcterms:created xsi:type="dcterms:W3CDTF">2022-04-04T12:23:53Z</dcterms:created>
  <dcterms:modified xsi:type="dcterms:W3CDTF">2022-08-15T09:46:27Z</dcterms:modified>
</cp:coreProperties>
</file>