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9"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1BB"/>
    <a:srgbClr val="3BA3B3"/>
    <a:srgbClr val="2F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796"/>
    <p:restoredTop sz="96369" autoAdjust="0"/>
  </p:normalViewPr>
  <p:slideViewPr>
    <p:cSldViewPr snapToGrid="0" snapToObjects="1">
      <p:cViewPr varScale="1">
        <p:scale>
          <a:sx n="110" d="100"/>
          <a:sy n="110" d="100"/>
        </p:scale>
        <p:origin x="4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11/28/21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420836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11/28/21</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ABC2B1-8866-4EFD-99BF-47BC37311B12}"/>
              </a:ext>
            </a:extLst>
          </p:cNvPr>
          <p:cNvSpPr/>
          <p:nvPr userDrawn="1"/>
        </p:nvSpPr>
        <p:spPr>
          <a:xfrm>
            <a:off x="1339905"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00" b="0" dirty="0">
                <a:solidFill>
                  <a:srgbClr val="3BA3B3"/>
                </a:solidFill>
                <a:latin typeface="Arial Rounded MT Bold" charset="0"/>
                <a:ea typeface="ＭＳ 明朝" charset="-128"/>
                <a:cs typeface="Times New Roman" charset="0"/>
              </a:rPr>
              <a:t>Developing Experts Ltd © 2022</a:t>
            </a:r>
            <a:endParaRPr lang="en-US" sz="1000" b="0" dirty="0">
              <a:solidFill>
                <a:srgbClr val="3BA3B3"/>
              </a:solidFill>
              <a:latin typeface="Cambria" charset="0"/>
              <a:ea typeface="ＭＳ 明朝" charset="-128"/>
              <a:cs typeface="Times New Roman" charset="0"/>
            </a:endParaRPr>
          </a:p>
        </p:txBody>
      </p:sp>
      <p:sp>
        <p:nvSpPr>
          <p:cNvPr id="8" name="Rounded Rectangle 5">
            <a:extLst>
              <a:ext uri="{FF2B5EF4-FFF2-40B4-BE49-F238E27FC236}">
                <a16:creationId xmlns:a16="http://schemas.microsoft.com/office/drawing/2014/main" id="{0AED0FFF-F36C-4360-A0F7-4EA57CC581C3}"/>
              </a:ext>
            </a:extLst>
          </p:cNvPr>
          <p:cNvSpPr/>
          <p:nvPr userDrawn="1"/>
        </p:nvSpPr>
        <p:spPr>
          <a:xfrm>
            <a:off x="199281" y="290925"/>
            <a:ext cx="6516000"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b="0" dirty="0">
                <a:latin typeface="Arial Rounded MT Bold" charset="0"/>
                <a:ea typeface="Arial Rounded MT Bold" charset="0"/>
                <a:cs typeface="Arial Rounded MT Bold" charset="0"/>
              </a:rPr>
              <a:t>S06.05.01 Handout </a:t>
            </a:r>
          </a:p>
        </p:txBody>
      </p:sp>
      <p:sp>
        <p:nvSpPr>
          <p:cNvPr id="9" name="Rounded Rectangular Callout 10">
            <a:extLst>
              <a:ext uri="{FF2B5EF4-FFF2-40B4-BE49-F238E27FC236}">
                <a16:creationId xmlns:a16="http://schemas.microsoft.com/office/drawing/2014/main" id="{FFA3A1E7-78F4-47DA-9757-6236B363785F}"/>
              </a:ext>
            </a:extLst>
          </p:cNvPr>
          <p:cNvSpPr/>
          <p:nvPr userDrawn="1"/>
        </p:nvSpPr>
        <p:spPr>
          <a:xfrm rot="10800000" flipV="1">
            <a:off x="1161535" y="599975"/>
            <a:ext cx="5553746" cy="612000"/>
          </a:xfrm>
          <a:prstGeom prst="wedgeRoundRectCallout">
            <a:avLst>
              <a:gd name="adj1" fmla="val 53686"/>
              <a:gd name="adj2" fmla="val -22623"/>
              <a:gd name="adj3" fmla="val 16667"/>
            </a:avLst>
          </a:prstGeom>
          <a:noFill/>
          <a:ln w="1270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BA3B3"/>
                </a:solidFill>
                <a:latin typeface="Arial Rounded MT Bold" panose="020F0704030504030204" pitchFamily="34" charset="0"/>
              </a:rPr>
              <a:t>Explain how objects become charged</a:t>
            </a:r>
          </a:p>
        </p:txBody>
      </p:sp>
      <p:pic>
        <p:nvPicPr>
          <p:cNvPr id="11" name="Picture 10">
            <a:extLst>
              <a:ext uri="{FF2B5EF4-FFF2-40B4-BE49-F238E27FC236}">
                <a16:creationId xmlns:a16="http://schemas.microsoft.com/office/drawing/2014/main" id="{99F751D8-4F93-4FF5-A611-E048148E64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9281" y="599974"/>
            <a:ext cx="612000" cy="612000"/>
          </a:xfrm>
          <a:prstGeom prst="rect">
            <a:avLst/>
          </a:prstGeom>
        </p:spPr>
      </p:pic>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B5742C0-BC6A-46D1-B3E9-BD3E889536DD}"/>
              </a:ext>
            </a:extLst>
          </p:cNvPr>
          <p:cNvSpPr/>
          <p:nvPr/>
        </p:nvSpPr>
        <p:spPr>
          <a:xfrm>
            <a:off x="171000" y="2059254"/>
            <a:ext cx="6516000" cy="2893746"/>
          </a:xfrm>
          <a:prstGeom prst="roundRect">
            <a:avLst>
              <a:gd name="adj" fmla="val 5040"/>
            </a:avLst>
          </a:prstGeom>
          <a:ln>
            <a:solidFill>
              <a:srgbClr val="30B1BB"/>
            </a:solidFill>
          </a:ln>
        </p:spPr>
        <p:txBody>
          <a:bodyPr wrap="square">
            <a:noAutofit/>
          </a:bodyPr>
          <a:lstStyle/>
          <a:p>
            <a:r>
              <a:rPr lang="en-GB" sz="1400" b="1" dirty="0">
                <a:solidFill>
                  <a:srgbClr val="3BA3B3"/>
                </a:solidFill>
                <a:latin typeface="Arial Rounded MT Bold" panose="020F0704030504030204" pitchFamily="34" charset="77"/>
              </a:rPr>
              <a:t>Method</a:t>
            </a:r>
          </a:p>
          <a:p>
            <a:pPr marL="342900" indent="-342900">
              <a:buFont typeface="+mj-lt"/>
              <a:buAutoNum type="arabicPeriod"/>
            </a:pPr>
            <a:r>
              <a:rPr lang="en-GB" sz="1400" dirty="0">
                <a:solidFill>
                  <a:srgbClr val="3BA3B3"/>
                </a:solidFill>
                <a:latin typeface="Arial Rounded MT Bold" panose="020F0704030504030204" pitchFamily="34" charset="77"/>
              </a:rPr>
              <a:t>Place the shredded tissue paper evenly over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a table.</a:t>
            </a:r>
          </a:p>
          <a:p>
            <a:pPr marL="342900" indent="-342900">
              <a:buFont typeface="+mj-lt"/>
              <a:buAutoNum type="arabicPeriod"/>
            </a:pPr>
            <a:r>
              <a:rPr lang="en-GB" sz="1400" dirty="0">
                <a:solidFill>
                  <a:srgbClr val="3BA3B3"/>
                </a:solidFill>
                <a:latin typeface="Arial Rounded MT Bold" panose="020F0704030504030204" pitchFamily="34" charset="77"/>
              </a:rPr>
              <a:t>Standing clear of the table, rub the cloth over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a balloon for approximately 10 seconds.</a:t>
            </a:r>
          </a:p>
          <a:p>
            <a:pPr marL="342900" indent="-342900">
              <a:buFont typeface="+mj-lt"/>
              <a:buAutoNum type="arabicPeriod"/>
            </a:pPr>
            <a:r>
              <a:rPr lang="en-GB" sz="1400" dirty="0">
                <a:solidFill>
                  <a:srgbClr val="3BA3B3"/>
                </a:solidFill>
                <a:latin typeface="Arial Rounded MT Bold" panose="020F0704030504030204" pitchFamily="34" charset="77"/>
              </a:rPr>
              <a:t>Hold the balloon approximately 5cm over the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tissue paper with the area that has been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rubbed pointing towards the tissue paper.</a:t>
            </a:r>
          </a:p>
          <a:p>
            <a:pPr marL="342900" lvl="0" indent="-342900">
              <a:buFont typeface="+mj-lt"/>
              <a:buAutoNum type="arabicPeriod" startAt="4"/>
            </a:pPr>
            <a:r>
              <a:rPr lang="en-GB" sz="1400" dirty="0">
                <a:solidFill>
                  <a:srgbClr val="3BA3B3"/>
                </a:solidFill>
                <a:latin typeface="Arial Rounded MT Bold" panose="020F0704030504030204" pitchFamily="34" charset="77"/>
              </a:rPr>
              <a:t>Count how many pieces of tissue paper are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picked up and stick to the balloon, record this </a:t>
            </a:r>
            <a:br>
              <a:rPr lang="en-GB" sz="1400" dirty="0">
                <a:solidFill>
                  <a:srgbClr val="3BA3B3"/>
                </a:solidFill>
                <a:latin typeface="Arial Rounded MT Bold" panose="020F0704030504030204" pitchFamily="34" charset="77"/>
              </a:rPr>
            </a:br>
            <a:r>
              <a:rPr lang="en-GB" sz="1400" dirty="0">
                <a:solidFill>
                  <a:srgbClr val="3BA3B3"/>
                </a:solidFill>
                <a:latin typeface="Arial Rounded MT Bold" panose="020F0704030504030204" pitchFamily="34" charset="77"/>
              </a:rPr>
              <a:t>number in your table.</a:t>
            </a:r>
          </a:p>
          <a:p>
            <a:pPr marL="342900" lvl="0" indent="-342900">
              <a:buFont typeface="+mj-lt"/>
              <a:buAutoNum type="arabicPeriod" startAt="4"/>
            </a:pPr>
            <a:r>
              <a:rPr lang="en-GB" sz="1400" dirty="0">
                <a:solidFill>
                  <a:srgbClr val="3BA3B3"/>
                </a:solidFill>
                <a:latin typeface="Arial Rounded MT Bold" panose="020F0704030504030204" pitchFamily="34" charset="77"/>
              </a:rPr>
              <a:t>Reset the tissue paper and repeat steps 2-4 using a different object. You have space in your table to try your own objects too.</a:t>
            </a:r>
          </a:p>
        </p:txBody>
      </p:sp>
      <p:sp>
        <p:nvSpPr>
          <p:cNvPr id="17" name="Rounded Rectangle 16"/>
          <p:cNvSpPr/>
          <p:nvPr/>
        </p:nvSpPr>
        <p:spPr>
          <a:xfrm>
            <a:off x="171000" y="1345351"/>
            <a:ext cx="6516000" cy="617026"/>
          </a:xfrm>
          <a:prstGeom prst="roundRect">
            <a:avLst/>
          </a:prstGeom>
          <a:noFill/>
          <a:ln w="1270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3BA3B3"/>
                </a:solidFill>
                <a:latin typeface="Arial Rounded MT Bold" charset="0"/>
                <a:ea typeface="Arial Rounded MT Bold" charset="0"/>
                <a:cs typeface="Arial Rounded MT Bold" charset="0"/>
              </a:rPr>
              <a:t>You are going to test different materials to see which </a:t>
            </a:r>
          </a:p>
          <a:p>
            <a:pPr algn="ctr"/>
            <a:r>
              <a:rPr lang="en-US" altLang="en-US" sz="1600" dirty="0">
                <a:solidFill>
                  <a:srgbClr val="3BA3B3"/>
                </a:solidFill>
                <a:latin typeface="Arial Rounded MT Bold" charset="0"/>
                <a:ea typeface="Arial Rounded MT Bold" charset="0"/>
                <a:cs typeface="Arial Rounded MT Bold" charset="0"/>
              </a:rPr>
              <a:t>will generate the largest electrostatic force.</a:t>
            </a:r>
            <a:endParaRPr lang="en-US" sz="1668" dirty="0"/>
          </a:p>
        </p:txBody>
      </p:sp>
      <p:sp>
        <p:nvSpPr>
          <p:cNvPr id="16" name="TextBox 15">
            <a:extLst>
              <a:ext uri="{FF2B5EF4-FFF2-40B4-BE49-F238E27FC236}">
                <a16:creationId xmlns:a16="http://schemas.microsoft.com/office/drawing/2014/main" id="{5E830A92-4F03-4828-BD50-AF7054E464F4}"/>
              </a:ext>
            </a:extLst>
          </p:cNvPr>
          <p:cNvSpPr txBox="1"/>
          <p:nvPr/>
        </p:nvSpPr>
        <p:spPr>
          <a:xfrm>
            <a:off x="4748212" y="2059254"/>
            <a:ext cx="1941329" cy="2090261"/>
          </a:xfrm>
          <a:prstGeom prst="roundRect">
            <a:avLst>
              <a:gd name="adj" fmla="val 5668"/>
            </a:avLst>
          </a:prstGeom>
          <a:solidFill>
            <a:schemeClr val="bg1"/>
          </a:solidFill>
          <a:ln>
            <a:solidFill>
              <a:srgbClr val="30B1BB"/>
            </a:solidFill>
            <a:prstDash val="solid"/>
          </a:ln>
        </p:spPr>
        <p:txBody>
          <a:bodyPr wrap="square" rtlCol="0">
            <a:spAutoFit/>
          </a:bodyPr>
          <a:lstStyle/>
          <a:p>
            <a:r>
              <a:rPr lang="en-GB" sz="1400" b="1" dirty="0">
                <a:solidFill>
                  <a:srgbClr val="2FA2B4"/>
                </a:solidFill>
                <a:latin typeface="Arial Rounded MT Bold" panose="020F0704030504030204" pitchFamily="34" charset="77"/>
              </a:rPr>
              <a:t>Equipment </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Fabric cloth</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Balloon</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Plastic ruler</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Wooden ruler</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PVC pipe</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Aluminium foil</a:t>
            </a:r>
          </a:p>
          <a:p>
            <a:pPr marL="285750" indent="-285750">
              <a:buFont typeface="Arial" panose="020B0604020202020204" pitchFamily="34" charset="0"/>
              <a:buChar char="•"/>
            </a:pPr>
            <a:r>
              <a:rPr lang="en-GB" sz="1400" dirty="0">
                <a:solidFill>
                  <a:srgbClr val="2FA2B4"/>
                </a:solidFill>
                <a:latin typeface="Arial Rounded MT Bold" panose="020F0704030504030204" pitchFamily="34" charset="77"/>
              </a:rPr>
              <a:t>Shredded tissue paper</a:t>
            </a:r>
          </a:p>
        </p:txBody>
      </p:sp>
      <p:graphicFrame>
        <p:nvGraphicFramePr>
          <p:cNvPr id="2" name="Table 1">
            <a:extLst>
              <a:ext uri="{FF2B5EF4-FFF2-40B4-BE49-F238E27FC236}">
                <a16:creationId xmlns:a16="http://schemas.microsoft.com/office/drawing/2014/main" id="{E94D12F3-FE91-42FF-A0EB-48CD8BD2790C}"/>
              </a:ext>
            </a:extLst>
          </p:cNvPr>
          <p:cNvGraphicFramePr>
            <a:graphicFrameLocks noGrp="1"/>
          </p:cNvGraphicFramePr>
          <p:nvPr>
            <p:extLst>
              <p:ext uri="{D42A27DB-BD31-4B8C-83A1-F6EECF244321}">
                <p14:modId xmlns:p14="http://schemas.microsoft.com/office/powerpoint/2010/main" val="4205519193"/>
              </p:ext>
            </p:extLst>
          </p:nvPr>
        </p:nvGraphicFramePr>
        <p:xfrm>
          <a:off x="171000" y="5112310"/>
          <a:ext cx="4334325" cy="4359120"/>
        </p:xfrm>
        <a:graphic>
          <a:graphicData uri="http://schemas.openxmlformats.org/drawingml/2006/table">
            <a:tbl>
              <a:tblPr firstRow="1" bandRow="1">
                <a:tableStyleId>{5C22544A-7EE6-4342-B048-85BDC9FD1C3A}</a:tableStyleId>
              </a:tblPr>
              <a:tblGrid>
                <a:gridCol w="1689486">
                  <a:extLst>
                    <a:ext uri="{9D8B030D-6E8A-4147-A177-3AD203B41FA5}">
                      <a16:colId xmlns:a16="http://schemas.microsoft.com/office/drawing/2014/main" val="4186209559"/>
                    </a:ext>
                  </a:extLst>
                </a:gridCol>
                <a:gridCol w="2644839">
                  <a:extLst>
                    <a:ext uri="{9D8B030D-6E8A-4147-A177-3AD203B41FA5}">
                      <a16:colId xmlns:a16="http://schemas.microsoft.com/office/drawing/2014/main" val="2973850154"/>
                    </a:ext>
                  </a:extLst>
                </a:gridCol>
              </a:tblGrid>
              <a:tr h="370840">
                <a:tc>
                  <a:txBody>
                    <a:bodyPr/>
                    <a:lstStyle/>
                    <a:p>
                      <a:pPr algn="ctr"/>
                      <a:r>
                        <a:rPr lang="en-GB" sz="1600" b="0" dirty="0">
                          <a:latin typeface="Arial Rounded MT Bold" panose="020F0704030504030204" pitchFamily="34" charset="0"/>
                        </a:rPr>
                        <a:t>Material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3B3"/>
                    </a:solidFill>
                  </a:tcPr>
                </a:tc>
                <a:tc>
                  <a:txBody>
                    <a:bodyPr/>
                    <a:lstStyle/>
                    <a:p>
                      <a:pPr algn="ctr"/>
                      <a:r>
                        <a:rPr lang="en-GB" sz="1600" b="0" dirty="0">
                          <a:latin typeface="Arial Rounded MT Bold" panose="020F0704030504030204" pitchFamily="34" charset="0"/>
                        </a:rPr>
                        <a:t>Number of pieces of tissue paper picked 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A3B3"/>
                    </a:solidFill>
                  </a:tcPr>
                </a:tc>
                <a:extLst>
                  <a:ext uri="{0D108BD9-81ED-4DB2-BD59-A6C34878D82A}">
                    <a16:rowId xmlns:a16="http://schemas.microsoft.com/office/drawing/2014/main" val="1350493501"/>
                  </a:ext>
                </a:extLst>
              </a:tr>
              <a:tr h="540000">
                <a:tc>
                  <a:txBody>
                    <a:bodyPr/>
                    <a:lstStyle/>
                    <a:p>
                      <a:r>
                        <a:rPr lang="en-GB" sz="1600" dirty="0">
                          <a:solidFill>
                            <a:srgbClr val="3BA3B3"/>
                          </a:solidFill>
                          <a:latin typeface="Arial Rounded MT Bold" panose="020F0704030504030204" pitchFamily="34" charset="0"/>
                        </a:rPr>
                        <a:t>balloon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86841"/>
                  </a:ext>
                </a:extLst>
              </a:tr>
              <a:tr h="540000">
                <a:tc>
                  <a:txBody>
                    <a:bodyPr/>
                    <a:lstStyle/>
                    <a:p>
                      <a:r>
                        <a:rPr lang="en-GB" sz="1600" dirty="0">
                          <a:solidFill>
                            <a:srgbClr val="3BA3B3"/>
                          </a:solidFill>
                          <a:latin typeface="Arial Rounded MT Bold" panose="020F0704030504030204" pitchFamily="34" charset="0"/>
                        </a:rPr>
                        <a:t>plastic ruler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4854869"/>
                  </a:ext>
                </a:extLst>
              </a:tr>
              <a:tr h="540000">
                <a:tc>
                  <a:txBody>
                    <a:bodyPr/>
                    <a:lstStyle/>
                    <a:p>
                      <a:r>
                        <a:rPr lang="en-GB" sz="1600" dirty="0">
                          <a:solidFill>
                            <a:srgbClr val="3BA3B3"/>
                          </a:solidFill>
                          <a:latin typeface="Arial Rounded MT Bold" panose="020F0704030504030204" pitchFamily="34" charset="0"/>
                        </a:rPr>
                        <a:t>wooden ruler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0871087"/>
                  </a:ext>
                </a:extLst>
              </a:tr>
              <a:tr h="540000">
                <a:tc>
                  <a:txBody>
                    <a:bodyPr/>
                    <a:lstStyle/>
                    <a:p>
                      <a:r>
                        <a:rPr lang="en-GB" sz="1600" dirty="0">
                          <a:solidFill>
                            <a:srgbClr val="3BA3B3"/>
                          </a:solidFill>
                          <a:latin typeface="Arial Rounded MT Bold" panose="020F0704030504030204" pitchFamily="34" charset="0"/>
                        </a:rPr>
                        <a:t>PVC pipe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56674"/>
                  </a:ext>
                </a:extLst>
              </a:tr>
              <a:tr h="540000">
                <a:tc>
                  <a:txBody>
                    <a:bodyPr/>
                    <a:lstStyle/>
                    <a:p>
                      <a:r>
                        <a:rPr lang="en-GB" sz="1600" dirty="0">
                          <a:solidFill>
                            <a:srgbClr val="3BA3B3"/>
                          </a:solidFill>
                          <a:latin typeface="Arial Rounded MT Bold" panose="020F0704030504030204" pitchFamily="34" charset="0"/>
                        </a:rPr>
                        <a:t>aluminium foil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237862"/>
                  </a:ext>
                </a:extLst>
              </a:tr>
              <a:tr h="540000">
                <a:tc>
                  <a:txBody>
                    <a:bodyPr/>
                    <a:lstStyle/>
                    <a:p>
                      <a:endParaRPr lang="en-GB" sz="1600" dirty="0">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1284016"/>
                  </a:ext>
                </a:extLst>
              </a:tr>
              <a:tr h="540000">
                <a:tc>
                  <a:txBody>
                    <a:bodyPr/>
                    <a:lstStyle/>
                    <a:p>
                      <a:endParaRPr lang="en-GB" sz="1600" dirty="0">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375210"/>
                  </a:ext>
                </a:extLst>
              </a:tr>
            </a:tbl>
          </a:graphicData>
        </a:graphic>
      </p:graphicFrame>
      <p:pic>
        <p:nvPicPr>
          <p:cNvPr id="10" name="Picture 9">
            <a:extLst>
              <a:ext uri="{FF2B5EF4-FFF2-40B4-BE49-F238E27FC236}">
                <a16:creationId xmlns:a16="http://schemas.microsoft.com/office/drawing/2014/main" id="{34BC2435-D927-495F-BE61-9D92E0DDB993}"/>
              </a:ext>
            </a:extLst>
          </p:cNvPr>
          <p:cNvPicPr>
            <a:picLocks noChangeAspect="1"/>
          </p:cNvPicPr>
          <p:nvPr/>
        </p:nvPicPr>
        <p:blipFill rotWithShape="1">
          <a:blip r:embed="rId3"/>
          <a:srcRect l="10526" r="17720"/>
          <a:stretch/>
        </p:blipFill>
        <p:spPr>
          <a:xfrm>
            <a:off x="4667249" y="5112311"/>
            <a:ext cx="2022291" cy="2113764"/>
          </a:xfrm>
          <a:prstGeom prst="roundRect">
            <a:avLst>
              <a:gd name="adj" fmla="val 5637"/>
            </a:avLst>
          </a:prstGeom>
          <a:ln w="12700">
            <a:solidFill>
              <a:srgbClr val="3BA3B3"/>
            </a:solidFill>
          </a:ln>
          <a:effectLst/>
          <a:scene3d>
            <a:camera prst="orthographicFront"/>
            <a:lightRig rig="contrasting" dir="t">
              <a:rot lat="0" lon="0" rev="4200000"/>
            </a:lightRig>
          </a:scene3d>
          <a:sp3d prstMaterial="plastic">
            <a:contourClr>
              <a:srgbClr val="969696"/>
            </a:contourClr>
          </a:sp3d>
        </p:spPr>
      </p:pic>
      <p:pic>
        <p:nvPicPr>
          <p:cNvPr id="1026" name="Picture 2" descr="Girl, Child, Trampoline, Blonde, Static Electricity">
            <a:extLst>
              <a:ext uri="{FF2B5EF4-FFF2-40B4-BE49-F238E27FC236}">
                <a16:creationId xmlns:a16="http://schemas.microsoft.com/office/drawing/2014/main" id="{19CD64F5-DECF-4A13-8D98-BB9F7EBDD5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2065"/>
          <a:stretch/>
        </p:blipFill>
        <p:spPr bwMode="auto">
          <a:xfrm>
            <a:off x="4667249" y="7385386"/>
            <a:ext cx="2042822" cy="2086044"/>
          </a:xfrm>
          <a:prstGeom prst="roundRect">
            <a:avLst>
              <a:gd name="adj" fmla="val 4233"/>
            </a:avLst>
          </a:prstGeom>
          <a:ln w="12700">
            <a:solidFill>
              <a:srgbClr val="30B1BB"/>
            </a:solid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71000" y="1337064"/>
            <a:ext cx="6516000" cy="617026"/>
          </a:xfrm>
          <a:prstGeom prst="roundRect">
            <a:avLst/>
          </a:prstGeom>
          <a:noFill/>
          <a:ln w="1270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3BA3B3"/>
                </a:solidFill>
                <a:latin typeface="Arial Rounded MT Bold" charset="0"/>
                <a:ea typeface="Arial Rounded MT Bold" charset="0"/>
                <a:cs typeface="Arial Rounded MT Bold" charset="0"/>
              </a:rPr>
              <a:t>Read the text then explain, using a labelled diagram, </a:t>
            </a:r>
          </a:p>
          <a:p>
            <a:pPr algn="ctr"/>
            <a:r>
              <a:rPr lang="en-US" altLang="en-US" sz="1600" dirty="0">
                <a:solidFill>
                  <a:srgbClr val="3BA3B3"/>
                </a:solidFill>
                <a:latin typeface="Arial Rounded MT Bold" charset="0"/>
                <a:ea typeface="Arial Rounded MT Bold" charset="0"/>
                <a:cs typeface="Arial Rounded MT Bold" charset="0"/>
              </a:rPr>
              <a:t>explain how static electricity is generated.</a:t>
            </a:r>
            <a:endParaRPr lang="en-US" sz="1668" dirty="0"/>
          </a:p>
        </p:txBody>
      </p:sp>
      <p:sp>
        <p:nvSpPr>
          <p:cNvPr id="33" name="Rectangle: Rounded Corners 32"/>
          <p:cNvSpPr>
            <a:spLocks noChangeArrowheads="1"/>
          </p:cNvSpPr>
          <p:nvPr/>
        </p:nvSpPr>
        <p:spPr bwMode="auto">
          <a:xfrm>
            <a:off x="5319000" y="5666676"/>
            <a:ext cx="1368000" cy="1566494"/>
          </a:xfrm>
          <a:prstGeom prst="roundRect">
            <a:avLst/>
          </a:prstGeom>
          <a:noFill/>
          <a:ln w="9525">
            <a:solidFill>
              <a:srgbClr val="30B1B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t"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rgbClr val="3BA3B3"/>
                </a:solidFill>
                <a:latin typeface="Arial Rounded MT Bold" charset="0"/>
                <a:ea typeface="Arial Rounded MT Bold" charset="0"/>
                <a:cs typeface="Arial Rounded MT Bold" charset="0"/>
              </a:rPr>
              <a:t>Stretch</a:t>
            </a:r>
            <a:r>
              <a:rPr lang="en-US" altLang="en-US" sz="1482" dirty="0">
                <a:solidFill>
                  <a:srgbClr val="3BA3B3"/>
                </a:solidFill>
                <a:latin typeface="Arial Rounded MT Bold" charset="0"/>
                <a:ea typeface="Arial Rounded MT Bold" charset="0"/>
                <a:cs typeface="Arial Rounded MT Bold" charset="0"/>
              </a:rPr>
              <a:t>:</a:t>
            </a:r>
          </a:p>
          <a:p>
            <a:pPr algn="ctr" defTabSz="847135" eaLnBrk="0" fontAlgn="base" hangingPunct="0">
              <a:spcBef>
                <a:spcPct val="0"/>
              </a:spcBef>
              <a:spcAft>
                <a:spcPct val="0"/>
              </a:spcAft>
            </a:pPr>
            <a:r>
              <a:rPr lang="en-US" altLang="en-US" sz="1482" dirty="0">
                <a:solidFill>
                  <a:srgbClr val="3BA3B3"/>
                </a:solidFill>
                <a:latin typeface="Arial Rounded MT Bold" charset="0"/>
                <a:ea typeface="Arial Rounded MT Bold" charset="0"/>
                <a:cs typeface="Arial Rounded MT Bold" charset="0"/>
              </a:rPr>
              <a:t>Describe an example of static electricity. </a:t>
            </a:r>
          </a:p>
        </p:txBody>
      </p:sp>
      <p:sp>
        <p:nvSpPr>
          <p:cNvPr id="34" name="Rectangle 3"/>
          <p:cNvSpPr>
            <a:spLocks noChangeArrowheads="1"/>
          </p:cNvSpPr>
          <p:nvPr/>
        </p:nvSpPr>
        <p:spPr bwMode="auto">
          <a:xfrm>
            <a:off x="5319000" y="7741466"/>
            <a:ext cx="1368000" cy="1747145"/>
          </a:xfrm>
          <a:prstGeom prst="roundRect">
            <a:avLst>
              <a:gd name="adj" fmla="val 9750"/>
            </a:avLst>
          </a:prstGeom>
          <a:noFill/>
          <a:ln w="9525">
            <a:solidFill>
              <a:srgbClr val="30B1B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t"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rgbClr val="3BA3B3"/>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dirty="0">
                <a:solidFill>
                  <a:srgbClr val="3BA3B3"/>
                </a:solidFill>
                <a:latin typeface="Arial Rounded MT Bold" charset="0"/>
                <a:ea typeface="Arial Rounded MT Bold" charset="0"/>
                <a:cs typeface="Arial Rounded MT Bold" charset="0"/>
              </a:rPr>
              <a:t>What is the total  charge of a proton and an electron together? </a:t>
            </a:r>
          </a:p>
        </p:txBody>
      </p:sp>
      <p:sp>
        <p:nvSpPr>
          <p:cNvPr id="4" name="TextBox 3">
            <a:extLst>
              <a:ext uri="{FF2B5EF4-FFF2-40B4-BE49-F238E27FC236}">
                <a16:creationId xmlns:a16="http://schemas.microsoft.com/office/drawing/2014/main" id="{DE126F6A-C99D-B947-A14C-E310381568E2}"/>
              </a:ext>
            </a:extLst>
          </p:cNvPr>
          <p:cNvSpPr txBox="1"/>
          <p:nvPr/>
        </p:nvSpPr>
        <p:spPr>
          <a:xfrm>
            <a:off x="171000" y="1972511"/>
            <a:ext cx="6516000" cy="3628189"/>
          </a:xfrm>
          <a:prstGeom prst="rect">
            <a:avLst/>
          </a:prstGeom>
          <a:noFill/>
          <a:ln>
            <a:noFill/>
            <a:prstDash val="lgDash"/>
          </a:ln>
        </p:spPr>
        <p:txBody>
          <a:bodyPr wrap="square" rtlCol="0">
            <a:noAutofit/>
          </a:bodyPr>
          <a:lstStyle/>
          <a:p>
            <a:r>
              <a:rPr lang="en-GB" sz="1400" b="1" dirty="0">
                <a:solidFill>
                  <a:srgbClr val="3BA3B3"/>
                </a:solidFill>
                <a:latin typeface="Arial Rounded MT Bold" panose="020F0704030504030204" pitchFamily="34" charset="0"/>
              </a:rPr>
              <a:t>How does static electricity work?</a:t>
            </a:r>
            <a:br>
              <a:rPr lang="en-GB" sz="1400" dirty="0">
                <a:solidFill>
                  <a:srgbClr val="3BA3B3"/>
                </a:solidFill>
                <a:latin typeface="Arial Rounded MT Bold" panose="020F0704030504030204" pitchFamily="34" charset="0"/>
              </a:rPr>
            </a:br>
            <a:r>
              <a:rPr lang="en-GB" sz="1400" dirty="0">
                <a:solidFill>
                  <a:srgbClr val="3BA3B3"/>
                </a:solidFill>
                <a:latin typeface="Arial Rounded MT Bold" panose="020F0704030504030204" pitchFamily="34" charset="0"/>
              </a:rPr>
              <a:t>Electrons are tiny particles which make up an atom, along with protons and neutrons. Everything we come into contact with has electric charge – which mixes negative and positive charges.  These are usually balanced out, to there is no overall effect.</a:t>
            </a:r>
          </a:p>
          <a:p>
            <a:endParaRPr lang="en-GB" sz="1400" dirty="0">
              <a:solidFill>
                <a:srgbClr val="3BA3B3"/>
              </a:solidFill>
              <a:latin typeface="Arial Rounded MT Bold" panose="020F0704030504030204" pitchFamily="34" charset="0"/>
            </a:endParaRPr>
          </a:p>
          <a:p>
            <a:r>
              <a:rPr lang="en-GB" sz="1400" dirty="0">
                <a:solidFill>
                  <a:srgbClr val="3BA3B3"/>
                </a:solidFill>
                <a:latin typeface="Arial Rounded MT Bold" panose="020F0704030504030204" pitchFamily="34" charset="0"/>
              </a:rPr>
              <a:t>When two things are rubbed together, such as a balloon and your hair, electrons are removed from one surface and collect on the other. Electrons have a negative charge so where they move to becomes negatively charged. The surface that has lost electrons will now become positive. </a:t>
            </a:r>
          </a:p>
          <a:p>
            <a:endParaRPr lang="en-GB" sz="1400" dirty="0">
              <a:solidFill>
                <a:srgbClr val="3BA3B3"/>
              </a:solidFill>
              <a:latin typeface="Arial Rounded MT Bold" panose="020F0704030504030204" pitchFamily="34" charset="0"/>
            </a:endParaRPr>
          </a:p>
          <a:p>
            <a:r>
              <a:rPr lang="en-GB" sz="1400" dirty="0">
                <a:solidFill>
                  <a:srgbClr val="3BA3B3"/>
                </a:solidFill>
                <a:latin typeface="Arial Rounded MT Bold" panose="020F0704030504030204" pitchFamily="34" charset="0"/>
              </a:rPr>
              <a:t>When items are charged in this way, they may attract or repel different objects.  If two things have opposite charges, they will attract (pull towards) one another.  If they have the same charge they will repel (push away) from one another. This is similar to magnets.</a:t>
            </a:r>
          </a:p>
        </p:txBody>
      </p:sp>
      <p:sp>
        <p:nvSpPr>
          <p:cNvPr id="14" name="Rounded Rectangle 30">
            <a:extLst>
              <a:ext uri="{FF2B5EF4-FFF2-40B4-BE49-F238E27FC236}">
                <a16:creationId xmlns:a16="http://schemas.microsoft.com/office/drawing/2014/main" id="{A05385EC-82B3-4E4C-9206-641B0E94CAAA}"/>
              </a:ext>
            </a:extLst>
          </p:cNvPr>
          <p:cNvSpPr/>
          <p:nvPr/>
        </p:nvSpPr>
        <p:spPr>
          <a:xfrm>
            <a:off x="149851" y="5638801"/>
            <a:ext cx="4993649" cy="3876148"/>
          </a:xfrm>
          <a:prstGeom prst="roundRect">
            <a:avLst>
              <a:gd name="adj" fmla="val 4015"/>
            </a:avLst>
          </a:prstGeom>
          <a:noFill/>
          <a:ln w="1270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72127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361</Words>
  <Application>Microsoft Macintosh PowerPoint</Application>
  <PresentationFormat>A4 Paper (210x297 mm)</PresentationFormat>
  <Paragraphs>36</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ＭＳ 明朝</vt:lpstr>
      <vt:lpstr>Arial</vt:lpstr>
      <vt:lpstr>Arial Rounded MT Bold</vt:lpstr>
      <vt:lpstr>Calibri</vt:lpstr>
      <vt:lpstr>Calibri Light</vt:lpstr>
      <vt:lpstr>Cambria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55</cp:revision>
  <dcterms:created xsi:type="dcterms:W3CDTF">2016-06-12T08:53:59Z</dcterms:created>
  <dcterms:modified xsi:type="dcterms:W3CDTF">2021-11-28T09:58:43Z</dcterms:modified>
</cp:coreProperties>
</file>