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7E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063440-6765-48C5-A4B7-35897C7FB801}" v="6" dt="2023-07-19T11:20:16.985"/>
  </p1510:revLst>
</p1510:revInfo>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75" d="100"/>
          <a:sy n="75" d="100"/>
        </p:scale>
        <p:origin x="2160" y="-1205"/>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dia Lane" userId="6cfbb8fb068cc2f0" providerId="LiveId" clId="{1E063440-6765-48C5-A4B7-35897C7FB801}"/>
    <pc:docChg chg="custSel addSld modSld">
      <pc:chgData name="Lydia Lane" userId="6cfbb8fb068cc2f0" providerId="LiveId" clId="{1E063440-6765-48C5-A4B7-35897C7FB801}" dt="2023-07-19T11:20:51.609" v="157" actId="692"/>
      <pc:docMkLst>
        <pc:docMk/>
      </pc:docMkLst>
      <pc:sldChg chg="addSp modSp mod">
        <pc:chgData name="Lydia Lane" userId="6cfbb8fb068cc2f0" providerId="LiveId" clId="{1E063440-6765-48C5-A4B7-35897C7FB801}" dt="2023-07-19T11:13:15.149" v="92" actId="1076"/>
        <pc:sldMkLst>
          <pc:docMk/>
          <pc:sldMk cId="1806815554" sldId="256"/>
        </pc:sldMkLst>
        <pc:spChg chg="add mod">
          <ac:chgData name="Lydia Lane" userId="6cfbb8fb068cc2f0" providerId="LiveId" clId="{1E063440-6765-48C5-A4B7-35897C7FB801}" dt="2023-07-19T11:13:08.169" v="90" actId="1076"/>
          <ac:spMkLst>
            <pc:docMk/>
            <pc:sldMk cId="1806815554" sldId="256"/>
            <ac:spMk id="3" creationId="{B4476A12-60B4-7391-E631-548415E82D3B}"/>
          </ac:spMkLst>
        </pc:spChg>
        <pc:spChg chg="mod">
          <ac:chgData name="Lydia Lane" userId="6cfbb8fb068cc2f0" providerId="LiveId" clId="{1E063440-6765-48C5-A4B7-35897C7FB801}" dt="2023-07-19T11:10:00.780" v="63" actId="1076"/>
          <ac:spMkLst>
            <pc:docMk/>
            <pc:sldMk cId="1806815554" sldId="256"/>
            <ac:spMk id="7" creationId="{A699A2E2-121B-92A5-F10F-869BBED5F16B}"/>
          </ac:spMkLst>
        </pc:spChg>
        <pc:spChg chg="mod">
          <ac:chgData name="Lydia Lane" userId="6cfbb8fb068cc2f0" providerId="LiveId" clId="{1E063440-6765-48C5-A4B7-35897C7FB801}" dt="2023-07-19T11:10:20.195" v="69" actId="20577"/>
          <ac:spMkLst>
            <pc:docMk/>
            <pc:sldMk cId="1806815554" sldId="256"/>
            <ac:spMk id="8" creationId="{71427613-AAA7-F84E-DD23-843EA47E92E4}"/>
          </ac:spMkLst>
        </pc:spChg>
        <pc:spChg chg="add mod">
          <ac:chgData name="Lydia Lane" userId="6cfbb8fb068cc2f0" providerId="LiveId" clId="{1E063440-6765-48C5-A4B7-35897C7FB801}" dt="2023-07-19T11:12:58.850" v="89" actId="1076"/>
          <ac:spMkLst>
            <pc:docMk/>
            <pc:sldMk cId="1806815554" sldId="256"/>
            <ac:spMk id="9" creationId="{8090333A-933A-9280-7ABD-B47B15934FBC}"/>
          </ac:spMkLst>
        </pc:spChg>
        <pc:spChg chg="add mod">
          <ac:chgData name="Lydia Lane" userId="6cfbb8fb068cc2f0" providerId="LiveId" clId="{1E063440-6765-48C5-A4B7-35897C7FB801}" dt="2023-07-19T11:12:45.803" v="86" actId="1076"/>
          <ac:spMkLst>
            <pc:docMk/>
            <pc:sldMk cId="1806815554" sldId="256"/>
            <ac:spMk id="10" creationId="{1DD74B14-8E20-E0AB-3F55-FBA7DDA96CC4}"/>
          </ac:spMkLst>
        </pc:spChg>
        <pc:spChg chg="add mod">
          <ac:chgData name="Lydia Lane" userId="6cfbb8fb068cc2f0" providerId="LiveId" clId="{1E063440-6765-48C5-A4B7-35897C7FB801}" dt="2023-07-19T11:13:15.149" v="92" actId="1076"/>
          <ac:spMkLst>
            <pc:docMk/>
            <pc:sldMk cId="1806815554" sldId="256"/>
            <ac:spMk id="11" creationId="{45A4013B-B9BF-A60F-D9B4-B3D0D907F55B}"/>
          </ac:spMkLst>
        </pc:spChg>
        <pc:spChg chg="add mod">
          <ac:chgData name="Lydia Lane" userId="6cfbb8fb068cc2f0" providerId="LiveId" clId="{1E063440-6765-48C5-A4B7-35897C7FB801}" dt="2023-07-19T11:12:22.267" v="82" actId="1076"/>
          <ac:spMkLst>
            <pc:docMk/>
            <pc:sldMk cId="1806815554" sldId="256"/>
            <ac:spMk id="13" creationId="{68DA0D93-46B5-1A0A-6843-D50F25732D25}"/>
          </ac:spMkLst>
        </pc:spChg>
        <pc:spChg chg="add mod">
          <ac:chgData name="Lydia Lane" userId="6cfbb8fb068cc2f0" providerId="LiveId" clId="{1E063440-6765-48C5-A4B7-35897C7FB801}" dt="2023-07-19T11:12:30.974" v="83" actId="1076"/>
          <ac:spMkLst>
            <pc:docMk/>
            <pc:sldMk cId="1806815554" sldId="256"/>
            <ac:spMk id="14" creationId="{CB29DC5F-36A5-2BE1-536B-019FE3100C79}"/>
          </ac:spMkLst>
        </pc:spChg>
        <pc:spChg chg="add mod">
          <ac:chgData name="Lydia Lane" userId="6cfbb8fb068cc2f0" providerId="LiveId" clId="{1E063440-6765-48C5-A4B7-35897C7FB801}" dt="2023-07-19T11:12:36.955" v="85" actId="1076"/>
          <ac:spMkLst>
            <pc:docMk/>
            <pc:sldMk cId="1806815554" sldId="256"/>
            <ac:spMk id="15" creationId="{A04F4F26-65F4-FAC1-1E9C-B63ADEF1466D}"/>
          </ac:spMkLst>
        </pc:spChg>
        <pc:spChg chg="add mod">
          <ac:chgData name="Lydia Lane" userId="6cfbb8fb068cc2f0" providerId="LiveId" clId="{1E063440-6765-48C5-A4B7-35897C7FB801}" dt="2023-07-19T11:12:33.677" v="84" actId="1076"/>
          <ac:spMkLst>
            <pc:docMk/>
            <pc:sldMk cId="1806815554" sldId="256"/>
            <ac:spMk id="16" creationId="{C794E6DC-A371-7ADD-37B1-E8619E992809}"/>
          </ac:spMkLst>
        </pc:spChg>
        <pc:picChg chg="add mod">
          <ac:chgData name="Lydia Lane" userId="6cfbb8fb068cc2f0" providerId="LiveId" clId="{1E063440-6765-48C5-A4B7-35897C7FB801}" dt="2023-07-19T11:10:10.916" v="64"/>
          <ac:picMkLst>
            <pc:docMk/>
            <pc:sldMk cId="1806815554" sldId="256"/>
            <ac:picMk id="2" creationId="{51F0609B-1E8A-485A-D1EF-CD2E99E3756F}"/>
          </ac:picMkLst>
        </pc:picChg>
        <pc:picChg chg="mod">
          <ac:chgData name="Lydia Lane" userId="6cfbb8fb068cc2f0" providerId="LiveId" clId="{1E063440-6765-48C5-A4B7-35897C7FB801}" dt="2023-07-19T11:12:55.322" v="88" actId="1076"/>
          <ac:picMkLst>
            <pc:docMk/>
            <pc:sldMk cId="1806815554" sldId="256"/>
            <ac:picMk id="6" creationId="{9F1523E6-440C-79F7-A405-93E70821667F}"/>
          </ac:picMkLst>
        </pc:picChg>
        <pc:picChg chg="add mod">
          <ac:chgData name="Lydia Lane" userId="6cfbb8fb068cc2f0" providerId="LiveId" clId="{1E063440-6765-48C5-A4B7-35897C7FB801}" dt="2023-07-19T11:12:13.724" v="81" actId="1076"/>
          <ac:picMkLst>
            <pc:docMk/>
            <pc:sldMk cId="1806815554" sldId="256"/>
            <ac:picMk id="12" creationId="{C4F08933-7B8F-4A62-BAD8-BE296FBB6A8F}"/>
          </ac:picMkLst>
        </pc:picChg>
      </pc:sldChg>
      <pc:sldChg chg="addSp delSp modSp add mod">
        <pc:chgData name="Lydia Lane" userId="6cfbb8fb068cc2f0" providerId="LiveId" clId="{1E063440-6765-48C5-A4B7-35897C7FB801}" dt="2023-07-19T11:17:59.456" v="139" actId="692"/>
        <pc:sldMkLst>
          <pc:docMk/>
          <pc:sldMk cId="3121457939" sldId="257"/>
        </pc:sldMkLst>
        <pc:spChg chg="add del mod">
          <ac:chgData name="Lydia Lane" userId="6cfbb8fb068cc2f0" providerId="LiveId" clId="{1E063440-6765-48C5-A4B7-35897C7FB801}" dt="2023-07-19T11:14:11.882" v="96" actId="478"/>
          <ac:spMkLst>
            <pc:docMk/>
            <pc:sldMk cId="3121457939" sldId="257"/>
            <ac:spMk id="3" creationId="{A06301A9-5533-9421-2B0E-5B001C9BFA08}"/>
          </ac:spMkLst>
        </pc:spChg>
        <pc:spChg chg="add mod">
          <ac:chgData name="Lydia Lane" userId="6cfbb8fb068cc2f0" providerId="LiveId" clId="{1E063440-6765-48C5-A4B7-35897C7FB801}" dt="2023-07-19T11:14:29.701" v="98" actId="207"/>
          <ac:spMkLst>
            <pc:docMk/>
            <pc:sldMk cId="3121457939" sldId="257"/>
            <ac:spMk id="9" creationId="{AD6420B0-4867-1D28-F26F-B3A785F3654E}"/>
          </ac:spMkLst>
        </pc:spChg>
        <pc:spChg chg="add mod">
          <ac:chgData name="Lydia Lane" userId="6cfbb8fb068cc2f0" providerId="LiveId" clId="{1E063440-6765-48C5-A4B7-35897C7FB801}" dt="2023-07-19T11:17:44.651" v="138" actId="207"/>
          <ac:spMkLst>
            <pc:docMk/>
            <pc:sldMk cId="3121457939" sldId="257"/>
            <ac:spMk id="10" creationId="{6DFB6AA6-F527-D6E0-73F0-EAC33D456829}"/>
          </ac:spMkLst>
        </pc:spChg>
        <pc:spChg chg="mod">
          <ac:chgData name="Lydia Lane" userId="6cfbb8fb068cc2f0" providerId="LiveId" clId="{1E063440-6765-48C5-A4B7-35897C7FB801}" dt="2023-07-19T11:15:21.834" v="109" actId="692"/>
          <ac:spMkLst>
            <pc:docMk/>
            <pc:sldMk cId="3121457939" sldId="257"/>
            <ac:spMk id="12" creationId="{A4791D24-7C7C-DC20-F560-A294CD5D4E48}"/>
          </ac:spMkLst>
        </pc:spChg>
        <pc:spChg chg="mod">
          <ac:chgData name="Lydia Lane" userId="6cfbb8fb068cc2f0" providerId="LiveId" clId="{1E063440-6765-48C5-A4B7-35897C7FB801}" dt="2023-07-19T11:15:07.610" v="106" actId="207"/>
          <ac:spMkLst>
            <pc:docMk/>
            <pc:sldMk cId="3121457939" sldId="257"/>
            <ac:spMk id="14" creationId="{494BE1DB-08D1-7B13-26D2-956C9ACC8D68}"/>
          </ac:spMkLst>
        </pc:spChg>
        <pc:spChg chg="mod">
          <ac:chgData name="Lydia Lane" userId="6cfbb8fb068cc2f0" providerId="LiveId" clId="{1E063440-6765-48C5-A4B7-35897C7FB801}" dt="2023-07-19T11:15:04.036" v="105" actId="207"/>
          <ac:spMkLst>
            <pc:docMk/>
            <pc:sldMk cId="3121457939" sldId="257"/>
            <ac:spMk id="15" creationId="{B1E15572-A33B-D223-9E18-F227DEFAB830}"/>
          </ac:spMkLst>
        </pc:spChg>
        <pc:spChg chg="mod">
          <ac:chgData name="Lydia Lane" userId="6cfbb8fb068cc2f0" providerId="LiveId" clId="{1E063440-6765-48C5-A4B7-35897C7FB801}" dt="2023-07-19T11:16:16.273" v="119" actId="207"/>
          <ac:spMkLst>
            <pc:docMk/>
            <pc:sldMk cId="3121457939" sldId="257"/>
            <ac:spMk id="16" creationId="{E3EBCE9B-4336-D9B1-DD97-CADE2ABC735E}"/>
          </ac:spMkLst>
        </pc:spChg>
        <pc:spChg chg="mod">
          <ac:chgData name="Lydia Lane" userId="6cfbb8fb068cc2f0" providerId="LiveId" clId="{1E063440-6765-48C5-A4B7-35897C7FB801}" dt="2023-07-19T11:16:11.804" v="118" actId="692"/>
          <ac:spMkLst>
            <pc:docMk/>
            <pc:sldMk cId="3121457939" sldId="257"/>
            <ac:spMk id="17" creationId="{BC5CD638-93FD-E975-D2D4-82E54C050AF0}"/>
          </ac:spMkLst>
        </pc:spChg>
        <pc:spChg chg="mod">
          <ac:chgData name="Lydia Lane" userId="6cfbb8fb068cc2f0" providerId="LiveId" clId="{1E063440-6765-48C5-A4B7-35897C7FB801}" dt="2023-07-19T11:15:45.014" v="113" actId="207"/>
          <ac:spMkLst>
            <pc:docMk/>
            <pc:sldMk cId="3121457939" sldId="257"/>
            <ac:spMk id="19" creationId="{AC1FD06D-EC2D-14C7-0F6F-7E4CFD62FECA}"/>
          </ac:spMkLst>
        </pc:spChg>
        <pc:spChg chg="mod">
          <ac:chgData name="Lydia Lane" userId="6cfbb8fb068cc2f0" providerId="LiveId" clId="{1E063440-6765-48C5-A4B7-35897C7FB801}" dt="2023-07-19T11:16:22.591" v="120" actId="692"/>
          <ac:spMkLst>
            <pc:docMk/>
            <pc:sldMk cId="3121457939" sldId="257"/>
            <ac:spMk id="21" creationId="{B6DD0EFD-AD11-C3BC-12D9-D8D9B86E9EDC}"/>
          </ac:spMkLst>
        </pc:spChg>
        <pc:spChg chg="mod">
          <ac:chgData name="Lydia Lane" userId="6cfbb8fb068cc2f0" providerId="LiveId" clId="{1E063440-6765-48C5-A4B7-35897C7FB801}" dt="2023-07-19T11:15:15.851" v="108" actId="692"/>
          <ac:spMkLst>
            <pc:docMk/>
            <pc:sldMk cId="3121457939" sldId="257"/>
            <ac:spMk id="22" creationId="{4977D2BA-BD69-F089-64B3-2A5E8388E4FF}"/>
          </ac:spMkLst>
        </pc:spChg>
        <pc:spChg chg="mod">
          <ac:chgData name="Lydia Lane" userId="6cfbb8fb068cc2f0" providerId="LiveId" clId="{1E063440-6765-48C5-A4B7-35897C7FB801}" dt="2023-07-19T11:17:24.137" v="133" actId="692"/>
          <ac:spMkLst>
            <pc:docMk/>
            <pc:sldMk cId="3121457939" sldId="257"/>
            <ac:spMk id="24" creationId="{26A874C2-7123-3610-7160-35C837AE84A6}"/>
          </ac:spMkLst>
        </pc:spChg>
        <pc:spChg chg="mod">
          <ac:chgData name="Lydia Lane" userId="6cfbb8fb068cc2f0" providerId="LiveId" clId="{1E063440-6765-48C5-A4B7-35897C7FB801}" dt="2023-07-19T11:16:45.113" v="124" actId="692"/>
          <ac:spMkLst>
            <pc:docMk/>
            <pc:sldMk cId="3121457939" sldId="257"/>
            <ac:spMk id="26" creationId="{77D3A519-F063-9FCA-C573-900644AA9ACC}"/>
          </ac:spMkLst>
        </pc:spChg>
        <pc:spChg chg="mod">
          <ac:chgData name="Lydia Lane" userId="6cfbb8fb068cc2f0" providerId="LiveId" clId="{1E063440-6765-48C5-A4B7-35897C7FB801}" dt="2023-07-19T11:16:57.321" v="127" actId="692"/>
          <ac:spMkLst>
            <pc:docMk/>
            <pc:sldMk cId="3121457939" sldId="257"/>
            <ac:spMk id="28" creationId="{567CE1CB-FB2B-9470-22D2-EB1F025FD7CE}"/>
          </ac:spMkLst>
        </pc:spChg>
        <pc:spChg chg="mod">
          <ac:chgData name="Lydia Lane" userId="6cfbb8fb068cc2f0" providerId="LiveId" clId="{1E063440-6765-48C5-A4B7-35897C7FB801}" dt="2023-07-19T11:17:35.828" v="136" actId="692"/>
          <ac:spMkLst>
            <pc:docMk/>
            <pc:sldMk cId="3121457939" sldId="257"/>
            <ac:spMk id="29" creationId="{986CE639-6B4B-233E-C498-26C97081A29E}"/>
          </ac:spMkLst>
        </pc:spChg>
        <pc:spChg chg="mod">
          <ac:chgData name="Lydia Lane" userId="6cfbb8fb068cc2f0" providerId="LiveId" clId="{1E063440-6765-48C5-A4B7-35897C7FB801}" dt="2023-07-19T11:17:04.342" v="129" actId="692"/>
          <ac:spMkLst>
            <pc:docMk/>
            <pc:sldMk cId="3121457939" sldId="257"/>
            <ac:spMk id="30" creationId="{9D5477BD-B8CB-9D3D-D23B-B9781BEF323C}"/>
          </ac:spMkLst>
        </pc:spChg>
        <pc:spChg chg="mod">
          <ac:chgData name="Lydia Lane" userId="6cfbb8fb068cc2f0" providerId="LiveId" clId="{1E063440-6765-48C5-A4B7-35897C7FB801}" dt="2023-07-19T11:17:11.839" v="131" actId="692"/>
          <ac:spMkLst>
            <pc:docMk/>
            <pc:sldMk cId="3121457939" sldId="257"/>
            <ac:spMk id="31" creationId="{1EBEFE48-7283-29AC-874C-9619041EA12C}"/>
          </ac:spMkLst>
        </pc:spChg>
        <pc:spChg chg="mod">
          <ac:chgData name="Lydia Lane" userId="6cfbb8fb068cc2f0" providerId="LiveId" clId="{1E063440-6765-48C5-A4B7-35897C7FB801}" dt="2023-07-19T11:16:29.273" v="121" actId="692"/>
          <ac:spMkLst>
            <pc:docMk/>
            <pc:sldMk cId="3121457939" sldId="257"/>
            <ac:spMk id="32" creationId="{1BCA06B7-8FD5-DFAE-CB28-B684BA77BBA8}"/>
          </ac:spMkLst>
        </pc:spChg>
        <pc:spChg chg="mod">
          <ac:chgData name="Lydia Lane" userId="6cfbb8fb068cc2f0" providerId="LiveId" clId="{1E063440-6765-48C5-A4B7-35897C7FB801}" dt="2023-07-19T11:16:33.507" v="122" actId="692"/>
          <ac:spMkLst>
            <pc:docMk/>
            <pc:sldMk cId="3121457939" sldId="257"/>
            <ac:spMk id="33" creationId="{1B980AD0-3424-4A59-CBAF-F26BF92D3138}"/>
          </ac:spMkLst>
        </pc:spChg>
        <pc:spChg chg="mod">
          <ac:chgData name="Lydia Lane" userId="6cfbb8fb068cc2f0" providerId="LiveId" clId="{1E063440-6765-48C5-A4B7-35897C7FB801}" dt="2023-07-19T11:14:58.383" v="104" actId="692"/>
          <ac:spMkLst>
            <pc:docMk/>
            <pc:sldMk cId="3121457939" sldId="257"/>
            <ac:spMk id="34" creationId="{A7B49878-AC88-DCE7-22FB-4CD8EE387211}"/>
          </ac:spMkLst>
        </pc:spChg>
        <pc:spChg chg="mod">
          <ac:chgData name="Lydia Lane" userId="6cfbb8fb068cc2f0" providerId="LiveId" clId="{1E063440-6765-48C5-A4B7-35897C7FB801}" dt="2023-07-19T11:14:53.822" v="103" actId="692"/>
          <ac:spMkLst>
            <pc:docMk/>
            <pc:sldMk cId="3121457939" sldId="257"/>
            <ac:spMk id="35" creationId="{17768F5E-5661-DC43-DD54-4172AC50BBEC}"/>
          </ac:spMkLst>
        </pc:spChg>
        <pc:spChg chg="mod">
          <ac:chgData name="Lydia Lane" userId="6cfbb8fb068cc2f0" providerId="LiveId" clId="{1E063440-6765-48C5-A4B7-35897C7FB801}" dt="2023-07-19T11:15:48.942" v="114" actId="692"/>
          <ac:spMkLst>
            <pc:docMk/>
            <pc:sldMk cId="3121457939" sldId="257"/>
            <ac:spMk id="36" creationId="{DCF13EEC-D91C-B94C-B760-B354E017AC3C}"/>
          </ac:spMkLst>
        </pc:spChg>
        <pc:spChg chg="mod">
          <ac:chgData name="Lydia Lane" userId="6cfbb8fb068cc2f0" providerId="LiveId" clId="{1E063440-6765-48C5-A4B7-35897C7FB801}" dt="2023-07-19T11:15:39.645" v="112" actId="207"/>
          <ac:spMkLst>
            <pc:docMk/>
            <pc:sldMk cId="3121457939" sldId="257"/>
            <ac:spMk id="37" creationId="{D2ED67AC-D2E9-4DC2-0F97-6F5A84AF7442}"/>
          </ac:spMkLst>
        </pc:spChg>
        <pc:spChg chg="mod">
          <ac:chgData name="Lydia Lane" userId="6cfbb8fb068cc2f0" providerId="LiveId" clId="{1E063440-6765-48C5-A4B7-35897C7FB801}" dt="2023-07-19T11:15:56.272" v="115" actId="692"/>
          <ac:spMkLst>
            <pc:docMk/>
            <pc:sldMk cId="3121457939" sldId="257"/>
            <ac:spMk id="38" creationId="{FE772214-B0F9-E55D-8511-F1934D914BD4}"/>
          </ac:spMkLst>
        </pc:spChg>
        <pc:spChg chg="mod">
          <ac:chgData name="Lydia Lane" userId="6cfbb8fb068cc2f0" providerId="LiveId" clId="{1E063440-6765-48C5-A4B7-35897C7FB801}" dt="2023-07-19T11:16:02.432" v="116" actId="692"/>
          <ac:spMkLst>
            <pc:docMk/>
            <pc:sldMk cId="3121457939" sldId="257"/>
            <ac:spMk id="39" creationId="{08E9C4AC-1EF3-B18A-2BE2-62C5F08F0470}"/>
          </ac:spMkLst>
        </pc:spChg>
        <pc:spChg chg="add mod">
          <ac:chgData name="Lydia Lane" userId="6cfbb8fb068cc2f0" providerId="LiveId" clId="{1E063440-6765-48C5-A4B7-35897C7FB801}" dt="2023-07-19T11:14:27.226" v="97" actId="207"/>
          <ac:spMkLst>
            <pc:docMk/>
            <pc:sldMk cId="3121457939" sldId="257"/>
            <ac:spMk id="40" creationId="{D74F2521-2155-76BE-94D1-3550C7C8AFAD}"/>
          </ac:spMkLst>
        </pc:spChg>
        <pc:spChg chg="add mod">
          <ac:chgData name="Lydia Lane" userId="6cfbb8fb068cc2f0" providerId="LiveId" clId="{1E063440-6765-48C5-A4B7-35897C7FB801}" dt="2023-07-19T11:17:59.456" v="139" actId="692"/>
          <ac:spMkLst>
            <pc:docMk/>
            <pc:sldMk cId="3121457939" sldId="257"/>
            <ac:spMk id="41" creationId="{F5321242-2FDD-0E14-19B3-C7858ECD032A}"/>
          </ac:spMkLst>
        </pc:spChg>
        <pc:spChg chg="add mod">
          <ac:chgData name="Lydia Lane" userId="6cfbb8fb068cc2f0" providerId="LiveId" clId="{1E063440-6765-48C5-A4B7-35897C7FB801}" dt="2023-07-19T11:14:32.691" v="99" actId="207"/>
          <ac:spMkLst>
            <pc:docMk/>
            <pc:sldMk cId="3121457939" sldId="257"/>
            <ac:spMk id="42" creationId="{05063968-4F97-1732-F8AA-5BF569608331}"/>
          </ac:spMkLst>
        </pc:spChg>
        <pc:grpChg chg="add mod">
          <ac:chgData name="Lydia Lane" userId="6cfbb8fb068cc2f0" providerId="LiveId" clId="{1E063440-6765-48C5-A4B7-35897C7FB801}" dt="2023-07-19T11:14:05.693" v="95" actId="1076"/>
          <ac:grpSpMkLst>
            <pc:docMk/>
            <pc:sldMk cId="3121457939" sldId="257"/>
            <ac:grpSpMk id="11" creationId="{E10677D0-9A78-CA6D-0158-0006329C97EC}"/>
          </ac:grpSpMkLst>
        </pc:grpChg>
        <pc:grpChg chg="mod">
          <ac:chgData name="Lydia Lane" userId="6cfbb8fb068cc2f0" providerId="LiveId" clId="{1E063440-6765-48C5-A4B7-35897C7FB801}" dt="2023-07-19T11:13:51.701" v="94"/>
          <ac:grpSpMkLst>
            <pc:docMk/>
            <pc:sldMk cId="3121457939" sldId="257"/>
            <ac:grpSpMk id="13" creationId="{3D219CF5-B77B-D114-4616-7FAB71D90CA3}"/>
          </ac:grpSpMkLst>
        </pc:grpChg>
        <pc:grpChg chg="mod">
          <ac:chgData name="Lydia Lane" userId="6cfbb8fb068cc2f0" providerId="LiveId" clId="{1E063440-6765-48C5-A4B7-35897C7FB801}" dt="2023-07-19T11:13:51.701" v="94"/>
          <ac:grpSpMkLst>
            <pc:docMk/>
            <pc:sldMk cId="3121457939" sldId="257"/>
            <ac:grpSpMk id="18" creationId="{4C470D94-4366-5C45-4152-8D4EF1B58F31}"/>
          </ac:grpSpMkLst>
        </pc:grpChg>
        <pc:grpChg chg="mod">
          <ac:chgData name="Lydia Lane" userId="6cfbb8fb068cc2f0" providerId="LiveId" clId="{1E063440-6765-48C5-A4B7-35897C7FB801}" dt="2023-07-19T11:13:51.701" v="94"/>
          <ac:grpSpMkLst>
            <pc:docMk/>
            <pc:sldMk cId="3121457939" sldId="257"/>
            <ac:grpSpMk id="20" creationId="{5E959989-1E33-6F5E-E9C7-403DBFE98709}"/>
          </ac:grpSpMkLst>
        </pc:grpChg>
        <pc:grpChg chg="mod">
          <ac:chgData name="Lydia Lane" userId="6cfbb8fb068cc2f0" providerId="LiveId" clId="{1E063440-6765-48C5-A4B7-35897C7FB801}" dt="2023-07-19T11:13:51.701" v="94"/>
          <ac:grpSpMkLst>
            <pc:docMk/>
            <pc:sldMk cId="3121457939" sldId="257"/>
            <ac:grpSpMk id="23" creationId="{108B92FC-50B0-FB2E-A514-B85A61254214}"/>
          </ac:grpSpMkLst>
        </pc:grpChg>
        <pc:grpChg chg="mod">
          <ac:chgData name="Lydia Lane" userId="6cfbb8fb068cc2f0" providerId="LiveId" clId="{1E063440-6765-48C5-A4B7-35897C7FB801}" dt="2023-07-19T11:13:51.701" v="94"/>
          <ac:grpSpMkLst>
            <pc:docMk/>
            <pc:sldMk cId="3121457939" sldId="257"/>
            <ac:grpSpMk id="25" creationId="{F9338E0B-4C60-0EE1-6C33-C67BEEF6A90E}"/>
          </ac:grpSpMkLst>
        </pc:grpChg>
        <pc:grpChg chg="mod">
          <ac:chgData name="Lydia Lane" userId="6cfbb8fb068cc2f0" providerId="LiveId" clId="{1E063440-6765-48C5-A4B7-35897C7FB801}" dt="2023-07-19T11:13:51.701" v="94"/>
          <ac:grpSpMkLst>
            <pc:docMk/>
            <pc:sldMk cId="3121457939" sldId="257"/>
            <ac:grpSpMk id="27" creationId="{6F86BDAA-63C1-F9D4-F6FE-974297A1E5D6}"/>
          </ac:grpSpMkLst>
        </pc:grpChg>
      </pc:sldChg>
      <pc:sldChg chg="addSp modSp add mod">
        <pc:chgData name="Lydia Lane" userId="6cfbb8fb068cc2f0" providerId="LiveId" clId="{1E063440-6765-48C5-A4B7-35897C7FB801}" dt="2023-07-19T11:20:51.609" v="157" actId="692"/>
        <pc:sldMkLst>
          <pc:docMk/>
          <pc:sldMk cId="936043111" sldId="258"/>
        </pc:sldMkLst>
        <pc:spChg chg="add mod">
          <ac:chgData name="Lydia Lane" userId="6cfbb8fb068cc2f0" providerId="LiveId" clId="{1E063440-6765-48C5-A4B7-35897C7FB801}" dt="2023-07-19T11:20:51.609" v="157" actId="692"/>
          <ac:spMkLst>
            <pc:docMk/>
            <pc:sldMk cId="936043111" sldId="258"/>
            <ac:spMk id="3" creationId="{EDF7169D-C23C-231C-30E6-913A6F262DA2}"/>
          </ac:spMkLst>
        </pc:spChg>
        <pc:spChg chg="add mod">
          <ac:chgData name="Lydia Lane" userId="6cfbb8fb068cc2f0" providerId="LiveId" clId="{1E063440-6765-48C5-A4B7-35897C7FB801}" dt="2023-07-19T11:20:40.520" v="156" actId="207"/>
          <ac:spMkLst>
            <pc:docMk/>
            <pc:sldMk cId="936043111" sldId="258"/>
            <ac:spMk id="9" creationId="{859CFDDA-51DB-F189-0CFB-3708A672D018}"/>
          </ac:spMkLst>
        </pc:spChg>
        <pc:spChg chg="add mod">
          <ac:chgData name="Lydia Lane" userId="6cfbb8fb068cc2f0" providerId="LiveId" clId="{1E063440-6765-48C5-A4B7-35897C7FB801}" dt="2023-07-19T11:20:35.340" v="155" actId="207"/>
          <ac:spMkLst>
            <pc:docMk/>
            <pc:sldMk cId="936043111" sldId="258"/>
            <ac:spMk id="10" creationId="{A1C9350F-512F-D71C-147C-4E16B70E6740}"/>
          </ac:spMkLst>
        </pc:spChg>
        <pc:spChg chg="add mod">
          <ac:chgData name="Lydia Lane" userId="6cfbb8fb068cc2f0" providerId="LiveId" clId="{1E063440-6765-48C5-A4B7-35897C7FB801}" dt="2023-07-19T11:20:31.332" v="154" actId="207"/>
          <ac:spMkLst>
            <pc:docMk/>
            <pc:sldMk cId="936043111" sldId="258"/>
            <ac:spMk id="11" creationId="{B08E327D-0E0A-A0E1-97FF-B0B5ABBD9C20}"/>
          </ac:spMkLst>
        </pc:spChg>
        <pc:graphicFrameChg chg="add mod">
          <ac:chgData name="Lydia Lane" userId="6cfbb8fb068cc2f0" providerId="LiveId" clId="{1E063440-6765-48C5-A4B7-35897C7FB801}" dt="2023-07-19T11:20:24.875" v="152" actId="1076"/>
          <ac:graphicFrameMkLst>
            <pc:docMk/>
            <pc:sldMk cId="936043111" sldId="258"/>
            <ac:graphicFrameMk id="12" creationId="{B73026C8-8A48-4D93-79DD-B7898C0D0C89}"/>
          </ac:graphicFrameMkLst>
        </pc:graphicFrameChg>
      </pc:sldChg>
      <pc:sldChg chg="addSp delSp modSp add mod">
        <pc:chgData name="Lydia Lane" userId="6cfbb8fb068cc2f0" providerId="LiveId" clId="{1E063440-6765-48C5-A4B7-35897C7FB801}" dt="2023-07-19T11:19:53.227" v="150" actId="207"/>
        <pc:sldMkLst>
          <pc:docMk/>
          <pc:sldMk cId="1830785991" sldId="259"/>
        </pc:sldMkLst>
        <pc:spChg chg="add del mod">
          <ac:chgData name="Lydia Lane" userId="6cfbb8fb068cc2f0" providerId="LiveId" clId="{1E063440-6765-48C5-A4B7-35897C7FB801}" dt="2023-07-19T11:18:38.209" v="141" actId="478"/>
          <ac:spMkLst>
            <pc:docMk/>
            <pc:sldMk cId="1830785991" sldId="259"/>
            <ac:spMk id="3" creationId="{77AB682B-DD28-AEE3-5C2B-C3084E83A5CF}"/>
          </ac:spMkLst>
        </pc:spChg>
        <pc:spChg chg="add mod">
          <ac:chgData name="Lydia Lane" userId="6cfbb8fb068cc2f0" providerId="LiveId" clId="{1E063440-6765-48C5-A4B7-35897C7FB801}" dt="2023-07-19T11:18:41.530" v="142" actId="207"/>
          <ac:spMkLst>
            <pc:docMk/>
            <pc:sldMk cId="1830785991" sldId="259"/>
            <ac:spMk id="9" creationId="{4EAAEE26-B75B-79C7-B686-FEFA04107162}"/>
          </ac:spMkLst>
        </pc:spChg>
        <pc:spChg chg="add mod">
          <ac:chgData name="Lydia Lane" userId="6cfbb8fb068cc2f0" providerId="LiveId" clId="{1E063440-6765-48C5-A4B7-35897C7FB801}" dt="2023-07-19T11:19:53.227" v="150" actId="207"/>
          <ac:spMkLst>
            <pc:docMk/>
            <pc:sldMk cId="1830785991" sldId="259"/>
            <ac:spMk id="10" creationId="{5DD4B754-A9D4-93D8-CC66-854C4EB51A71}"/>
          </ac:spMkLst>
        </pc:spChg>
        <pc:spChg chg="add mod">
          <ac:chgData name="Lydia Lane" userId="6cfbb8fb068cc2f0" providerId="LiveId" clId="{1E063440-6765-48C5-A4B7-35897C7FB801}" dt="2023-07-19T11:19:29.867" v="147" actId="207"/>
          <ac:spMkLst>
            <pc:docMk/>
            <pc:sldMk cId="1830785991" sldId="259"/>
            <ac:spMk id="11" creationId="{96CC7E93-A6C0-61AE-4C5D-27244EC14A3C}"/>
          </ac:spMkLst>
        </pc:spChg>
        <pc:spChg chg="add mod">
          <ac:chgData name="Lydia Lane" userId="6cfbb8fb068cc2f0" providerId="LiveId" clId="{1E063440-6765-48C5-A4B7-35897C7FB801}" dt="2023-07-19T11:18:43.873" v="143" actId="207"/>
          <ac:spMkLst>
            <pc:docMk/>
            <pc:sldMk cId="1830785991" sldId="259"/>
            <ac:spMk id="12" creationId="{91B176BA-175C-4D03-24BB-345EAB8FB765}"/>
          </ac:spMkLst>
        </pc:spChg>
        <pc:spChg chg="add mod">
          <ac:chgData name="Lydia Lane" userId="6cfbb8fb068cc2f0" providerId="LiveId" clId="{1E063440-6765-48C5-A4B7-35897C7FB801}" dt="2023-07-19T11:19:41.156" v="148" actId="1076"/>
          <ac:spMkLst>
            <pc:docMk/>
            <pc:sldMk cId="1830785991" sldId="259"/>
            <ac:spMk id="13" creationId="{AF342569-1A3C-A608-A2B6-A09A11563107}"/>
          </ac:spMkLst>
        </pc:spChg>
        <pc:graphicFrameChg chg="add mod">
          <ac:chgData name="Lydia Lane" userId="6cfbb8fb068cc2f0" providerId="LiveId" clId="{1E063440-6765-48C5-A4B7-35897C7FB801}" dt="2023-07-19T11:18:35.081" v="140"/>
          <ac:graphicFrameMkLst>
            <pc:docMk/>
            <pc:sldMk cId="1830785991" sldId="259"/>
            <ac:graphicFrameMk id="14" creationId="{D08FB890-108B-358C-B844-E5473A6E238E}"/>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docs.live.net/da6633ccf709048f/Documents/Content%20Writing/Developing%20Experts%20Feb%2023%20-/Atoms%20%5e0%20particles/Graph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da6633ccf709048f/Documents/Content%20Writing/Developing%20Experts%20Feb%2023%20-/Atoms%20%5e0%20particles/Graph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19050" cap="rnd">
              <a:noFill/>
              <a:round/>
            </a:ln>
            <a:effectLst/>
          </c:spPr>
          <c:marker>
            <c:symbol val="none"/>
          </c:marker>
          <c:xVal>
            <c:numRef>
              <c:f>[Graphs.xlsx]Sheet1!$A$1:$A$16</c:f>
              <c:numCache>
                <c:formatCode>General</c:formatCode>
                <c:ptCount val="1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numCache>
            </c:numRef>
          </c:xVal>
          <c:yVal>
            <c:numRef>
              <c:f>[Graphs.xlsx]Sheet1!$B$1:$B$16</c:f>
              <c:numCache>
                <c:formatCode>General</c:formatCode>
                <c:ptCount val="16"/>
                <c:pt idx="0">
                  <c:v>75</c:v>
                </c:pt>
                <c:pt idx="1">
                  <c:v>72</c:v>
                </c:pt>
                <c:pt idx="2">
                  <c:v>69</c:v>
                </c:pt>
                <c:pt idx="3">
                  <c:v>66</c:v>
                </c:pt>
                <c:pt idx="4">
                  <c:v>63</c:v>
                </c:pt>
                <c:pt idx="5">
                  <c:v>60</c:v>
                </c:pt>
                <c:pt idx="6">
                  <c:v>58</c:v>
                </c:pt>
                <c:pt idx="7">
                  <c:v>57</c:v>
                </c:pt>
                <c:pt idx="8">
                  <c:v>56</c:v>
                </c:pt>
                <c:pt idx="9">
                  <c:v>56</c:v>
                </c:pt>
                <c:pt idx="10">
                  <c:v>56</c:v>
                </c:pt>
                <c:pt idx="11">
                  <c:v>56</c:v>
                </c:pt>
                <c:pt idx="12">
                  <c:v>55</c:v>
                </c:pt>
                <c:pt idx="13">
                  <c:v>53</c:v>
                </c:pt>
                <c:pt idx="14">
                  <c:v>51</c:v>
                </c:pt>
                <c:pt idx="15">
                  <c:v>50</c:v>
                </c:pt>
              </c:numCache>
            </c:numRef>
          </c:yVal>
          <c:smooth val="0"/>
          <c:extLst>
            <c:ext xmlns:c16="http://schemas.microsoft.com/office/drawing/2014/chart" uri="{C3380CC4-5D6E-409C-BE32-E72D297353CC}">
              <c16:uniqueId val="{00000000-4B84-4AB9-8C67-B91E81EB30F4}"/>
            </c:ext>
          </c:extLst>
        </c:ser>
        <c:dLbls>
          <c:showLegendKey val="0"/>
          <c:showVal val="0"/>
          <c:showCatName val="0"/>
          <c:showSerName val="0"/>
          <c:showPercent val="0"/>
          <c:showBubbleSize val="0"/>
        </c:dLbls>
        <c:axId val="36066336"/>
        <c:axId val="2006769104"/>
      </c:scatterChart>
      <c:valAx>
        <c:axId val="36066336"/>
        <c:scaling>
          <c:orientation val="minMax"/>
          <c:max val="15"/>
          <c:min val="0"/>
        </c:scaling>
        <c:delete val="0"/>
        <c:axPos val="b"/>
        <c:majorGridlines>
          <c:spPr>
            <a:ln w="9525" cap="flat" cmpd="sng" algn="ctr">
              <a:solidFill>
                <a:schemeClr val="tx1">
                  <a:lumMod val="85000"/>
                  <a:lumOff val="15000"/>
                </a:schemeClr>
              </a:solidFill>
              <a:round/>
            </a:ln>
            <a:effectLst/>
          </c:spPr>
        </c:majorGridlines>
        <c:minorGridlines>
          <c:spPr>
            <a:ln w="9525" cap="flat" cmpd="sng" algn="ctr">
              <a:solidFill>
                <a:schemeClr val="tx1">
                  <a:lumMod val="50000"/>
                  <a:lumOff val="50000"/>
                </a:schemeClr>
              </a:solidFill>
              <a:round/>
            </a:ln>
            <a:effectLst/>
          </c:spPr>
        </c:minorGridlines>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r>
                  <a:rPr lang="en-GB" sz="1200" b="0" dirty="0">
                    <a:solidFill>
                      <a:srgbClr val="002060"/>
                    </a:solidFill>
                    <a:effectLst/>
                    <a:latin typeface="Arial Rounded MT Bold" panose="020F0704030504030204" pitchFamily="34" charset="0"/>
                  </a:rPr>
                  <a:t>Time / minutes</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85000"/>
                <a:lumOff val="1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6769104"/>
        <c:crosses val="autoZero"/>
        <c:crossBetween val="midCat"/>
        <c:majorUnit val="1"/>
      </c:valAx>
      <c:valAx>
        <c:axId val="2006769104"/>
        <c:scaling>
          <c:orientation val="minMax"/>
          <c:max val="76"/>
          <c:min val="48"/>
        </c:scaling>
        <c:delete val="0"/>
        <c:axPos val="l"/>
        <c:majorGridlines>
          <c:spPr>
            <a:ln w="9525" cap="flat" cmpd="sng" algn="ctr">
              <a:solidFill>
                <a:schemeClr val="tx1">
                  <a:lumMod val="85000"/>
                  <a:lumOff val="15000"/>
                </a:schemeClr>
              </a:solidFill>
              <a:round/>
            </a:ln>
            <a:effectLst/>
          </c:spPr>
        </c:majorGridlines>
        <c:minorGridlines>
          <c:spPr>
            <a:ln w="9525" cap="flat" cmpd="sng" algn="ctr">
              <a:solidFill>
                <a:schemeClr val="tx1">
                  <a:lumMod val="50000"/>
                  <a:lumOff val="50000"/>
                </a:schemeClr>
              </a:solidFill>
              <a:round/>
            </a:ln>
            <a:effectLst/>
          </c:spPr>
        </c:minorGridlines>
        <c:title>
          <c:tx>
            <c:rich>
              <a:bodyPr rot="-5400000" spcFirstLastPara="1" vertOverflow="ellipsis" vert="horz" wrap="square" anchor="ctr" anchorCtr="1"/>
              <a:lstStyle/>
              <a:p>
                <a:pPr>
                  <a:defRPr sz="1200" b="0" i="0" u="none" strike="noStrike" kern="1200" baseline="0">
                    <a:solidFill>
                      <a:srgbClr val="002060"/>
                    </a:solidFill>
                    <a:latin typeface="Arial Rounded MT Bold" panose="020F0704030504030204" pitchFamily="34" charset="0"/>
                    <a:ea typeface="+mn-ea"/>
                    <a:cs typeface="+mn-cs"/>
                  </a:defRPr>
                </a:pPr>
                <a:r>
                  <a:rPr lang="en-GB" sz="1200" b="0">
                    <a:solidFill>
                      <a:srgbClr val="002060"/>
                    </a:solidFill>
                    <a:effectLst/>
                    <a:latin typeface="Arial Rounded MT Bold" panose="020F0704030504030204" pitchFamily="34" charset="0"/>
                  </a:rPr>
                  <a:t>Temperature  / °C</a:t>
                </a:r>
              </a:p>
            </c:rich>
          </c:tx>
          <c:overlay val="0"/>
          <c:spPr>
            <a:noFill/>
            <a:ln>
              <a:noFill/>
            </a:ln>
            <a:effectLst/>
          </c:spPr>
          <c:txPr>
            <a:bodyPr rot="-5400000" spcFirstLastPara="1" vertOverflow="ellipsis" vert="horz" wrap="square" anchor="ctr" anchorCtr="1"/>
            <a:lstStyle/>
            <a:p>
              <a:pPr>
                <a:defRPr sz="1200" b="0" i="0" u="none" strike="noStrike" kern="1200" baseline="0">
                  <a:solidFill>
                    <a:srgbClr val="002060"/>
                  </a:solidFill>
                  <a:latin typeface="Arial Rounded MT Bold" panose="020F0704030504030204" pitchFamily="34" charset="0"/>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85000"/>
                <a:lumOff val="1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066336"/>
        <c:crosses val="autoZero"/>
        <c:crossBetween val="midCat"/>
        <c:majorUnit val="2"/>
        <c:minorUnit val="0.4"/>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19050" cap="rnd">
              <a:noFill/>
              <a:round/>
            </a:ln>
            <a:effectLst/>
          </c:spPr>
          <c:marker>
            <c:symbol val="x"/>
            <c:size val="5"/>
            <c:spPr>
              <a:noFill/>
              <a:ln w="9525">
                <a:solidFill>
                  <a:schemeClr val="accent1"/>
                </a:solidFill>
              </a:ln>
              <a:effectLst/>
            </c:spPr>
          </c:marker>
          <c:xVal>
            <c:numRef>
              <c:f>[Graphs.xlsx]Sheet1!$A$1:$A$16</c:f>
              <c:numCache>
                <c:formatCode>General</c:formatCode>
                <c:ptCount val="1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numCache>
            </c:numRef>
          </c:xVal>
          <c:yVal>
            <c:numRef>
              <c:f>[Graphs.xlsx]Sheet1!$B$1:$B$16</c:f>
              <c:numCache>
                <c:formatCode>General</c:formatCode>
                <c:ptCount val="16"/>
                <c:pt idx="0">
                  <c:v>75</c:v>
                </c:pt>
                <c:pt idx="1">
                  <c:v>72</c:v>
                </c:pt>
                <c:pt idx="2">
                  <c:v>69</c:v>
                </c:pt>
                <c:pt idx="3">
                  <c:v>66</c:v>
                </c:pt>
                <c:pt idx="4">
                  <c:v>63</c:v>
                </c:pt>
                <c:pt idx="5">
                  <c:v>60</c:v>
                </c:pt>
                <c:pt idx="6">
                  <c:v>58</c:v>
                </c:pt>
                <c:pt idx="7">
                  <c:v>57</c:v>
                </c:pt>
                <c:pt idx="8">
                  <c:v>56</c:v>
                </c:pt>
                <c:pt idx="9">
                  <c:v>56</c:v>
                </c:pt>
                <c:pt idx="10">
                  <c:v>56</c:v>
                </c:pt>
                <c:pt idx="11">
                  <c:v>56</c:v>
                </c:pt>
                <c:pt idx="12">
                  <c:v>55</c:v>
                </c:pt>
                <c:pt idx="13">
                  <c:v>53</c:v>
                </c:pt>
                <c:pt idx="14">
                  <c:v>51</c:v>
                </c:pt>
                <c:pt idx="15">
                  <c:v>50</c:v>
                </c:pt>
              </c:numCache>
            </c:numRef>
          </c:yVal>
          <c:smooth val="0"/>
          <c:extLst>
            <c:ext xmlns:c16="http://schemas.microsoft.com/office/drawing/2014/chart" uri="{C3380CC4-5D6E-409C-BE32-E72D297353CC}">
              <c16:uniqueId val="{00000000-ED39-4B22-BAF6-37D6CA1639BC}"/>
            </c:ext>
          </c:extLst>
        </c:ser>
        <c:dLbls>
          <c:showLegendKey val="0"/>
          <c:showVal val="0"/>
          <c:showCatName val="0"/>
          <c:showSerName val="0"/>
          <c:showPercent val="0"/>
          <c:showBubbleSize val="0"/>
        </c:dLbls>
        <c:axId val="36066336"/>
        <c:axId val="2006769104"/>
      </c:scatterChart>
      <c:valAx>
        <c:axId val="36066336"/>
        <c:scaling>
          <c:orientation val="minMax"/>
          <c:max val="15"/>
          <c:min val="0"/>
        </c:scaling>
        <c:delete val="0"/>
        <c:axPos val="b"/>
        <c:majorGridlines>
          <c:spPr>
            <a:ln w="9525" cap="flat" cmpd="sng" algn="ctr">
              <a:solidFill>
                <a:schemeClr val="tx1">
                  <a:lumMod val="85000"/>
                  <a:lumOff val="15000"/>
                </a:schemeClr>
              </a:solidFill>
              <a:round/>
            </a:ln>
            <a:effectLst/>
          </c:spPr>
        </c:majorGridlines>
        <c:minorGridlines>
          <c:spPr>
            <a:ln w="9525" cap="flat" cmpd="sng" algn="ctr">
              <a:solidFill>
                <a:schemeClr val="tx1">
                  <a:lumMod val="50000"/>
                  <a:lumOff val="50000"/>
                </a:schemeClr>
              </a:solidFill>
              <a:round/>
            </a:ln>
            <a:effectLst/>
          </c:spPr>
        </c:minorGridlines>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r>
                  <a:rPr lang="en-GB" sz="1400" b="1">
                    <a:effectLst/>
                  </a:rPr>
                  <a:t>Time / minutes</a:t>
                </a:r>
                <a:endParaRPr lang="en-GB" sz="1400">
                  <a:effectLst/>
                </a:endParaRP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85000"/>
                <a:lumOff val="1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6769104"/>
        <c:crosses val="autoZero"/>
        <c:crossBetween val="midCat"/>
        <c:majorUnit val="1"/>
      </c:valAx>
      <c:valAx>
        <c:axId val="2006769104"/>
        <c:scaling>
          <c:orientation val="minMax"/>
          <c:max val="76"/>
          <c:min val="48"/>
        </c:scaling>
        <c:delete val="0"/>
        <c:axPos val="l"/>
        <c:majorGridlines>
          <c:spPr>
            <a:ln w="9525" cap="flat" cmpd="sng" algn="ctr">
              <a:solidFill>
                <a:schemeClr val="tx1">
                  <a:lumMod val="85000"/>
                  <a:lumOff val="15000"/>
                </a:schemeClr>
              </a:solidFill>
              <a:round/>
            </a:ln>
            <a:effectLst/>
          </c:spPr>
        </c:majorGridlines>
        <c:minorGridlines>
          <c:spPr>
            <a:ln w="9525" cap="flat" cmpd="sng" algn="ctr">
              <a:solidFill>
                <a:schemeClr val="tx1">
                  <a:lumMod val="50000"/>
                  <a:lumOff val="50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sz="1400" b="1">
                    <a:effectLst/>
                  </a:rPr>
                  <a:t>Temperature  / °C</a:t>
                </a:r>
                <a:endParaRPr lang="en-GB" sz="1400">
                  <a:effectLst/>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85000"/>
                <a:lumOff val="1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066336"/>
        <c:crosses val="autoZero"/>
        <c:crossBetween val="midCat"/>
        <c:majorUnit val="2"/>
        <c:minorUnit val="0.4"/>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845404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1566356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169709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1774954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AF6DECB-8B0D-42B2-856D-8B66113C5F46}" type="datetimeFigureOut">
              <a:rPr lang="en-GB" smtClean="0"/>
              <a:t>01/09/2023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528514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AF6DECB-8B0D-42B2-856D-8B66113C5F46}" type="datetimeFigureOut">
              <a:rPr lang="en-GB" smtClean="0"/>
              <a:t>01/09/2023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040856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AF6DECB-8B0D-42B2-856D-8B66113C5F46}" type="datetimeFigureOut">
              <a:rPr lang="en-GB" smtClean="0"/>
              <a:t>01/09/2023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68237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AF6DECB-8B0D-42B2-856D-8B66113C5F46}" type="datetimeFigureOut">
              <a:rPr lang="en-GB" smtClean="0"/>
              <a:t>01/09/2023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30323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6DECB-8B0D-42B2-856D-8B66113C5F46}" type="datetimeFigureOut">
              <a:rPr lang="en-GB" smtClean="0"/>
              <a:t>01/09/2023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412295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F6DECB-8B0D-42B2-856D-8B66113C5F46}" type="datetimeFigureOut">
              <a:rPr lang="en-GB" smtClean="0"/>
              <a:t>01/09/2023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10735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F6DECB-8B0D-42B2-856D-8B66113C5F46}" type="datetimeFigureOut">
              <a:rPr lang="en-GB" smtClean="0"/>
              <a:t>01/09/2023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134966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AF6DECB-8B0D-42B2-856D-8B66113C5F46}" type="datetimeFigureOut">
              <a:rPr lang="en-GB" smtClean="0"/>
              <a:t>01/09/2023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E82A2C6-571E-4FC5-85AE-5728F8A47954}" type="slidenum">
              <a:rPr lang="en-GB" smtClean="0"/>
              <a:t>‹#›</a:t>
            </a:fld>
            <a:endParaRPr lang="en-GB"/>
          </a:p>
        </p:txBody>
      </p:sp>
    </p:spTree>
    <p:extLst>
      <p:ext uri="{BB962C8B-B14F-4D97-AF65-F5344CB8AC3E}">
        <p14:creationId xmlns:p14="http://schemas.microsoft.com/office/powerpoint/2010/main" val="31734697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7" name="TextBox 6">
            <a:extLst>
              <a:ext uri="{FF2B5EF4-FFF2-40B4-BE49-F238E27FC236}">
                <a16:creationId xmlns:a16="http://schemas.microsoft.com/office/drawing/2014/main" id="{A699A2E2-121B-92A5-F10F-869BBED5F16B}"/>
              </a:ext>
            </a:extLst>
          </p:cNvPr>
          <p:cNvSpPr txBox="1"/>
          <p:nvPr/>
        </p:nvSpPr>
        <p:spPr>
          <a:xfrm>
            <a:off x="1033095" y="190080"/>
            <a:ext cx="4514266"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Explain changes of state using a particle model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KS3-02-02</a:t>
            </a:r>
          </a:p>
        </p:txBody>
      </p:sp>
      <p:sp>
        <p:nvSpPr>
          <p:cNvPr id="9" name="TextBox 8">
            <a:extLst>
              <a:ext uri="{FF2B5EF4-FFF2-40B4-BE49-F238E27FC236}">
                <a16:creationId xmlns:a16="http://schemas.microsoft.com/office/drawing/2014/main" id="{8090333A-933A-9280-7ABD-B47B15934FBC}"/>
              </a:ext>
            </a:extLst>
          </p:cNvPr>
          <p:cNvSpPr txBox="1"/>
          <p:nvPr/>
        </p:nvSpPr>
        <p:spPr>
          <a:xfrm>
            <a:off x="1423954" y="1654208"/>
            <a:ext cx="4010091" cy="276999"/>
          </a:xfrm>
          <a:prstGeom prst="rect">
            <a:avLst/>
          </a:prstGeom>
          <a:noFill/>
        </p:spPr>
        <p:txBody>
          <a:bodyPr wrap="square">
            <a:spAutoFit/>
          </a:bodyPr>
          <a:lstStyle/>
          <a:p>
            <a:pPr algn="ctr"/>
            <a:r>
              <a:rPr lang="en-US" sz="1200" dirty="0">
                <a:solidFill>
                  <a:srgbClr val="002060"/>
                </a:solidFill>
                <a:latin typeface="Arial Rounded MT Bold" panose="020F0704030504030204" pitchFamily="34" charset="77"/>
              </a:rPr>
              <a:t>Investigating changes in state</a:t>
            </a:r>
          </a:p>
        </p:txBody>
      </p:sp>
      <p:sp>
        <p:nvSpPr>
          <p:cNvPr id="10" name="TextBox 9">
            <a:extLst>
              <a:ext uri="{FF2B5EF4-FFF2-40B4-BE49-F238E27FC236}">
                <a16:creationId xmlns:a16="http://schemas.microsoft.com/office/drawing/2014/main" id="{1DD74B14-8E20-E0AB-3F55-FBA7DDA96CC4}"/>
              </a:ext>
            </a:extLst>
          </p:cNvPr>
          <p:cNvSpPr txBox="1"/>
          <p:nvPr/>
        </p:nvSpPr>
        <p:spPr>
          <a:xfrm>
            <a:off x="172720" y="2349692"/>
            <a:ext cx="6516000" cy="573397"/>
          </a:xfrm>
          <a:prstGeom prst="roundRect">
            <a:avLst>
              <a:gd name="adj" fmla="val 0"/>
            </a:avLst>
          </a:prstGeom>
          <a:noFill/>
          <a:ln>
            <a:noFill/>
          </a:ln>
        </p:spPr>
        <p:txBody>
          <a:bodyPr wrap="square" rtlCol="0">
            <a:noAutofit/>
          </a:bodyPr>
          <a:lstStyle/>
          <a:p>
            <a:pPr algn="ctr"/>
            <a:r>
              <a:rPr lang="en-GB" sz="1200" dirty="0">
                <a:solidFill>
                  <a:srgbClr val="002060"/>
                </a:solidFill>
                <a:latin typeface="Arial Rounded MT Bold" panose="020F0704030504030204" pitchFamily="34" charset="0"/>
              </a:rPr>
              <a:t>Label the four arrows on the  following diagram to show the names for the changes in state.</a:t>
            </a:r>
          </a:p>
        </p:txBody>
      </p:sp>
      <p:sp>
        <p:nvSpPr>
          <p:cNvPr id="17" name="Oval 16">
            <a:extLst>
              <a:ext uri="{FF2B5EF4-FFF2-40B4-BE49-F238E27FC236}">
                <a16:creationId xmlns:a16="http://schemas.microsoft.com/office/drawing/2014/main" id="{816AA754-164E-539E-B3AD-1107ACCBFA22}"/>
              </a:ext>
            </a:extLst>
          </p:cNvPr>
          <p:cNvSpPr/>
          <p:nvPr/>
        </p:nvSpPr>
        <p:spPr>
          <a:xfrm>
            <a:off x="5997733" y="237974"/>
            <a:ext cx="651581" cy="603851"/>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descr="Icon&#10;&#10;Description automatically generated">
            <a:extLst>
              <a:ext uri="{FF2B5EF4-FFF2-40B4-BE49-F238E27FC236}">
                <a16:creationId xmlns:a16="http://schemas.microsoft.com/office/drawing/2014/main" id="{51F0609B-1E8A-485A-D1EF-CD2E99E3756F}"/>
              </a:ext>
            </a:extLst>
          </p:cNvPr>
          <p:cNvPicPr>
            <a:picLocks noChangeAspect="1"/>
          </p:cNvPicPr>
          <p:nvPr/>
        </p:nvPicPr>
        <p:blipFill>
          <a:blip r:embed="rId3"/>
          <a:stretch>
            <a:fillRect/>
          </a:stretch>
        </p:blipFill>
        <p:spPr>
          <a:xfrm>
            <a:off x="5966911" y="190080"/>
            <a:ext cx="720089" cy="672885"/>
          </a:xfrm>
          <a:prstGeom prst="rect">
            <a:avLst/>
          </a:prstGeom>
        </p:spPr>
      </p:pic>
      <p:sp>
        <p:nvSpPr>
          <p:cNvPr id="18" name="Rectangle: Rounded Corners 17">
            <a:extLst>
              <a:ext uri="{FF2B5EF4-FFF2-40B4-BE49-F238E27FC236}">
                <a16:creationId xmlns:a16="http://schemas.microsoft.com/office/drawing/2014/main" id="{0F6F61FF-9C59-7ABA-E292-73C3CA9415F6}"/>
              </a:ext>
            </a:extLst>
          </p:cNvPr>
          <p:cNvSpPr/>
          <p:nvPr/>
        </p:nvSpPr>
        <p:spPr>
          <a:xfrm>
            <a:off x="172720" y="1579520"/>
            <a:ext cx="6531750" cy="443609"/>
          </a:xfrm>
          <a:prstGeom prst="round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 name="Picture 19" descr="Diagram of a diagram of a state&#10;&#10;Description automatically generated">
            <a:extLst>
              <a:ext uri="{FF2B5EF4-FFF2-40B4-BE49-F238E27FC236}">
                <a16:creationId xmlns:a16="http://schemas.microsoft.com/office/drawing/2014/main" id="{DFCE9E96-6F67-84CF-2DE9-FB384DAA9BD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3434080"/>
            <a:ext cx="6858000" cy="4793989"/>
          </a:xfrm>
          <a:prstGeom prst="rect">
            <a:avLst/>
          </a:prstGeom>
        </p:spPr>
      </p:pic>
      <p:sp>
        <p:nvSpPr>
          <p:cNvPr id="14" name="Rectangle: Rounded Corners 13">
            <a:extLst>
              <a:ext uri="{FF2B5EF4-FFF2-40B4-BE49-F238E27FC236}">
                <a16:creationId xmlns:a16="http://schemas.microsoft.com/office/drawing/2014/main" id="{CB29DC5F-36A5-2BE1-536B-019FE3100C79}"/>
              </a:ext>
            </a:extLst>
          </p:cNvPr>
          <p:cNvSpPr/>
          <p:nvPr/>
        </p:nvSpPr>
        <p:spPr>
          <a:xfrm>
            <a:off x="4023335" y="5024607"/>
            <a:ext cx="1260382" cy="327889"/>
          </a:xfrm>
          <a:prstGeom prst="roundRect">
            <a:avLst/>
          </a:pr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Rounded Corners 12">
            <a:extLst>
              <a:ext uri="{FF2B5EF4-FFF2-40B4-BE49-F238E27FC236}">
                <a16:creationId xmlns:a16="http://schemas.microsoft.com/office/drawing/2014/main" id="{68DA0D93-46B5-1A0A-6843-D50F25732D25}"/>
              </a:ext>
            </a:extLst>
          </p:cNvPr>
          <p:cNvSpPr/>
          <p:nvPr/>
        </p:nvSpPr>
        <p:spPr>
          <a:xfrm>
            <a:off x="402904" y="5142994"/>
            <a:ext cx="1260382" cy="327889"/>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Rounded Corners 14">
            <a:extLst>
              <a:ext uri="{FF2B5EF4-FFF2-40B4-BE49-F238E27FC236}">
                <a16:creationId xmlns:a16="http://schemas.microsoft.com/office/drawing/2014/main" id="{A04F4F26-65F4-FAC1-1E9C-B63ADEF1466D}"/>
              </a:ext>
            </a:extLst>
          </p:cNvPr>
          <p:cNvSpPr/>
          <p:nvPr/>
        </p:nvSpPr>
        <p:spPr>
          <a:xfrm>
            <a:off x="514633" y="7885300"/>
            <a:ext cx="1260382" cy="327889"/>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Rounded Corners 15">
            <a:extLst>
              <a:ext uri="{FF2B5EF4-FFF2-40B4-BE49-F238E27FC236}">
                <a16:creationId xmlns:a16="http://schemas.microsoft.com/office/drawing/2014/main" id="{C794E6DC-A371-7ADD-37B1-E8619E992809}"/>
              </a:ext>
            </a:extLst>
          </p:cNvPr>
          <p:cNvSpPr/>
          <p:nvPr/>
        </p:nvSpPr>
        <p:spPr>
          <a:xfrm>
            <a:off x="4917170" y="7847672"/>
            <a:ext cx="1260382" cy="327889"/>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06815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sp>
        <p:nvSpPr>
          <p:cNvPr id="9" name="TextBox 8">
            <a:extLst>
              <a:ext uri="{FF2B5EF4-FFF2-40B4-BE49-F238E27FC236}">
                <a16:creationId xmlns:a16="http://schemas.microsoft.com/office/drawing/2014/main" id="{AD6420B0-4867-1D28-F26F-B3A785F3654E}"/>
              </a:ext>
            </a:extLst>
          </p:cNvPr>
          <p:cNvSpPr txBox="1"/>
          <p:nvPr/>
        </p:nvSpPr>
        <p:spPr>
          <a:xfrm>
            <a:off x="1430240" y="1473646"/>
            <a:ext cx="4010091" cy="276999"/>
          </a:xfrm>
          <a:prstGeom prst="rect">
            <a:avLst/>
          </a:prstGeom>
          <a:noFill/>
        </p:spPr>
        <p:txBody>
          <a:bodyPr wrap="square">
            <a:spAutoFit/>
          </a:bodyPr>
          <a:lstStyle/>
          <a:p>
            <a:pPr algn="ctr"/>
            <a:r>
              <a:rPr lang="en-US" sz="1200" dirty="0">
                <a:solidFill>
                  <a:srgbClr val="002060"/>
                </a:solidFill>
                <a:latin typeface="Arial Rounded MT Bold" panose="020F0704030504030204" pitchFamily="34" charset="77"/>
              </a:rPr>
              <a:t>Investigating changes in state</a:t>
            </a:r>
          </a:p>
        </p:txBody>
      </p:sp>
      <p:sp>
        <p:nvSpPr>
          <p:cNvPr id="10" name="TextBox 9">
            <a:extLst>
              <a:ext uri="{FF2B5EF4-FFF2-40B4-BE49-F238E27FC236}">
                <a16:creationId xmlns:a16="http://schemas.microsoft.com/office/drawing/2014/main" id="{6DFB6AA6-F527-D6E0-73F0-EAC33D456829}"/>
              </a:ext>
            </a:extLst>
          </p:cNvPr>
          <p:cNvSpPr txBox="1"/>
          <p:nvPr/>
        </p:nvSpPr>
        <p:spPr>
          <a:xfrm>
            <a:off x="194172" y="8541332"/>
            <a:ext cx="6516000" cy="919401"/>
          </a:xfrm>
          <a:prstGeom prst="roundRect">
            <a:avLst>
              <a:gd name="adj" fmla="val 11832"/>
            </a:avLst>
          </a:prstGeom>
          <a:noFill/>
          <a:ln>
            <a:noFill/>
          </a:ln>
        </p:spPr>
        <p:txBody>
          <a:bodyPr wrap="square" rtlCol="0">
            <a:noAutofit/>
          </a:bodyPr>
          <a:lstStyle/>
          <a:p>
            <a:pPr algn="ctr"/>
            <a:r>
              <a:rPr lang="en-GB" sz="1200" dirty="0">
                <a:solidFill>
                  <a:srgbClr val="002060"/>
                </a:solidFill>
                <a:latin typeface="Arial Rounded MT Bold" panose="020F0704030504030204" pitchFamily="34" charset="0"/>
              </a:rPr>
              <a:t>Challenge</a:t>
            </a:r>
          </a:p>
          <a:p>
            <a:pPr algn="ctr"/>
            <a:r>
              <a:rPr lang="en-GB" sz="1200" dirty="0">
                <a:solidFill>
                  <a:srgbClr val="002060"/>
                </a:solidFill>
                <a:latin typeface="Arial Rounded MT Bold" panose="020F0704030504030204" pitchFamily="34" charset="0"/>
              </a:rPr>
              <a:t>Look at the diagrams that you have drawn. Can you use these diagrams to explain the observations made during these transitions? Can you explain why the physical properties of the material changes?</a:t>
            </a:r>
          </a:p>
        </p:txBody>
      </p:sp>
      <p:grpSp>
        <p:nvGrpSpPr>
          <p:cNvPr id="11" name="Group 10">
            <a:extLst>
              <a:ext uri="{FF2B5EF4-FFF2-40B4-BE49-F238E27FC236}">
                <a16:creationId xmlns:a16="http://schemas.microsoft.com/office/drawing/2014/main" id="{E10677D0-9A78-CA6D-0158-0006329C97EC}"/>
              </a:ext>
            </a:extLst>
          </p:cNvPr>
          <p:cNvGrpSpPr/>
          <p:nvPr/>
        </p:nvGrpSpPr>
        <p:grpSpPr>
          <a:xfrm>
            <a:off x="152761" y="2326766"/>
            <a:ext cx="6552478" cy="6011254"/>
            <a:chOff x="169461" y="1507650"/>
            <a:chExt cx="6552478" cy="6011254"/>
          </a:xfrm>
        </p:grpSpPr>
        <p:sp>
          <p:nvSpPr>
            <p:cNvPr id="12" name="Rectangle 11">
              <a:extLst>
                <a:ext uri="{FF2B5EF4-FFF2-40B4-BE49-F238E27FC236}">
                  <a16:creationId xmlns:a16="http://schemas.microsoft.com/office/drawing/2014/main" id="{A4791D24-7C7C-DC20-F560-A294CD5D4E48}"/>
                </a:ext>
              </a:extLst>
            </p:cNvPr>
            <p:cNvSpPr/>
            <p:nvPr/>
          </p:nvSpPr>
          <p:spPr>
            <a:xfrm>
              <a:off x="256443" y="3589021"/>
              <a:ext cx="1800000" cy="1800000"/>
            </a:xfrm>
            <a:prstGeom prst="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solidFill>
                  <a:srgbClr val="38D4D6"/>
                </a:solidFill>
              </a:endParaRPr>
            </a:p>
          </p:txBody>
        </p:sp>
        <p:grpSp>
          <p:nvGrpSpPr>
            <p:cNvPr id="13" name="Group 12">
              <a:extLst>
                <a:ext uri="{FF2B5EF4-FFF2-40B4-BE49-F238E27FC236}">
                  <a16:creationId xmlns:a16="http://schemas.microsoft.com/office/drawing/2014/main" id="{3D219CF5-B77B-D114-4616-7FAB71D90CA3}"/>
                </a:ext>
              </a:extLst>
            </p:cNvPr>
            <p:cNvGrpSpPr/>
            <p:nvPr/>
          </p:nvGrpSpPr>
          <p:grpSpPr>
            <a:xfrm>
              <a:off x="2056443" y="4073054"/>
              <a:ext cx="472557" cy="896292"/>
              <a:chOff x="1645490" y="4220361"/>
              <a:chExt cx="1143674" cy="896292"/>
            </a:xfrm>
          </p:grpSpPr>
          <p:sp>
            <p:nvSpPr>
              <p:cNvPr id="38" name="Right Arrow 174">
                <a:extLst>
                  <a:ext uri="{FF2B5EF4-FFF2-40B4-BE49-F238E27FC236}">
                    <a16:creationId xmlns:a16="http://schemas.microsoft.com/office/drawing/2014/main" id="{FE772214-B0F9-E55D-8511-F1934D914BD4}"/>
                  </a:ext>
                </a:extLst>
              </p:cNvPr>
              <p:cNvSpPr/>
              <p:nvPr/>
            </p:nvSpPr>
            <p:spPr>
              <a:xfrm>
                <a:off x="1660962" y="4220361"/>
                <a:ext cx="1128202" cy="368754"/>
              </a:xfrm>
              <a:prstGeom prst="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solidFill>
                    <a:srgbClr val="38D4D6"/>
                  </a:solidFill>
                </a:endParaRPr>
              </a:p>
            </p:txBody>
          </p:sp>
          <p:sp>
            <p:nvSpPr>
              <p:cNvPr id="39" name="Right Arrow 175">
                <a:extLst>
                  <a:ext uri="{FF2B5EF4-FFF2-40B4-BE49-F238E27FC236}">
                    <a16:creationId xmlns:a16="http://schemas.microsoft.com/office/drawing/2014/main" id="{08E9C4AC-1EF3-B18A-2BE2-62C5F08F0470}"/>
                  </a:ext>
                </a:extLst>
              </p:cNvPr>
              <p:cNvSpPr/>
              <p:nvPr/>
            </p:nvSpPr>
            <p:spPr>
              <a:xfrm rot="10800000">
                <a:off x="1645490" y="4747899"/>
                <a:ext cx="1128202" cy="368754"/>
              </a:xfrm>
              <a:prstGeom prst="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solidFill>
                    <a:srgbClr val="38D4D6"/>
                  </a:solidFill>
                </a:endParaRPr>
              </a:p>
            </p:txBody>
          </p:sp>
        </p:grpSp>
        <p:sp>
          <p:nvSpPr>
            <p:cNvPr id="14" name="TextBox 13">
              <a:extLst>
                <a:ext uri="{FF2B5EF4-FFF2-40B4-BE49-F238E27FC236}">
                  <a16:creationId xmlns:a16="http://schemas.microsoft.com/office/drawing/2014/main" id="{494BE1DB-08D1-7B13-26D2-956C9ACC8D68}"/>
                </a:ext>
              </a:extLst>
            </p:cNvPr>
            <p:cNvSpPr txBox="1"/>
            <p:nvPr/>
          </p:nvSpPr>
          <p:spPr>
            <a:xfrm>
              <a:off x="169461" y="3270046"/>
              <a:ext cx="1474489" cy="276999"/>
            </a:xfrm>
            <a:prstGeom prst="rect">
              <a:avLst/>
            </a:prstGeom>
            <a:noFill/>
          </p:spPr>
          <p:txBody>
            <a:bodyPr wrap="square" rtlCol="0">
              <a:spAutoFit/>
            </a:bodyPr>
            <a:lstStyle/>
            <a:p>
              <a:r>
                <a:rPr lang="en-US" sz="1200" dirty="0">
                  <a:solidFill>
                    <a:srgbClr val="002060"/>
                  </a:solidFill>
                  <a:latin typeface="Arial Rounded MT Bold" panose="020F0704030504030204" pitchFamily="34" charset="77"/>
                </a:rPr>
                <a:t>Ice is a _________</a:t>
              </a:r>
            </a:p>
          </p:txBody>
        </p:sp>
        <p:sp>
          <p:nvSpPr>
            <p:cNvPr id="15" name="TextBox 14">
              <a:extLst>
                <a:ext uri="{FF2B5EF4-FFF2-40B4-BE49-F238E27FC236}">
                  <a16:creationId xmlns:a16="http://schemas.microsoft.com/office/drawing/2014/main" id="{B1E15572-A33B-D223-9E18-F227DEFAB830}"/>
                </a:ext>
              </a:extLst>
            </p:cNvPr>
            <p:cNvSpPr txBox="1"/>
            <p:nvPr/>
          </p:nvSpPr>
          <p:spPr>
            <a:xfrm>
              <a:off x="2562190" y="3271691"/>
              <a:ext cx="1733620" cy="276999"/>
            </a:xfrm>
            <a:prstGeom prst="rect">
              <a:avLst/>
            </a:prstGeom>
            <a:noFill/>
          </p:spPr>
          <p:txBody>
            <a:bodyPr wrap="square" rtlCol="0">
              <a:spAutoFit/>
            </a:bodyPr>
            <a:lstStyle/>
            <a:p>
              <a:r>
                <a:rPr lang="en-US" sz="1200" dirty="0">
                  <a:solidFill>
                    <a:srgbClr val="002060"/>
                  </a:solidFill>
                  <a:latin typeface="Arial Rounded MT Bold" panose="020F0704030504030204" pitchFamily="34" charset="77"/>
                </a:rPr>
                <a:t>Water is a _________</a:t>
              </a:r>
            </a:p>
          </p:txBody>
        </p:sp>
        <p:sp>
          <p:nvSpPr>
            <p:cNvPr id="16" name="TextBox 15">
              <a:extLst>
                <a:ext uri="{FF2B5EF4-FFF2-40B4-BE49-F238E27FC236}">
                  <a16:creationId xmlns:a16="http://schemas.microsoft.com/office/drawing/2014/main" id="{E3EBCE9B-4336-D9B1-DD97-CADE2ABC735E}"/>
                </a:ext>
              </a:extLst>
            </p:cNvPr>
            <p:cNvSpPr txBox="1"/>
            <p:nvPr/>
          </p:nvSpPr>
          <p:spPr>
            <a:xfrm>
              <a:off x="4988319" y="3271691"/>
              <a:ext cx="1733620" cy="276999"/>
            </a:xfrm>
            <a:prstGeom prst="rect">
              <a:avLst/>
            </a:prstGeom>
            <a:noFill/>
          </p:spPr>
          <p:txBody>
            <a:bodyPr wrap="square" rtlCol="0">
              <a:spAutoFit/>
            </a:bodyPr>
            <a:lstStyle/>
            <a:p>
              <a:r>
                <a:rPr lang="en-US" sz="1200" dirty="0">
                  <a:solidFill>
                    <a:srgbClr val="002060"/>
                  </a:solidFill>
                  <a:latin typeface="Arial Rounded MT Bold" panose="020F0704030504030204" pitchFamily="34" charset="77"/>
                </a:rPr>
                <a:t>Steam is a _________</a:t>
              </a:r>
            </a:p>
          </p:txBody>
        </p:sp>
        <p:sp>
          <p:nvSpPr>
            <p:cNvPr id="17" name="Freeform 153">
              <a:extLst>
                <a:ext uri="{FF2B5EF4-FFF2-40B4-BE49-F238E27FC236}">
                  <a16:creationId xmlns:a16="http://schemas.microsoft.com/office/drawing/2014/main" id="{BC5CD638-93FD-E975-D2D4-82E54C050AF0}"/>
                </a:ext>
              </a:extLst>
            </p:cNvPr>
            <p:cNvSpPr>
              <a:spLocks noChangeArrowheads="1"/>
            </p:cNvSpPr>
            <p:nvPr/>
          </p:nvSpPr>
          <p:spPr bwMode="auto">
            <a:xfrm rot="16200000">
              <a:off x="6160140" y="2931403"/>
              <a:ext cx="359262" cy="353744"/>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2060"/>
            </a:solidFill>
            <a:ln w="9525">
              <a:solidFill>
                <a:srgbClr val="002060"/>
              </a:solidFill>
              <a:miter lim="800000"/>
              <a:headEnd/>
              <a:tailEnd/>
            </a:ln>
          </p:spPr>
          <p:txBody>
            <a:bodyPr rot="0" vert="horz" wrap="square" lIns="63305" tIns="31652" rIns="63305" bIns="31652" anchor="t" anchorCtr="0" upright="1">
              <a:noAutofit/>
            </a:bodyPr>
            <a:lstStyle/>
            <a:p>
              <a:endParaRPr lang="en-GB" sz="1246" dirty="0">
                <a:solidFill>
                  <a:srgbClr val="38D4D6"/>
                </a:solidFill>
              </a:endParaRPr>
            </a:p>
          </p:txBody>
        </p:sp>
        <p:grpSp>
          <p:nvGrpSpPr>
            <p:cNvPr id="18" name="Group 17">
              <a:extLst>
                <a:ext uri="{FF2B5EF4-FFF2-40B4-BE49-F238E27FC236}">
                  <a16:creationId xmlns:a16="http://schemas.microsoft.com/office/drawing/2014/main" id="{4C470D94-4366-5C45-4152-8D4EF1B58F31}"/>
                </a:ext>
              </a:extLst>
            </p:cNvPr>
            <p:cNvGrpSpPr/>
            <p:nvPr/>
          </p:nvGrpSpPr>
          <p:grpSpPr>
            <a:xfrm>
              <a:off x="3056316" y="2928645"/>
              <a:ext cx="745368" cy="396374"/>
              <a:chOff x="3123881" y="3481095"/>
              <a:chExt cx="745368" cy="396374"/>
            </a:xfrm>
          </p:grpSpPr>
          <p:sp>
            <p:nvSpPr>
              <p:cNvPr id="36" name="Freeform 172">
                <a:extLst>
                  <a:ext uri="{FF2B5EF4-FFF2-40B4-BE49-F238E27FC236}">
                    <a16:creationId xmlns:a16="http://schemas.microsoft.com/office/drawing/2014/main" id="{DCF13EEC-D91C-B94C-B760-B354E017AC3C}"/>
                  </a:ext>
                </a:extLst>
              </p:cNvPr>
              <p:cNvSpPr>
                <a:spLocks noChangeArrowheads="1"/>
              </p:cNvSpPr>
              <p:nvPr/>
            </p:nvSpPr>
            <p:spPr bwMode="auto">
              <a:xfrm rot="16200000">
                <a:off x="3121122" y="3483854"/>
                <a:ext cx="359262" cy="353744"/>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2060"/>
              </a:solidFill>
              <a:ln w="9525">
                <a:solidFill>
                  <a:srgbClr val="002060"/>
                </a:solidFill>
                <a:miter lim="800000"/>
                <a:headEnd/>
                <a:tailEnd/>
              </a:ln>
            </p:spPr>
            <p:txBody>
              <a:bodyPr rot="0" vert="horz" wrap="square" lIns="63305" tIns="31652" rIns="63305" bIns="31652" anchor="t" anchorCtr="0" upright="1">
                <a:noAutofit/>
              </a:bodyPr>
              <a:lstStyle/>
              <a:p>
                <a:endParaRPr lang="en-GB" sz="1246" dirty="0">
                  <a:solidFill>
                    <a:srgbClr val="38D4D6"/>
                  </a:solidFill>
                </a:endParaRPr>
              </a:p>
            </p:txBody>
          </p:sp>
          <p:sp>
            <p:nvSpPr>
              <p:cNvPr id="37" name="Freeform 173">
                <a:extLst>
                  <a:ext uri="{FF2B5EF4-FFF2-40B4-BE49-F238E27FC236}">
                    <a16:creationId xmlns:a16="http://schemas.microsoft.com/office/drawing/2014/main" id="{D2ED67AC-D2E9-4DC2-0F97-6F5A84AF7442}"/>
                  </a:ext>
                </a:extLst>
              </p:cNvPr>
              <p:cNvSpPr>
                <a:spLocks noChangeArrowheads="1"/>
              </p:cNvSpPr>
              <p:nvPr/>
            </p:nvSpPr>
            <p:spPr bwMode="auto">
              <a:xfrm rot="10800000">
                <a:off x="3509987" y="3523725"/>
                <a:ext cx="359262" cy="353744"/>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2060"/>
              </a:solidFill>
              <a:ln w="9525">
                <a:solidFill>
                  <a:srgbClr val="002060"/>
                </a:solidFill>
                <a:miter lim="800000"/>
                <a:headEnd/>
                <a:tailEnd/>
              </a:ln>
            </p:spPr>
            <p:txBody>
              <a:bodyPr rot="0" vert="horz" wrap="square" lIns="63305" tIns="31652" rIns="63305" bIns="31652" anchor="t" anchorCtr="0" upright="1">
                <a:noAutofit/>
              </a:bodyPr>
              <a:lstStyle/>
              <a:p>
                <a:endParaRPr lang="en-GB" sz="1246" dirty="0">
                  <a:solidFill>
                    <a:srgbClr val="38D4D6"/>
                  </a:solidFill>
                </a:endParaRPr>
              </a:p>
            </p:txBody>
          </p:sp>
        </p:grpSp>
        <p:sp>
          <p:nvSpPr>
            <p:cNvPr id="19" name="Freeform 155">
              <a:extLst>
                <a:ext uri="{FF2B5EF4-FFF2-40B4-BE49-F238E27FC236}">
                  <a16:creationId xmlns:a16="http://schemas.microsoft.com/office/drawing/2014/main" id="{AC1FD06D-EC2D-14C7-0F6F-7E4CFD62FECA}"/>
                </a:ext>
              </a:extLst>
            </p:cNvPr>
            <p:cNvSpPr>
              <a:spLocks noChangeArrowheads="1"/>
            </p:cNvSpPr>
            <p:nvPr/>
          </p:nvSpPr>
          <p:spPr bwMode="auto">
            <a:xfrm rot="10800000">
              <a:off x="300431" y="2975726"/>
              <a:ext cx="359262" cy="353744"/>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2060"/>
            </a:solidFill>
            <a:ln w="9525">
              <a:solidFill>
                <a:srgbClr val="16ADBF"/>
              </a:solidFill>
              <a:miter lim="800000"/>
              <a:headEnd/>
              <a:tailEnd/>
            </a:ln>
          </p:spPr>
          <p:txBody>
            <a:bodyPr rot="0" vert="horz" wrap="square" lIns="63305" tIns="31652" rIns="63305" bIns="31652" anchor="t" anchorCtr="0" upright="1">
              <a:noAutofit/>
            </a:bodyPr>
            <a:lstStyle/>
            <a:p>
              <a:endParaRPr lang="en-GB" sz="1246" dirty="0">
                <a:solidFill>
                  <a:srgbClr val="38D4D6"/>
                </a:solidFill>
              </a:endParaRPr>
            </a:p>
          </p:txBody>
        </p:sp>
        <p:grpSp>
          <p:nvGrpSpPr>
            <p:cNvPr id="20" name="Group 19">
              <a:extLst>
                <a:ext uri="{FF2B5EF4-FFF2-40B4-BE49-F238E27FC236}">
                  <a16:creationId xmlns:a16="http://schemas.microsoft.com/office/drawing/2014/main" id="{5E959989-1E33-6F5E-E9C7-403DBFE98709}"/>
                </a:ext>
              </a:extLst>
            </p:cNvPr>
            <p:cNvGrpSpPr/>
            <p:nvPr/>
          </p:nvGrpSpPr>
          <p:grpSpPr>
            <a:xfrm>
              <a:off x="169461" y="1507650"/>
              <a:ext cx="6491701" cy="1354918"/>
              <a:chOff x="367214" y="1507650"/>
              <a:chExt cx="6491701" cy="1354918"/>
            </a:xfrm>
          </p:grpSpPr>
          <p:sp>
            <p:nvSpPr>
              <p:cNvPr id="34" name="TextBox 33">
                <a:extLst>
                  <a:ext uri="{FF2B5EF4-FFF2-40B4-BE49-F238E27FC236}">
                    <a16:creationId xmlns:a16="http://schemas.microsoft.com/office/drawing/2014/main" id="{A7B49878-AC88-DCE7-22FB-4CD8EE387211}"/>
                  </a:ext>
                </a:extLst>
              </p:cNvPr>
              <p:cNvSpPr txBox="1"/>
              <p:nvPr/>
            </p:nvSpPr>
            <p:spPr>
              <a:xfrm>
                <a:off x="367214" y="1507650"/>
                <a:ext cx="3165102" cy="1354217"/>
              </a:xfrm>
              <a:prstGeom prst="rect">
                <a:avLst/>
              </a:prstGeom>
              <a:noFill/>
              <a:ln>
                <a:solidFill>
                  <a:srgbClr val="002060"/>
                </a:solidFill>
              </a:ln>
            </p:spPr>
            <p:txBody>
              <a:bodyPr wrap="square" rtlCol="0">
                <a:spAutoFit/>
              </a:bodyPr>
              <a:lstStyle/>
              <a:p>
                <a:r>
                  <a:rPr lang="en-US" sz="1200" dirty="0">
                    <a:solidFill>
                      <a:srgbClr val="002060"/>
                    </a:solidFill>
                    <a:latin typeface="Arial Rounded MT Bold" panose="020F0704030504030204" pitchFamily="34" charset="77"/>
                  </a:rPr>
                  <a:t>The energy of the particles </a:t>
                </a:r>
                <a:r>
                  <a:rPr lang="en-US" sz="1400" dirty="0">
                    <a:solidFill>
                      <a:srgbClr val="002060"/>
                    </a:solidFill>
                    <a:latin typeface="Arial Rounded MT Bold" panose="020F0704030504030204" pitchFamily="34" charset="77"/>
                  </a:rPr>
                  <a:t>__________________________________________________________________</a:t>
                </a:r>
                <a:r>
                  <a:rPr lang="en-US" sz="1200" dirty="0">
                    <a:solidFill>
                      <a:srgbClr val="002060"/>
                    </a:solidFill>
                    <a:latin typeface="Arial Rounded MT Bold" panose="020F0704030504030204" pitchFamily="34" charset="77"/>
                  </a:rPr>
                  <a:t>This causes the particles to</a:t>
                </a:r>
                <a:r>
                  <a:rPr lang="en-US" sz="1400" dirty="0">
                    <a:solidFill>
                      <a:srgbClr val="002060"/>
                    </a:solidFill>
                    <a:latin typeface="Arial Rounded MT Bold" panose="020F0704030504030204" pitchFamily="34" charset="77"/>
                  </a:rPr>
                  <a:t> __________________________________________________________________</a:t>
                </a:r>
              </a:p>
            </p:txBody>
          </p:sp>
          <p:sp>
            <p:nvSpPr>
              <p:cNvPr id="35" name="TextBox 34">
                <a:extLst>
                  <a:ext uri="{FF2B5EF4-FFF2-40B4-BE49-F238E27FC236}">
                    <a16:creationId xmlns:a16="http://schemas.microsoft.com/office/drawing/2014/main" id="{17768F5E-5661-DC43-DD54-4172AC50BBEC}"/>
                  </a:ext>
                </a:extLst>
              </p:cNvPr>
              <p:cNvSpPr txBox="1"/>
              <p:nvPr/>
            </p:nvSpPr>
            <p:spPr>
              <a:xfrm>
                <a:off x="3689015" y="1508351"/>
                <a:ext cx="3169900" cy="1354217"/>
              </a:xfrm>
              <a:prstGeom prst="rect">
                <a:avLst/>
              </a:prstGeom>
              <a:noFill/>
              <a:ln>
                <a:solidFill>
                  <a:srgbClr val="002060"/>
                </a:solidFill>
              </a:ln>
            </p:spPr>
            <p:txBody>
              <a:bodyPr wrap="square" rtlCol="0">
                <a:spAutoFit/>
              </a:bodyPr>
              <a:lstStyle/>
              <a:p>
                <a:r>
                  <a:rPr lang="en-US" sz="1200" dirty="0">
                    <a:solidFill>
                      <a:srgbClr val="002060"/>
                    </a:solidFill>
                    <a:latin typeface="Arial Rounded MT Bold" panose="020F0704030504030204" pitchFamily="34" charset="77"/>
                  </a:rPr>
                  <a:t>The energy of the particles </a:t>
                </a:r>
                <a:r>
                  <a:rPr lang="en-US" sz="1400" dirty="0">
                    <a:solidFill>
                      <a:srgbClr val="002060"/>
                    </a:solidFill>
                    <a:latin typeface="Arial Rounded MT Bold" panose="020F0704030504030204" pitchFamily="34" charset="77"/>
                  </a:rPr>
                  <a:t>__________________________________________________________________</a:t>
                </a:r>
              </a:p>
              <a:p>
                <a:r>
                  <a:rPr lang="en-US" sz="1200" dirty="0">
                    <a:solidFill>
                      <a:srgbClr val="002060"/>
                    </a:solidFill>
                    <a:latin typeface="Arial Rounded MT Bold" panose="020F0704030504030204" pitchFamily="34" charset="77"/>
                  </a:rPr>
                  <a:t>This causes the particles to</a:t>
                </a:r>
                <a:r>
                  <a:rPr lang="en-US" sz="1400" dirty="0">
                    <a:solidFill>
                      <a:srgbClr val="002060"/>
                    </a:solidFill>
                    <a:latin typeface="Arial Rounded MT Bold" panose="020F0704030504030204" pitchFamily="34" charset="77"/>
                  </a:rPr>
                  <a:t> __________________________________________________________________</a:t>
                </a:r>
              </a:p>
            </p:txBody>
          </p:sp>
        </p:grpSp>
        <p:sp>
          <p:nvSpPr>
            <p:cNvPr id="21" name="Rectangle 20">
              <a:extLst>
                <a:ext uri="{FF2B5EF4-FFF2-40B4-BE49-F238E27FC236}">
                  <a16:creationId xmlns:a16="http://schemas.microsoft.com/office/drawing/2014/main" id="{B6DD0EFD-AD11-C3BC-12D9-D8D9B86E9EDC}"/>
                </a:ext>
              </a:extLst>
            </p:cNvPr>
            <p:cNvSpPr/>
            <p:nvPr/>
          </p:nvSpPr>
          <p:spPr>
            <a:xfrm>
              <a:off x="4801557" y="3580282"/>
              <a:ext cx="1800000" cy="1800000"/>
            </a:xfrm>
            <a:prstGeom prst="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solidFill>
                  <a:srgbClr val="38D4D6"/>
                </a:solidFill>
              </a:endParaRPr>
            </a:p>
          </p:txBody>
        </p:sp>
        <p:sp>
          <p:nvSpPr>
            <p:cNvPr id="22" name="Rectangle 21">
              <a:extLst>
                <a:ext uri="{FF2B5EF4-FFF2-40B4-BE49-F238E27FC236}">
                  <a16:creationId xmlns:a16="http://schemas.microsoft.com/office/drawing/2014/main" id="{4977D2BA-BD69-F089-64B3-2A5E8388E4FF}"/>
                </a:ext>
              </a:extLst>
            </p:cNvPr>
            <p:cNvSpPr/>
            <p:nvPr/>
          </p:nvSpPr>
          <p:spPr>
            <a:xfrm>
              <a:off x="2529000" y="3580625"/>
              <a:ext cx="1800000" cy="1800000"/>
            </a:xfrm>
            <a:prstGeom prst="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solidFill>
                  <a:srgbClr val="38D4D6"/>
                </a:solidFill>
              </a:endParaRPr>
            </a:p>
          </p:txBody>
        </p:sp>
        <p:grpSp>
          <p:nvGrpSpPr>
            <p:cNvPr id="23" name="Group 22">
              <a:extLst>
                <a:ext uri="{FF2B5EF4-FFF2-40B4-BE49-F238E27FC236}">
                  <a16:creationId xmlns:a16="http://schemas.microsoft.com/office/drawing/2014/main" id="{108B92FC-50B0-FB2E-A514-B85A61254214}"/>
                </a:ext>
              </a:extLst>
            </p:cNvPr>
            <p:cNvGrpSpPr/>
            <p:nvPr/>
          </p:nvGrpSpPr>
          <p:grpSpPr>
            <a:xfrm>
              <a:off x="4335393" y="4073054"/>
              <a:ext cx="472557" cy="896292"/>
              <a:chOff x="1645490" y="4220361"/>
              <a:chExt cx="1143674" cy="896292"/>
            </a:xfrm>
          </p:grpSpPr>
          <p:sp>
            <p:nvSpPr>
              <p:cNvPr id="32" name="Right Arrow 2">
                <a:extLst>
                  <a:ext uri="{FF2B5EF4-FFF2-40B4-BE49-F238E27FC236}">
                    <a16:creationId xmlns:a16="http://schemas.microsoft.com/office/drawing/2014/main" id="{1BCA06B7-8FD5-DFAE-CB28-B684BA77BBA8}"/>
                  </a:ext>
                </a:extLst>
              </p:cNvPr>
              <p:cNvSpPr/>
              <p:nvPr/>
            </p:nvSpPr>
            <p:spPr>
              <a:xfrm>
                <a:off x="1660962" y="4220361"/>
                <a:ext cx="1128202" cy="368754"/>
              </a:xfrm>
              <a:prstGeom prst="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solidFill>
                    <a:srgbClr val="38D4D6"/>
                  </a:solidFill>
                </a:endParaRPr>
              </a:p>
            </p:txBody>
          </p:sp>
          <p:sp>
            <p:nvSpPr>
              <p:cNvPr id="33" name="Right Arrow 9">
                <a:extLst>
                  <a:ext uri="{FF2B5EF4-FFF2-40B4-BE49-F238E27FC236}">
                    <a16:creationId xmlns:a16="http://schemas.microsoft.com/office/drawing/2014/main" id="{1B980AD0-3424-4A59-CBAF-F26BF92D3138}"/>
                  </a:ext>
                </a:extLst>
              </p:cNvPr>
              <p:cNvSpPr/>
              <p:nvPr/>
            </p:nvSpPr>
            <p:spPr>
              <a:xfrm rot="10800000">
                <a:off x="1645490" y="4747899"/>
                <a:ext cx="1128202" cy="368754"/>
              </a:xfrm>
              <a:prstGeom prst="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solidFill>
                    <a:srgbClr val="38D4D6"/>
                  </a:solidFill>
                </a:endParaRPr>
              </a:p>
            </p:txBody>
          </p:sp>
        </p:grpSp>
        <p:sp>
          <p:nvSpPr>
            <p:cNvPr id="24" name="Freeform 27">
              <a:extLst>
                <a:ext uri="{FF2B5EF4-FFF2-40B4-BE49-F238E27FC236}">
                  <a16:creationId xmlns:a16="http://schemas.microsoft.com/office/drawing/2014/main" id="{26A874C2-7123-3610-7160-35C837AE84A6}"/>
                </a:ext>
              </a:extLst>
            </p:cNvPr>
            <p:cNvSpPr>
              <a:spLocks noChangeArrowheads="1"/>
            </p:cNvSpPr>
            <p:nvPr/>
          </p:nvSpPr>
          <p:spPr bwMode="auto">
            <a:xfrm rot="5400000" flipV="1">
              <a:off x="6141199" y="5824509"/>
              <a:ext cx="359262" cy="353744"/>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2060"/>
            </a:solidFill>
            <a:ln w="9525">
              <a:solidFill>
                <a:srgbClr val="002060"/>
              </a:solidFill>
              <a:miter lim="800000"/>
              <a:headEnd/>
              <a:tailEnd/>
            </a:ln>
          </p:spPr>
          <p:txBody>
            <a:bodyPr rot="0" vert="horz" wrap="square" lIns="63305" tIns="31652" rIns="63305" bIns="31652" anchor="t" anchorCtr="0" upright="1">
              <a:noAutofit/>
            </a:bodyPr>
            <a:lstStyle/>
            <a:p>
              <a:endParaRPr lang="en-GB" sz="1246" dirty="0">
                <a:solidFill>
                  <a:srgbClr val="38D4D6"/>
                </a:solidFill>
              </a:endParaRPr>
            </a:p>
          </p:txBody>
        </p:sp>
        <p:grpSp>
          <p:nvGrpSpPr>
            <p:cNvPr id="25" name="Group 24">
              <a:extLst>
                <a:ext uri="{FF2B5EF4-FFF2-40B4-BE49-F238E27FC236}">
                  <a16:creationId xmlns:a16="http://schemas.microsoft.com/office/drawing/2014/main" id="{F9338E0B-4C60-0EE1-6C33-C67BEEF6A90E}"/>
                </a:ext>
              </a:extLst>
            </p:cNvPr>
            <p:cNvGrpSpPr/>
            <p:nvPr/>
          </p:nvGrpSpPr>
          <p:grpSpPr>
            <a:xfrm flipV="1">
              <a:off x="3037375" y="5821751"/>
              <a:ext cx="745368" cy="396374"/>
              <a:chOff x="3123881" y="3836695"/>
              <a:chExt cx="745368" cy="396374"/>
            </a:xfrm>
          </p:grpSpPr>
          <p:sp>
            <p:nvSpPr>
              <p:cNvPr id="30" name="Freeform 26">
                <a:extLst>
                  <a:ext uri="{FF2B5EF4-FFF2-40B4-BE49-F238E27FC236}">
                    <a16:creationId xmlns:a16="http://schemas.microsoft.com/office/drawing/2014/main" id="{9D5477BD-B8CB-9D3D-D23B-B9781BEF323C}"/>
                  </a:ext>
                </a:extLst>
              </p:cNvPr>
              <p:cNvSpPr>
                <a:spLocks noChangeArrowheads="1"/>
              </p:cNvSpPr>
              <p:nvPr/>
            </p:nvSpPr>
            <p:spPr bwMode="auto">
              <a:xfrm rot="16200000">
                <a:off x="3121122" y="3839454"/>
                <a:ext cx="359262" cy="353744"/>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2060"/>
              </a:solidFill>
              <a:ln w="9525">
                <a:solidFill>
                  <a:srgbClr val="002060"/>
                </a:solidFill>
                <a:miter lim="800000"/>
                <a:headEnd/>
                <a:tailEnd/>
              </a:ln>
            </p:spPr>
            <p:txBody>
              <a:bodyPr rot="0" vert="horz" wrap="square" lIns="63305" tIns="31652" rIns="63305" bIns="31652" anchor="t" anchorCtr="0" upright="1">
                <a:noAutofit/>
              </a:bodyPr>
              <a:lstStyle/>
              <a:p>
                <a:endParaRPr lang="en-GB" sz="1246" dirty="0">
                  <a:solidFill>
                    <a:srgbClr val="38D4D6"/>
                  </a:solidFill>
                </a:endParaRPr>
              </a:p>
            </p:txBody>
          </p:sp>
          <p:sp>
            <p:nvSpPr>
              <p:cNvPr id="31" name="Freeform 28">
                <a:extLst>
                  <a:ext uri="{FF2B5EF4-FFF2-40B4-BE49-F238E27FC236}">
                    <a16:creationId xmlns:a16="http://schemas.microsoft.com/office/drawing/2014/main" id="{1EBEFE48-7283-29AC-874C-9619041EA12C}"/>
                  </a:ext>
                </a:extLst>
              </p:cNvPr>
              <p:cNvSpPr>
                <a:spLocks noChangeArrowheads="1"/>
              </p:cNvSpPr>
              <p:nvPr/>
            </p:nvSpPr>
            <p:spPr bwMode="auto">
              <a:xfrm rot="10800000">
                <a:off x="3509987" y="3879325"/>
                <a:ext cx="359262" cy="353744"/>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2060"/>
              </a:solidFill>
              <a:ln w="9525">
                <a:solidFill>
                  <a:srgbClr val="002060"/>
                </a:solidFill>
                <a:miter lim="800000"/>
                <a:headEnd/>
                <a:tailEnd/>
              </a:ln>
            </p:spPr>
            <p:txBody>
              <a:bodyPr rot="0" vert="horz" wrap="square" lIns="63305" tIns="31652" rIns="63305" bIns="31652" anchor="t" anchorCtr="0" upright="1">
                <a:noAutofit/>
              </a:bodyPr>
              <a:lstStyle/>
              <a:p>
                <a:endParaRPr lang="en-GB" sz="1246" dirty="0">
                  <a:solidFill>
                    <a:srgbClr val="38D4D6"/>
                  </a:solidFill>
                </a:endParaRPr>
              </a:p>
            </p:txBody>
          </p:sp>
        </p:grpSp>
        <p:sp>
          <p:nvSpPr>
            <p:cNvPr id="26" name="Freeform 29">
              <a:extLst>
                <a:ext uri="{FF2B5EF4-FFF2-40B4-BE49-F238E27FC236}">
                  <a16:creationId xmlns:a16="http://schemas.microsoft.com/office/drawing/2014/main" id="{77D3A519-F063-9FCA-C573-900644AA9ACC}"/>
                </a:ext>
              </a:extLst>
            </p:cNvPr>
            <p:cNvSpPr>
              <a:spLocks noChangeArrowheads="1"/>
            </p:cNvSpPr>
            <p:nvPr/>
          </p:nvSpPr>
          <p:spPr bwMode="auto">
            <a:xfrm rot="10800000" flipV="1">
              <a:off x="281490" y="5868832"/>
              <a:ext cx="359262" cy="353744"/>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2060"/>
            </a:solidFill>
            <a:ln w="9525">
              <a:solidFill>
                <a:srgbClr val="002060"/>
              </a:solidFill>
              <a:miter lim="800000"/>
              <a:headEnd/>
              <a:tailEnd/>
            </a:ln>
          </p:spPr>
          <p:txBody>
            <a:bodyPr rot="0" vert="horz" wrap="square" lIns="63305" tIns="31652" rIns="63305" bIns="31652" anchor="t" anchorCtr="0" upright="1">
              <a:noAutofit/>
            </a:bodyPr>
            <a:lstStyle/>
            <a:p>
              <a:endParaRPr lang="en-GB" sz="1246" dirty="0">
                <a:solidFill>
                  <a:srgbClr val="38D4D6"/>
                </a:solidFill>
              </a:endParaRPr>
            </a:p>
          </p:txBody>
        </p:sp>
        <p:grpSp>
          <p:nvGrpSpPr>
            <p:cNvPr id="27" name="Group 26">
              <a:extLst>
                <a:ext uri="{FF2B5EF4-FFF2-40B4-BE49-F238E27FC236}">
                  <a16:creationId xmlns:a16="http://schemas.microsoft.com/office/drawing/2014/main" id="{6F86BDAA-63C1-F9D4-F6FE-974297A1E5D6}"/>
                </a:ext>
              </a:extLst>
            </p:cNvPr>
            <p:cNvGrpSpPr/>
            <p:nvPr/>
          </p:nvGrpSpPr>
          <p:grpSpPr>
            <a:xfrm>
              <a:off x="713418" y="5506357"/>
              <a:ext cx="5420125" cy="2012547"/>
              <a:chOff x="916691" y="1013051"/>
              <a:chExt cx="5420125" cy="2012547"/>
            </a:xfrm>
          </p:grpSpPr>
          <p:sp>
            <p:nvSpPr>
              <p:cNvPr id="28" name="TextBox 27">
                <a:extLst>
                  <a:ext uri="{FF2B5EF4-FFF2-40B4-BE49-F238E27FC236}">
                    <a16:creationId xmlns:a16="http://schemas.microsoft.com/office/drawing/2014/main" id="{567CE1CB-FB2B-9470-22D2-EB1F025FD7CE}"/>
                  </a:ext>
                </a:extLst>
              </p:cNvPr>
              <p:cNvSpPr txBox="1"/>
              <p:nvPr/>
            </p:nvSpPr>
            <p:spPr>
              <a:xfrm>
                <a:off x="916691" y="1025050"/>
                <a:ext cx="2296409" cy="2000548"/>
              </a:xfrm>
              <a:prstGeom prst="rect">
                <a:avLst/>
              </a:prstGeom>
              <a:noFill/>
              <a:ln>
                <a:solidFill>
                  <a:srgbClr val="002060"/>
                </a:solidFill>
              </a:ln>
            </p:spPr>
            <p:txBody>
              <a:bodyPr wrap="square" rtlCol="0">
                <a:spAutoFit/>
              </a:bodyPr>
              <a:lstStyle/>
              <a:p>
                <a:r>
                  <a:rPr lang="en-US" sz="1200" dirty="0">
                    <a:solidFill>
                      <a:srgbClr val="002060"/>
                    </a:solidFill>
                    <a:latin typeface="Arial Rounded MT Bold" panose="020F0704030504030204" pitchFamily="34" charset="77"/>
                  </a:rPr>
                  <a:t>The energy of the particles </a:t>
                </a:r>
                <a:r>
                  <a:rPr lang="en-US" sz="1400" dirty="0">
                    <a:solidFill>
                      <a:srgbClr val="002060"/>
                    </a:solidFill>
                    <a:latin typeface="Arial Rounded MT Bold" panose="020F0704030504030204" pitchFamily="34" charset="77"/>
                  </a:rPr>
                  <a:t>_____________________________________________________________________</a:t>
                </a:r>
              </a:p>
              <a:p>
                <a:r>
                  <a:rPr lang="en-US" sz="1200" dirty="0">
                    <a:solidFill>
                      <a:srgbClr val="002060"/>
                    </a:solidFill>
                    <a:latin typeface="Arial Rounded MT Bold" panose="020F0704030504030204" pitchFamily="34" charset="77"/>
                  </a:rPr>
                  <a:t>This causes the particles to</a:t>
                </a:r>
                <a:r>
                  <a:rPr lang="en-US" sz="1400" dirty="0">
                    <a:solidFill>
                      <a:srgbClr val="002060"/>
                    </a:solidFill>
                    <a:latin typeface="Arial Rounded MT Bold" panose="020F0704030504030204" pitchFamily="34" charset="77"/>
                  </a:rPr>
                  <a:t> ____________________________________________________________________________________________</a:t>
                </a:r>
              </a:p>
            </p:txBody>
          </p:sp>
          <p:sp>
            <p:nvSpPr>
              <p:cNvPr id="29" name="TextBox 28">
                <a:extLst>
                  <a:ext uri="{FF2B5EF4-FFF2-40B4-BE49-F238E27FC236}">
                    <a16:creationId xmlns:a16="http://schemas.microsoft.com/office/drawing/2014/main" id="{986CE639-6B4B-233E-C498-26C97081A29E}"/>
                  </a:ext>
                </a:extLst>
              </p:cNvPr>
              <p:cNvSpPr txBox="1"/>
              <p:nvPr/>
            </p:nvSpPr>
            <p:spPr>
              <a:xfrm>
                <a:off x="4040407" y="1013051"/>
                <a:ext cx="2296409" cy="2000548"/>
              </a:xfrm>
              <a:prstGeom prst="rect">
                <a:avLst/>
              </a:prstGeom>
              <a:noFill/>
              <a:ln>
                <a:solidFill>
                  <a:srgbClr val="002060"/>
                </a:solidFill>
              </a:ln>
            </p:spPr>
            <p:txBody>
              <a:bodyPr wrap="square" rtlCol="0">
                <a:spAutoFit/>
              </a:bodyPr>
              <a:lstStyle/>
              <a:p>
                <a:r>
                  <a:rPr lang="en-US" sz="1200" dirty="0">
                    <a:solidFill>
                      <a:srgbClr val="002060"/>
                    </a:solidFill>
                    <a:latin typeface="Arial Rounded MT Bold" panose="020F0704030504030204" pitchFamily="34" charset="77"/>
                  </a:rPr>
                  <a:t>The energy of the particles </a:t>
                </a:r>
                <a:r>
                  <a:rPr lang="en-US" sz="1400" dirty="0">
                    <a:solidFill>
                      <a:srgbClr val="002060"/>
                    </a:solidFill>
                    <a:latin typeface="Arial Rounded MT Bold" panose="020F0704030504030204" pitchFamily="34" charset="77"/>
                  </a:rPr>
                  <a:t>_____________________________________________________________________</a:t>
                </a:r>
              </a:p>
              <a:p>
                <a:r>
                  <a:rPr lang="en-US" sz="1200" dirty="0">
                    <a:solidFill>
                      <a:srgbClr val="002060"/>
                    </a:solidFill>
                    <a:latin typeface="Arial Rounded MT Bold" panose="020F0704030504030204" pitchFamily="34" charset="77"/>
                  </a:rPr>
                  <a:t>This causes the particles to</a:t>
                </a:r>
                <a:r>
                  <a:rPr lang="en-US" sz="1400" dirty="0">
                    <a:solidFill>
                      <a:srgbClr val="002060"/>
                    </a:solidFill>
                    <a:latin typeface="Arial Rounded MT Bold" panose="020F0704030504030204" pitchFamily="34" charset="77"/>
                  </a:rPr>
                  <a:t> ____________________________________________________________________________________________</a:t>
                </a:r>
              </a:p>
            </p:txBody>
          </p:sp>
        </p:grpSp>
      </p:grpSp>
      <p:sp>
        <p:nvSpPr>
          <p:cNvPr id="40" name="TextBox 39">
            <a:extLst>
              <a:ext uri="{FF2B5EF4-FFF2-40B4-BE49-F238E27FC236}">
                <a16:creationId xmlns:a16="http://schemas.microsoft.com/office/drawing/2014/main" id="{D74F2521-2155-76BE-94D1-3550C7C8AFAD}"/>
              </a:ext>
            </a:extLst>
          </p:cNvPr>
          <p:cNvSpPr txBox="1"/>
          <p:nvPr/>
        </p:nvSpPr>
        <p:spPr>
          <a:xfrm>
            <a:off x="105947" y="1807141"/>
            <a:ext cx="6516000" cy="573397"/>
          </a:xfrm>
          <a:prstGeom prst="roundRect">
            <a:avLst>
              <a:gd name="adj" fmla="val 0"/>
            </a:avLst>
          </a:prstGeom>
          <a:noFill/>
          <a:ln>
            <a:noFill/>
          </a:ln>
        </p:spPr>
        <p:txBody>
          <a:bodyPr wrap="square" rtlCol="0">
            <a:noAutofit/>
          </a:bodyPr>
          <a:lstStyle/>
          <a:p>
            <a:pPr algn="ctr"/>
            <a:r>
              <a:rPr lang="en-GB" sz="1200" dirty="0">
                <a:solidFill>
                  <a:srgbClr val="002060"/>
                </a:solidFill>
                <a:latin typeface="Arial Rounded MT Bold" panose="020F0704030504030204" pitchFamily="34" charset="0"/>
              </a:rPr>
              <a:t>Complete the flow chart. Include descriptions of the energy of the particles during their change of state. In the centre boxes include an appropriate particle diagram.</a:t>
            </a:r>
          </a:p>
        </p:txBody>
      </p:sp>
      <p:sp>
        <p:nvSpPr>
          <p:cNvPr id="41" name="Rounded Rectangle 177">
            <a:extLst>
              <a:ext uri="{FF2B5EF4-FFF2-40B4-BE49-F238E27FC236}">
                <a16:creationId xmlns:a16="http://schemas.microsoft.com/office/drawing/2014/main" id="{F5321242-2FDD-0E14-19B3-C7858ECD032A}"/>
              </a:ext>
            </a:extLst>
          </p:cNvPr>
          <p:cNvSpPr/>
          <p:nvPr/>
        </p:nvSpPr>
        <p:spPr>
          <a:xfrm>
            <a:off x="183700" y="8582536"/>
            <a:ext cx="6503172" cy="863548"/>
          </a:xfrm>
          <a:prstGeom prst="roundRect">
            <a:avLst>
              <a:gd name="adj" fmla="val 2594"/>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rial Rounded MT Bold" panose="020F0704030504030204" pitchFamily="34" charset="77"/>
            </a:endParaRPr>
          </a:p>
        </p:txBody>
      </p:sp>
      <p:pic>
        <p:nvPicPr>
          <p:cNvPr id="46" name="Picture 45">
            <a:extLst>
              <a:ext uri="{FF2B5EF4-FFF2-40B4-BE49-F238E27FC236}">
                <a16:creationId xmlns:a16="http://schemas.microsoft.com/office/drawing/2014/main" id="{E89AAD6F-1677-1BD9-E6E8-83D2C746BCE2}"/>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47" name="TextBox 46">
            <a:extLst>
              <a:ext uri="{FF2B5EF4-FFF2-40B4-BE49-F238E27FC236}">
                <a16:creationId xmlns:a16="http://schemas.microsoft.com/office/drawing/2014/main" id="{47FBC30E-F611-003C-79C3-F9B9039E6F20}"/>
              </a:ext>
            </a:extLst>
          </p:cNvPr>
          <p:cNvSpPr txBox="1"/>
          <p:nvPr/>
        </p:nvSpPr>
        <p:spPr>
          <a:xfrm>
            <a:off x="1033095" y="190080"/>
            <a:ext cx="4514266"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Explain changes of state using a particle model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48" name="TextBox 47">
            <a:extLst>
              <a:ext uri="{FF2B5EF4-FFF2-40B4-BE49-F238E27FC236}">
                <a16:creationId xmlns:a16="http://schemas.microsoft.com/office/drawing/2014/main" id="{69163F85-8244-0878-A828-B6141EC1D58F}"/>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KS3-02-02</a:t>
            </a:r>
          </a:p>
        </p:txBody>
      </p:sp>
      <p:sp>
        <p:nvSpPr>
          <p:cNvPr id="49" name="Oval 48">
            <a:extLst>
              <a:ext uri="{FF2B5EF4-FFF2-40B4-BE49-F238E27FC236}">
                <a16:creationId xmlns:a16="http://schemas.microsoft.com/office/drawing/2014/main" id="{E073ACB6-5FA1-5B6A-BDB2-ACD90950AF5A}"/>
              </a:ext>
            </a:extLst>
          </p:cNvPr>
          <p:cNvSpPr/>
          <p:nvPr/>
        </p:nvSpPr>
        <p:spPr>
          <a:xfrm>
            <a:off x="5997733" y="237974"/>
            <a:ext cx="651581" cy="603851"/>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0" name="Picture 49" descr="Icon&#10;&#10;Description automatically generated">
            <a:extLst>
              <a:ext uri="{FF2B5EF4-FFF2-40B4-BE49-F238E27FC236}">
                <a16:creationId xmlns:a16="http://schemas.microsoft.com/office/drawing/2014/main" id="{FB6D0138-D422-C17F-5838-8270A3722AFB}"/>
              </a:ext>
            </a:extLst>
          </p:cNvPr>
          <p:cNvPicPr>
            <a:picLocks noChangeAspect="1"/>
          </p:cNvPicPr>
          <p:nvPr/>
        </p:nvPicPr>
        <p:blipFill>
          <a:blip r:embed="rId3"/>
          <a:stretch>
            <a:fillRect/>
          </a:stretch>
        </p:blipFill>
        <p:spPr>
          <a:xfrm>
            <a:off x="5966911" y="190080"/>
            <a:ext cx="720089" cy="672885"/>
          </a:xfrm>
          <a:prstGeom prst="rect">
            <a:avLst/>
          </a:prstGeom>
        </p:spPr>
      </p:pic>
      <p:sp>
        <p:nvSpPr>
          <p:cNvPr id="51" name="Rectangle: Rounded Corners 50">
            <a:extLst>
              <a:ext uri="{FF2B5EF4-FFF2-40B4-BE49-F238E27FC236}">
                <a16:creationId xmlns:a16="http://schemas.microsoft.com/office/drawing/2014/main" id="{48C7DCAA-0AE5-20EC-B06A-083B7EC59C91}"/>
              </a:ext>
            </a:extLst>
          </p:cNvPr>
          <p:cNvSpPr/>
          <p:nvPr/>
        </p:nvSpPr>
        <p:spPr>
          <a:xfrm>
            <a:off x="163125" y="1478968"/>
            <a:ext cx="6531750" cy="276999"/>
          </a:xfrm>
          <a:prstGeom prst="round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21457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sp>
        <p:nvSpPr>
          <p:cNvPr id="9" name="TextBox 8">
            <a:extLst>
              <a:ext uri="{FF2B5EF4-FFF2-40B4-BE49-F238E27FC236}">
                <a16:creationId xmlns:a16="http://schemas.microsoft.com/office/drawing/2014/main" id="{4EAAEE26-B75B-79C7-B686-FEFA04107162}"/>
              </a:ext>
            </a:extLst>
          </p:cNvPr>
          <p:cNvSpPr txBox="1"/>
          <p:nvPr/>
        </p:nvSpPr>
        <p:spPr>
          <a:xfrm>
            <a:off x="1423954" y="1509558"/>
            <a:ext cx="4010091" cy="276999"/>
          </a:xfrm>
          <a:prstGeom prst="rect">
            <a:avLst/>
          </a:prstGeom>
          <a:noFill/>
        </p:spPr>
        <p:txBody>
          <a:bodyPr wrap="square">
            <a:spAutoFit/>
          </a:bodyPr>
          <a:lstStyle/>
          <a:p>
            <a:pPr algn="ctr"/>
            <a:r>
              <a:rPr lang="en-US" sz="1200" dirty="0">
                <a:solidFill>
                  <a:srgbClr val="002060"/>
                </a:solidFill>
                <a:latin typeface="Arial Rounded MT Bold" panose="020F0704030504030204" pitchFamily="34" charset="77"/>
              </a:rPr>
              <a:t>Investigating changes in state</a:t>
            </a:r>
          </a:p>
        </p:txBody>
      </p:sp>
      <p:sp>
        <p:nvSpPr>
          <p:cNvPr id="10" name="TextBox 9">
            <a:extLst>
              <a:ext uri="{FF2B5EF4-FFF2-40B4-BE49-F238E27FC236}">
                <a16:creationId xmlns:a16="http://schemas.microsoft.com/office/drawing/2014/main" id="{5DD4B754-A9D4-93D8-CC66-854C4EB51A71}"/>
              </a:ext>
            </a:extLst>
          </p:cNvPr>
          <p:cNvSpPr txBox="1"/>
          <p:nvPr/>
        </p:nvSpPr>
        <p:spPr>
          <a:xfrm>
            <a:off x="133314" y="8604474"/>
            <a:ext cx="6516000" cy="919401"/>
          </a:xfrm>
          <a:prstGeom prst="roundRect">
            <a:avLst>
              <a:gd name="adj" fmla="val 11832"/>
            </a:avLst>
          </a:prstGeom>
          <a:noFill/>
          <a:ln>
            <a:noFill/>
          </a:ln>
        </p:spPr>
        <p:txBody>
          <a:bodyPr wrap="square" rtlCol="0">
            <a:noAutofit/>
          </a:bodyPr>
          <a:lstStyle/>
          <a:p>
            <a:r>
              <a:rPr lang="en-GB" sz="1200" dirty="0">
                <a:solidFill>
                  <a:srgbClr val="002060"/>
                </a:solidFill>
                <a:latin typeface="Arial Rounded MT Bold" panose="020F0704030504030204" pitchFamily="34" charset="0"/>
              </a:rPr>
              <a:t>Plot a graph with time on the x-axis and temperature on the y axis. </a:t>
            </a:r>
          </a:p>
          <a:p>
            <a:endParaRPr lang="en-GB" sz="1200" dirty="0">
              <a:solidFill>
                <a:srgbClr val="38D4D6"/>
              </a:solidFill>
              <a:latin typeface="Arial Rounded MT Bold" panose="020F0704030504030204" pitchFamily="34" charset="0"/>
            </a:endParaRPr>
          </a:p>
          <a:p>
            <a:r>
              <a:rPr lang="en-GB" sz="1200" dirty="0">
                <a:solidFill>
                  <a:srgbClr val="002060"/>
                </a:solidFill>
                <a:latin typeface="Arial Rounded MT Bold" panose="020F0704030504030204" pitchFamily="34" charset="0"/>
              </a:rPr>
              <a:t>Use the graph to determine the melting point of stearic acid. </a:t>
            </a:r>
          </a:p>
        </p:txBody>
      </p:sp>
      <p:sp>
        <p:nvSpPr>
          <p:cNvPr id="11" name="TextBox 10">
            <a:extLst>
              <a:ext uri="{FF2B5EF4-FFF2-40B4-BE49-F238E27FC236}">
                <a16:creationId xmlns:a16="http://schemas.microsoft.com/office/drawing/2014/main" id="{96CC7E93-A6C0-61AE-4C5D-27244EC14A3C}"/>
              </a:ext>
            </a:extLst>
          </p:cNvPr>
          <p:cNvSpPr txBox="1"/>
          <p:nvPr/>
        </p:nvSpPr>
        <p:spPr>
          <a:xfrm>
            <a:off x="158508" y="1917890"/>
            <a:ext cx="6516000" cy="573397"/>
          </a:xfrm>
          <a:prstGeom prst="roundRect">
            <a:avLst>
              <a:gd name="adj" fmla="val 0"/>
            </a:avLst>
          </a:prstGeom>
          <a:noFill/>
          <a:ln>
            <a:noFill/>
          </a:ln>
        </p:spPr>
        <p:txBody>
          <a:bodyPr wrap="square" rtlCol="0">
            <a:noAutofit/>
          </a:bodyPr>
          <a:lstStyle/>
          <a:p>
            <a:pPr algn="ctr"/>
            <a:r>
              <a:rPr lang="en-GB" sz="1200" dirty="0">
                <a:solidFill>
                  <a:srgbClr val="002060"/>
                </a:solidFill>
                <a:latin typeface="Arial Rounded MT Bold" panose="020F0704030504030204" pitchFamily="34" charset="0"/>
              </a:rPr>
              <a:t>Cooling curve for stearic acid as it changes from a liquid to a solid</a:t>
            </a:r>
          </a:p>
        </p:txBody>
      </p:sp>
      <p:sp>
        <p:nvSpPr>
          <p:cNvPr id="13" name="TextBox 12">
            <a:extLst>
              <a:ext uri="{FF2B5EF4-FFF2-40B4-BE49-F238E27FC236}">
                <a16:creationId xmlns:a16="http://schemas.microsoft.com/office/drawing/2014/main" id="{AF342569-1A3C-A608-A2B6-A09A11563107}"/>
              </a:ext>
            </a:extLst>
          </p:cNvPr>
          <p:cNvSpPr txBox="1"/>
          <p:nvPr/>
        </p:nvSpPr>
        <p:spPr>
          <a:xfrm>
            <a:off x="172589" y="1995048"/>
            <a:ext cx="6514411" cy="1938992"/>
          </a:xfrm>
          <a:prstGeom prst="rect">
            <a:avLst/>
          </a:prstGeom>
          <a:noFill/>
        </p:spPr>
        <p:txBody>
          <a:bodyPr wrap="square">
            <a:spAutoFit/>
          </a:bodyPr>
          <a:lstStyle/>
          <a:p>
            <a:pPr rtl="0">
              <a:spcBef>
                <a:spcPts val="0"/>
              </a:spcBef>
              <a:spcAft>
                <a:spcPts val="0"/>
              </a:spcAft>
            </a:pPr>
            <a:br>
              <a:rPr lang="en-US" sz="1200" dirty="0">
                <a:solidFill>
                  <a:srgbClr val="002060"/>
                </a:solidFill>
                <a:effectLst/>
                <a:latin typeface="Arial Rounded MT Bold" panose="020F0704030504030204" pitchFamily="34" charset="0"/>
              </a:rPr>
            </a:br>
            <a:r>
              <a:rPr lang="en-US" sz="1200" i="0" u="none" strike="noStrike" dirty="0">
                <a:solidFill>
                  <a:srgbClr val="002060"/>
                </a:solidFill>
                <a:effectLst/>
                <a:latin typeface="Arial Rounded MT Bold" panose="020F0704030504030204" pitchFamily="34" charset="0"/>
              </a:rPr>
              <a:t>Method :</a:t>
            </a:r>
            <a:endParaRPr lang="en-US" sz="1200" dirty="0">
              <a:solidFill>
                <a:srgbClr val="002060"/>
              </a:solidFill>
              <a:effectLst/>
              <a:latin typeface="Arial Rounded MT Bold" panose="020F0704030504030204" pitchFamily="34" charset="0"/>
            </a:endParaRPr>
          </a:p>
          <a:p>
            <a:pPr rtl="0" fontAlgn="base">
              <a:spcBef>
                <a:spcPts val="0"/>
              </a:spcBef>
              <a:spcAft>
                <a:spcPts val="0"/>
              </a:spcAft>
              <a:buFont typeface="+mj-lt"/>
              <a:buAutoNum type="arabicPeriod"/>
            </a:pPr>
            <a:r>
              <a:rPr lang="en-US" sz="1200" dirty="0">
                <a:solidFill>
                  <a:srgbClr val="002060"/>
                </a:solidFill>
                <a:latin typeface="Arial Rounded MT Bold" panose="020F0704030504030204" pitchFamily="34" charset="0"/>
              </a:rPr>
              <a:t> Put about 150 cm</a:t>
            </a:r>
            <a:r>
              <a:rPr lang="en-US" sz="1200" baseline="30000" dirty="0">
                <a:solidFill>
                  <a:srgbClr val="002060"/>
                </a:solidFill>
                <a:latin typeface="Arial Rounded MT Bold" panose="020F0704030504030204" pitchFamily="34" charset="0"/>
              </a:rPr>
              <a:t>3</a:t>
            </a:r>
            <a:r>
              <a:rPr lang="en-US" sz="1200" dirty="0">
                <a:solidFill>
                  <a:srgbClr val="002060"/>
                </a:solidFill>
                <a:latin typeface="Arial Rounded MT Bold" panose="020F0704030504030204" pitchFamily="34" charset="0"/>
              </a:rPr>
              <a:t> of water into a beaker</a:t>
            </a:r>
            <a:endParaRPr lang="en-US" sz="1200" i="0" u="none" strike="noStrike" dirty="0">
              <a:solidFill>
                <a:srgbClr val="002060"/>
              </a:solidFill>
              <a:effectLst/>
              <a:latin typeface="Arial Rounded MT Bold" panose="020F0704030504030204" pitchFamily="34" charset="0"/>
            </a:endParaRPr>
          </a:p>
          <a:p>
            <a:pPr rtl="0" fontAlgn="base">
              <a:spcBef>
                <a:spcPts val="0"/>
              </a:spcBef>
              <a:spcAft>
                <a:spcPts val="0"/>
              </a:spcAft>
              <a:buFont typeface="+mj-lt"/>
              <a:buAutoNum type="arabicPeriod"/>
            </a:pPr>
            <a:r>
              <a:rPr lang="en-US" sz="1200" i="0" u="none" strike="noStrike" dirty="0">
                <a:solidFill>
                  <a:srgbClr val="002060"/>
                </a:solidFill>
                <a:effectLst/>
                <a:latin typeface="Arial Rounded MT Bold" panose="020F0704030504030204" pitchFamily="34" charset="0"/>
              </a:rPr>
              <a:t> Place in the water a boiling tube a quarter filled with stearic acid.</a:t>
            </a:r>
          </a:p>
          <a:p>
            <a:pPr rtl="0" fontAlgn="base">
              <a:spcBef>
                <a:spcPts val="0"/>
              </a:spcBef>
              <a:spcAft>
                <a:spcPts val="0"/>
              </a:spcAft>
              <a:buFont typeface="+mj-lt"/>
              <a:buAutoNum type="arabicPeriod"/>
            </a:pPr>
            <a:r>
              <a:rPr lang="en-US" sz="1200" i="0" u="none" strike="noStrike" dirty="0">
                <a:solidFill>
                  <a:srgbClr val="002060"/>
                </a:solidFill>
                <a:effectLst/>
                <a:latin typeface="Arial Rounded MT Bold" panose="020F0704030504030204" pitchFamily="34" charset="0"/>
              </a:rPr>
              <a:t> Place the beaker on a tripod and gauze. </a:t>
            </a:r>
          </a:p>
          <a:p>
            <a:pPr rtl="0" fontAlgn="base">
              <a:spcBef>
                <a:spcPts val="0"/>
              </a:spcBef>
              <a:spcAft>
                <a:spcPts val="0"/>
              </a:spcAft>
              <a:buFont typeface="+mj-lt"/>
              <a:buAutoNum type="arabicPeriod"/>
            </a:pPr>
            <a:r>
              <a:rPr lang="en-US" sz="1200" i="0" u="none" strike="noStrike" dirty="0">
                <a:solidFill>
                  <a:srgbClr val="002060"/>
                </a:solidFill>
                <a:effectLst/>
                <a:latin typeface="Arial Rounded MT Bold" panose="020F0704030504030204" pitchFamily="34" charset="0"/>
              </a:rPr>
              <a:t> Heat the water using a Bunsen burner until the stearic acid melts.</a:t>
            </a:r>
          </a:p>
          <a:p>
            <a:pPr rtl="0" fontAlgn="base">
              <a:spcBef>
                <a:spcPts val="0"/>
              </a:spcBef>
              <a:spcAft>
                <a:spcPts val="0"/>
              </a:spcAft>
              <a:buFont typeface="+mj-lt"/>
              <a:buAutoNum type="arabicPeriod"/>
            </a:pPr>
            <a:r>
              <a:rPr lang="en-US" sz="1200" dirty="0">
                <a:solidFill>
                  <a:srgbClr val="002060"/>
                </a:solidFill>
                <a:latin typeface="Arial Rounded MT Bold" panose="020F0704030504030204" pitchFamily="34" charset="0"/>
              </a:rPr>
              <a:t> </a:t>
            </a:r>
            <a:r>
              <a:rPr lang="en-US" sz="1200" i="0" u="none" strike="noStrike" dirty="0">
                <a:solidFill>
                  <a:srgbClr val="002060"/>
                </a:solidFill>
                <a:effectLst/>
                <a:latin typeface="Arial Rounded MT Bold" panose="020F0704030504030204" pitchFamily="34" charset="0"/>
              </a:rPr>
              <a:t>Use test tube holder to remove the boiling tube from the beaker to a </a:t>
            </a:r>
            <a:r>
              <a:rPr lang="en-US" sz="1200" dirty="0">
                <a:solidFill>
                  <a:srgbClr val="002060"/>
                </a:solidFill>
                <a:latin typeface="Arial Rounded MT Bold" panose="020F0704030504030204" pitchFamily="34" charset="0"/>
              </a:rPr>
              <a:t>rack </a:t>
            </a:r>
            <a:r>
              <a:rPr lang="en-US" sz="1200" i="0" u="none" strike="noStrike" dirty="0">
                <a:solidFill>
                  <a:srgbClr val="002060"/>
                </a:solidFill>
                <a:effectLst/>
                <a:latin typeface="Arial Rounded MT Bold" panose="020F0704030504030204" pitchFamily="34" charset="0"/>
              </a:rPr>
              <a:t>and put in a thermometer.</a:t>
            </a:r>
          </a:p>
          <a:p>
            <a:pPr rtl="0" fontAlgn="base">
              <a:spcBef>
                <a:spcPts val="0"/>
              </a:spcBef>
              <a:spcAft>
                <a:spcPts val="0"/>
              </a:spcAft>
              <a:buFont typeface="+mj-lt"/>
              <a:buAutoNum type="arabicPeriod"/>
            </a:pPr>
            <a:r>
              <a:rPr lang="en-US" sz="1200" i="0" u="none" strike="noStrike" dirty="0">
                <a:solidFill>
                  <a:srgbClr val="002060"/>
                </a:solidFill>
                <a:effectLst/>
                <a:latin typeface="Arial Rounded MT Bold" panose="020F0704030504030204" pitchFamily="34" charset="0"/>
              </a:rPr>
              <a:t> Record the temperature every minute until it reaches 50 °C. </a:t>
            </a:r>
          </a:p>
          <a:p>
            <a:pPr rtl="0" fontAlgn="base">
              <a:spcBef>
                <a:spcPts val="0"/>
              </a:spcBef>
              <a:spcAft>
                <a:spcPts val="0"/>
              </a:spcAft>
              <a:buFont typeface="+mj-lt"/>
              <a:buAutoNum type="arabicPeriod"/>
            </a:pPr>
            <a:r>
              <a:rPr lang="en-US" sz="1200" dirty="0">
                <a:solidFill>
                  <a:srgbClr val="002060"/>
                </a:solidFill>
                <a:latin typeface="Arial Rounded MT Bold" panose="020F0704030504030204" pitchFamily="34" charset="0"/>
              </a:rPr>
              <a:t> Record the temperature at which you see the stearic acid solidify here: </a:t>
            </a:r>
            <a:endParaRPr lang="en-GB" sz="1200" dirty="0">
              <a:solidFill>
                <a:srgbClr val="002060"/>
              </a:solidFill>
              <a:latin typeface="Arial Rounded MT Bold" panose="020F0704030504030204" pitchFamily="34" charset="0"/>
            </a:endParaRPr>
          </a:p>
        </p:txBody>
      </p:sp>
      <p:graphicFrame>
        <p:nvGraphicFramePr>
          <p:cNvPr id="14" name="Table 7">
            <a:extLst>
              <a:ext uri="{FF2B5EF4-FFF2-40B4-BE49-F238E27FC236}">
                <a16:creationId xmlns:a16="http://schemas.microsoft.com/office/drawing/2014/main" id="{D08FB890-108B-358C-B844-E5473A6E238E}"/>
              </a:ext>
            </a:extLst>
          </p:cNvPr>
          <p:cNvGraphicFramePr>
            <a:graphicFrameLocks noGrp="1"/>
          </p:cNvGraphicFramePr>
          <p:nvPr>
            <p:extLst>
              <p:ext uri="{D42A27DB-BD31-4B8C-83A1-F6EECF244321}">
                <p14:modId xmlns:p14="http://schemas.microsoft.com/office/powerpoint/2010/main" val="139495052"/>
              </p:ext>
            </p:extLst>
          </p:nvPr>
        </p:nvGraphicFramePr>
        <p:xfrm>
          <a:off x="183700" y="4065373"/>
          <a:ext cx="6465616" cy="4407768"/>
        </p:xfrm>
        <a:graphic>
          <a:graphicData uri="http://schemas.openxmlformats.org/drawingml/2006/table">
            <a:tbl>
              <a:tblPr firstRow="1" bandRow="1">
                <a:tableStyleId>{5940675A-B579-460E-94D1-54222C63F5DA}</a:tableStyleId>
              </a:tblPr>
              <a:tblGrid>
                <a:gridCol w="1616404">
                  <a:extLst>
                    <a:ext uri="{9D8B030D-6E8A-4147-A177-3AD203B41FA5}">
                      <a16:colId xmlns:a16="http://schemas.microsoft.com/office/drawing/2014/main" val="4172143696"/>
                    </a:ext>
                  </a:extLst>
                </a:gridCol>
                <a:gridCol w="1616404">
                  <a:extLst>
                    <a:ext uri="{9D8B030D-6E8A-4147-A177-3AD203B41FA5}">
                      <a16:colId xmlns:a16="http://schemas.microsoft.com/office/drawing/2014/main" val="3366778294"/>
                    </a:ext>
                  </a:extLst>
                </a:gridCol>
                <a:gridCol w="1616404">
                  <a:extLst>
                    <a:ext uri="{9D8B030D-6E8A-4147-A177-3AD203B41FA5}">
                      <a16:colId xmlns:a16="http://schemas.microsoft.com/office/drawing/2014/main" val="1361166561"/>
                    </a:ext>
                  </a:extLst>
                </a:gridCol>
                <a:gridCol w="1616404">
                  <a:extLst>
                    <a:ext uri="{9D8B030D-6E8A-4147-A177-3AD203B41FA5}">
                      <a16:colId xmlns:a16="http://schemas.microsoft.com/office/drawing/2014/main" val="3349851292"/>
                    </a:ext>
                  </a:extLst>
                </a:gridCol>
              </a:tblGrid>
              <a:tr h="489752">
                <a:tc>
                  <a:txBody>
                    <a:bodyPr/>
                    <a:lstStyle/>
                    <a:p>
                      <a:r>
                        <a:rPr lang="en-GB" sz="1200" dirty="0">
                          <a:solidFill>
                            <a:srgbClr val="002060"/>
                          </a:solidFill>
                          <a:latin typeface="Arial Rounded MT Bold" panose="020F0704030504030204" pitchFamily="34" charset="0"/>
                        </a:rPr>
                        <a:t>Time (minutes)</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Temperature °C</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Time (minutes)</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Temperature °C</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4043592572"/>
                  </a:ext>
                </a:extLst>
              </a:tr>
              <a:tr h="489752">
                <a:tc>
                  <a:txBody>
                    <a:bodyPr/>
                    <a:lstStyle/>
                    <a:p>
                      <a:r>
                        <a:rPr lang="en-GB" sz="1200" dirty="0">
                          <a:solidFill>
                            <a:srgbClr val="002060"/>
                          </a:solidFill>
                          <a:latin typeface="Arial Rounded MT Bold" panose="020F0704030504030204" pitchFamily="34" charset="0"/>
                        </a:rPr>
                        <a:t>0</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8</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2612244532"/>
                  </a:ext>
                </a:extLst>
              </a:tr>
              <a:tr h="489752">
                <a:tc>
                  <a:txBody>
                    <a:bodyPr/>
                    <a:lstStyle/>
                    <a:p>
                      <a:r>
                        <a:rPr lang="en-GB" sz="1200" dirty="0">
                          <a:solidFill>
                            <a:srgbClr val="002060"/>
                          </a:solidFill>
                          <a:latin typeface="Arial Rounded MT Bold" panose="020F0704030504030204" pitchFamily="34" charset="0"/>
                        </a:rPr>
                        <a:t>1</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9</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987127718"/>
                  </a:ext>
                </a:extLst>
              </a:tr>
              <a:tr h="489752">
                <a:tc>
                  <a:txBody>
                    <a:bodyPr/>
                    <a:lstStyle/>
                    <a:p>
                      <a:r>
                        <a:rPr lang="en-GB" sz="1200" dirty="0">
                          <a:solidFill>
                            <a:srgbClr val="002060"/>
                          </a:solidFill>
                          <a:latin typeface="Arial Rounded MT Bold" panose="020F0704030504030204" pitchFamily="34" charset="0"/>
                        </a:rPr>
                        <a:t>2</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10</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2371328324"/>
                  </a:ext>
                </a:extLst>
              </a:tr>
              <a:tr h="489752">
                <a:tc>
                  <a:txBody>
                    <a:bodyPr/>
                    <a:lstStyle/>
                    <a:p>
                      <a:r>
                        <a:rPr lang="en-GB" sz="1200" dirty="0">
                          <a:solidFill>
                            <a:srgbClr val="002060"/>
                          </a:solidFill>
                          <a:latin typeface="Arial Rounded MT Bold" panose="020F0704030504030204" pitchFamily="34" charset="0"/>
                        </a:rPr>
                        <a:t>3</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11</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154669530"/>
                  </a:ext>
                </a:extLst>
              </a:tr>
              <a:tr h="489752">
                <a:tc>
                  <a:txBody>
                    <a:bodyPr/>
                    <a:lstStyle/>
                    <a:p>
                      <a:r>
                        <a:rPr lang="en-GB" sz="1200" dirty="0">
                          <a:solidFill>
                            <a:srgbClr val="002060"/>
                          </a:solidFill>
                          <a:latin typeface="Arial Rounded MT Bold" panose="020F0704030504030204" pitchFamily="34" charset="0"/>
                        </a:rPr>
                        <a:t>4</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12</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2718102460"/>
                  </a:ext>
                </a:extLst>
              </a:tr>
              <a:tr h="489752">
                <a:tc>
                  <a:txBody>
                    <a:bodyPr/>
                    <a:lstStyle/>
                    <a:p>
                      <a:r>
                        <a:rPr lang="en-GB" sz="1200" dirty="0">
                          <a:solidFill>
                            <a:srgbClr val="002060"/>
                          </a:solidFill>
                          <a:latin typeface="Arial Rounded MT Bold" panose="020F0704030504030204" pitchFamily="34" charset="0"/>
                        </a:rPr>
                        <a:t>5</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13</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358400259"/>
                  </a:ext>
                </a:extLst>
              </a:tr>
              <a:tr h="489752">
                <a:tc>
                  <a:txBody>
                    <a:bodyPr/>
                    <a:lstStyle/>
                    <a:p>
                      <a:r>
                        <a:rPr lang="en-GB" sz="1200" dirty="0">
                          <a:solidFill>
                            <a:srgbClr val="002060"/>
                          </a:solidFill>
                          <a:latin typeface="Arial Rounded MT Bold" panose="020F0704030504030204" pitchFamily="34" charset="0"/>
                        </a:rPr>
                        <a:t>6</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14</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033510285"/>
                  </a:ext>
                </a:extLst>
              </a:tr>
              <a:tr h="489752">
                <a:tc>
                  <a:txBody>
                    <a:bodyPr/>
                    <a:lstStyle/>
                    <a:p>
                      <a:r>
                        <a:rPr lang="en-GB" sz="1200" dirty="0">
                          <a:solidFill>
                            <a:srgbClr val="002060"/>
                          </a:solidFill>
                          <a:latin typeface="Arial Rounded MT Bold" panose="020F0704030504030204" pitchFamily="34" charset="0"/>
                        </a:rPr>
                        <a:t>7</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15</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2306167473"/>
                  </a:ext>
                </a:extLst>
              </a:tr>
            </a:tbl>
          </a:graphicData>
        </a:graphic>
      </p:graphicFrame>
      <p:pic>
        <p:nvPicPr>
          <p:cNvPr id="15" name="Picture 14">
            <a:extLst>
              <a:ext uri="{FF2B5EF4-FFF2-40B4-BE49-F238E27FC236}">
                <a16:creationId xmlns:a16="http://schemas.microsoft.com/office/drawing/2014/main" id="{F75BEFC9-FE28-8B59-B066-313D5CC0D6D0}"/>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16" name="TextBox 15">
            <a:extLst>
              <a:ext uri="{FF2B5EF4-FFF2-40B4-BE49-F238E27FC236}">
                <a16:creationId xmlns:a16="http://schemas.microsoft.com/office/drawing/2014/main" id="{5BE3EABC-85E5-A47A-CF49-0BD302699FF9}"/>
              </a:ext>
            </a:extLst>
          </p:cNvPr>
          <p:cNvSpPr txBox="1"/>
          <p:nvPr/>
        </p:nvSpPr>
        <p:spPr>
          <a:xfrm>
            <a:off x="1033095" y="190080"/>
            <a:ext cx="4514266"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Explain changes of state using a particle model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17" name="TextBox 16">
            <a:extLst>
              <a:ext uri="{FF2B5EF4-FFF2-40B4-BE49-F238E27FC236}">
                <a16:creationId xmlns:a16="http://schemas.microsoft.com/office/drawing/2014/main" id="{35689711-D423-C1B2-5103-16305627D616}"/>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KS3-02-02</a:t>
            </a:r>
          </a:p>
        </p:txBody>
      </p:sp>
      <p:sp>
        <p:nvSpPr>
          <p:cNvPr id="18" name="Oval 17">
            <a:extLst>
              <a:ext uri="{FF2B5EF4-FFF2-40B4-BE49-F238E27FC236}">
                <a16:creationId xmlns:a16="http://schemas.microsoft.com/office/drawing/2014/main" id="{86E11EF6-644A-0815-B53E-37F9E76609C0}"/>
              </a:ext>
            </a:extLst>
          </p:cNvPr>
          <p:cNvSpPr/>
          <p:nvPr/>
        </p:nvSpPr>
        <p:spPr>
          <a:xfrm>
            <a:off x="5997733" y="237974"/>
            <a:ext cx="651581" cy="603851"/>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descr="Icon&#10;&#10;Description automatically generated">
            <a:extLst>
              <a:ext uri="{FF2B5EF4-FFF2-40B4-BE49-F238E27FC236}">
                <a16:creationId xmlns:a16="http://schemas.microsoft.com/office/drawing/2014/main" id="{D0462ADC-5642-345A-F201-123773027987}"/>
              </a:ext>
            </a:extLst>
          </p:cNvPr>
          <p:cNvPicPr>
            <a:picLocks noChangeAspect="1"/>
          </p:cNvPicPr>
          <p:nvPr/>
        </p:nvPicPr>
        <p:blipFill>
          <a:blip r:embed="rId3"/>
          <a:stretch>
            <a:fillRect/>
          </a:stretch>
        </p:blipFill>
        <p:spPr>
          <a:xfrm>
            <a:off x="5966911" y="190080"/>
            <a:ext cx="720089" cy="672885"/>
          </a:xfrm>
          <a:prstGeom prst="rect">
            <a:avLst/>
          </a:prstGeom>
        </p:spPr>
      </p:pic>
      <p:sp>
        <p:nvSpPr>
          <p:cNvPr id="20" name="Rectangle: Rounded Corners 19">
            <a:extLst>
              <a:ext uri="{FF2B5EF4-FFF2-40B4-BE49-F238E27FC236}">
                <a16:creationId xmlns:a16="http://schemas.microsoft.com/office/drawing/2014/main" id="{24AEE39B-9AA7-4B89-4F21-D4FDEF3CA4DB}"/>
              </a:ext>
            </a:extLst>
          </p:cNvPr>
          <p:cNvSpPr/>
          <p:nvPr/>
        </p:nvSpPr>
        <p:spPr>
          <a:xfrm>
            <a:off x="163125" y="1478968"/>
            <a:ext cx="6531750" cy="359098"/>
          </a:xfrm>
          <a:prstGeom prst="round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30785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sp>
        <p:nvSpPr>
          <p:cNvPr id="9" name="TextBox 8">
            <a:extLst>
              <a:ext uri="{FF2B5EF4-FFF2-40B4-BE49-F238E27FC236}">
                <a16:creationId xmlns:a16="http://schemas.microsoft.com/office/drawing/2014/main" id="{859CFDDA-51DB-F189-0CFB-3708A672D018}"/>
              </a:ext>
            </a:extLst>
          </p:cNvPr>
          <p:cNvSpPr txBox="1"/>
          <p:nvPr/>
        </p:nvSpPr>
        <p:spPr>
          <a:xfrm>
            <a:off x="1423954" y="1640304"/>
            <a:ext cx="4010091" cy="276999"/>
          </a:xfrm>
          <a:prstGeom prst="rect">
            <a:avLst/>
          </a:prstGeom>
          <a:noFill/>
        </p:spPr>
        <p:txBody>
          <a:bodyPr wrap="square">
            <a:spAutoFit/>
          </a:bodyPr>
          <a:lstStyle/>
          <a:p>
            <a:pPr algn="ctr"/>
            <a:r>
              <a:rPr lang="en-US" sz="1200" dirty="0">
                <a:solidFill>
                  <a:srgbClr val="002060"/>
                </a:solidFill>
                <a:latin typeface="Arial Rounded MT Bold" panose="020F0704030504030204" pitchFamily="34" charset="77"/>
              </a:rPr>
              <a:t>Investigating changes in state</a:t>
            </a:r>
          </a:p>
        </p:txBody>
      </p:sp>
      <p:sp>
        <p:nvSpPr>
          <p:cNvPr id="10" name="TextBox 9">
            <a:extLst>
              <a:ext uri="{FF2B5EF4-FFF2-40B4-BE49-F238E27FC236}">
                <a16:creationId xmlns:a16="http://schemas.microsoft.com/office/drawing/2014/main" id="{A1C9350F-512F-D71C-147C-4E16B70E6740}"/>
              </a:ext>
            </a:extLst>
          </p:cNvPr>
          <p:cNvSpPr txBox="1"/>
          <p:nvPr/>
        </p:nvSpPr>
        <p:spPr>
          <a:xfrm>
            <a:off x="190424" y="2090551"/>
            <a:ext cx="6516000" cy="573397"/>
          </a:xfrm>
          <a:prstGeom prst="roundRect">
            <a:avLst>
              <a:gd name="adj" fmla="val 0"/>
            </a:avLst>
          </a:prstGeom>
          <a:noFill/>
          <a:ln>
            <a:noFill/>
          </a:ln>
        </p:spPr>
        <p:txBody>
          <a:bodyPr wrap="square" rtlCol="0">
            <a:noAutofit/>
          </a:bodyPr>
          <a:lstStyle/>
          <a:p>
            <a:pPr algn="ctr"/>
            <a:r>
              <a:rPr lang="en-GB" sz="1200" dirty="0">
                <a:solidFill>
                  <a:srgbClr val="002060"/>
                </a:solidFill>
                <a:latin typeface="Arial Rounded MT Bold" panose="020F0704030504030204" pitchFamily="34" charset="0"/>
              </a:rPr>
              <a:t>Cooling curve for stearic acid as it changes from a liquid to a solid</a:t>
            </a:r>
          </a:p>
        </p:txBody>
      </p:sp>
      <p:graphicFrame>
        <p:nvGraphicFramePr>
          <p:cNvPr id="12" name="Chart 11">
            <a:extLst>
              <a:ext uri="{FF2B5EF4-FFF2-40B4-BE49-F238E27FC236}">
                <a16:creationId xmlns:a16="http://schemas.microsoft.com/office/drawing/2014/main" id="{B73026C8-8A48-4D93-79DD-B7898C0D0C89}"/>
              </a:ext>
            </a:extLst>
          </p:cNvPr>
          <p:cNvGraphicFramePr>
            <a:graphicFrameLocks/>
          </p:cNvGraphicFramePr>
          <p:nvPr>
            <p:extLst>
              <p:ext uri="{D42A27DB-BD31-4B8C-83A1-F6EECF244321}">
                <p14:modId xmlns:p14="http://schemas.microsoft.com/office/powerpoint/2010/main" val="3801530463"/>
              </p:ext>
            </p:extLst>
          </p:nvPr>
        </p:nvGraphicFramePr>
        <p:xfrm>
          <a:off x="145727" y="2538369"/>
          <a:ext cx="6388797" cy="5275598"/>
        </p:xfrm>
        <a:graphic>
          <a:graphicData uri="http://schemas.openxmlformats.org/drawingml/2006/chart">
            <c:chart xmlns:c="http://schemas.openxmlformats.org/drawingml/2006/chart" xmlns:r="http://schemas.openxmlformats.org/officeDocument/2006/relationships" r:id="rId2"/>
          </a:graphicData>
        </a:graphic>
      </p:graphicFrame>
      <p:pic>
        <p:nvPicPr>
          <p:cNvPr id="13" name="Picture 12">
            <a:extLst>
              <a:ext uri="{FF2B5EF4-FFF2-40B4-BE49-F238E27FC236}">
                <a16:creationId xmlns:a16="http://schemas.microsoft.com/office/drawing/2014/main" id="{A3202B11-0F80-884F-005E-1D8B32EE26AD}"/>
              </a:ext>
            </a:extLst>
          </p:cNvPr>
          <p:cNvPicPr>
            <a:picLocks noChangeAspect="1"/>
          </p:cNvPicPr>
          <p:nvPr/>
        </p:nvPicPr>
        <p:blipFill rotWithShape="1">
          <a:blip r:embed="rId3"/>
          <a:srcRect l="3114" t="13379" r="3460" b="3635"/>
          <a:stretch/>
        </p:blipFill>
        <p:spPr>
          <a:xfrm>
            <a:off x="0" y="0"/>
            <a:ext cx="6858000" cy="1332562"/>
          </a:xfrm>
          <a:prstGeom prst="rect">
            <a:avLst/>
          </a:prstGeom>
        </p:spPr>
      </p:pic>
      <p:sp>
        <p:nvSpPr>
          <p:cNvPr id="14" name="TextBox 13">
            <a:extLst>
              <a:ext uri="{FF2B5EF4-FFF2-40B4-BE49-F238E27FC236}">
                <a16:creationId xmlns:a16="http://schemas.microsoft.com/office/drawing/2014/main" id="{95BA6EB1-7F5D-C66C-65E3-956E0C6D30D4}"/>
              </a:ext>
            </a:extLst>
          </p:cNvPr>
          <p:cNvSpPr txBox="1"/>
          <p:nvPr/>
        </p:nvSpPr>
        <p:spPr>
          <a:xfrm>
            <a:off x="1033095" y="190080"/>
            <a:ext cx="4514266"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Explain changes of state using a particle model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15" name="TextBox 14">
            <a:extLst>
              <a:ext uri="{FF2B5EF4-FFF2-40B4-BE49-F238E27FC236}">
                <a16:creationId xmlns:a16="http://schemas.microsoft.com/office/drawing/2014/main" id="{CEF95539-CFF3-E6A9-8DCA-BE8CEEE01F1D}"/>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KS3-02-02</a:t>
            </a:r>
          </a:p>
        </p:txBody>
      </p:sp>
      <p:sp>
        <p:nvSpPr>
          <p:cNvPr id="16" name="Oval 15">
            <a:extLst>
              <a:ext uri="{FF2B5EF4-FFF2-40B4-BE49-F238E27FC236}">
                <a16:creationId xmlns:a16="http://schemas.microsoft.com/office/drawing/2014/main" id="{B4309DF3-6427-14E8-279C-DD82C4578140}"/>
              </a:ext>
            </a:extLst>
          </p:cNvPr>
          <p:cNvSpPr/>
          <p:nvPr/>
        </p:nvSpPr>
        <p:spPr>
          <a:xfrm>
            <a:off x="5997733" y="237974"/>
            <a:ext cx="651581" cy="603851"/>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16" descr="Icon&#10;&#10;Description automatically generated">
            <a:extLst>
              <a:ext uri="{FF2B5EF4-FFF2-40B4-BE49-F238E27FC236}">
                <a16:creationId xmlns:a16="http://schemas.microsoft.com/office/drawing/2014/main" id="{9730AD85-4941-E1C4-4B5B-3D4BE6BB244B}"/>
              </a:ext>
            </a:extLst>
          </p:cNvPr>
          <p:cNvPicPr>
            <a:picLocks noChangeAspect="1"/>
          </p:cNvPicPr>
          <p:nvPr/>
        </p:nvPicPr>
        <p:blipFill>
          <a:blip r:embed="rId4"/>
          <a:stretch>
            <a:fillRect/>
          </a:stretch>
        </p:blipFill>
        <p:spPr>
          <a:xfrm>
            <a:off x="5966911" y="190080"/>
            <a:ext cx="720089" cy="672885"/>
          </a:xfrm>
          <a:prstGeom prst="rect">
            <a:avLst/>
          </a:prstGeom>
        </p:spPr>
      </p:pic>
      <p:sp>
        <p:nvSpPr>
          <p:cNvPr id="18" name="Rectangle: Rounded Corners 17">
            <a:extLst>
              <a:ext uri="{FF2B5EF4-FFF2-40B4-BE49-F238E27FC236}">
                <a16:creationId xmlns:a16="http://schemas.microsoft.com/office/drawing/2014/main" id="{B15E9892-A876-A732-07C3-BAB9D25D5AF3}"/>
              </a:ext>
            </a:extLst>
          </p:cNvPr>
          <p:cNvSpPr/>
          <p:nvPr/>
        </p:nvSpPr>
        <p:spPr>
          <a:xfrm>
            <a:off x="155250" y="1569036"/>
            <a:ext cx="6531750" cy="478596"/>
          </a:xfrm>
          <a:prstGeom prst="round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36043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7" name="TextBox 6">
            <a:extLst>
              <a:ext uri="{FF2B5EF4-FFF2-40B4-BE49-F238E27FC236}">
                <a16:creationId xmlns:a16="http://schemas.microsoft.com/office/drawing/2014/main" id="{A699A2E2-121B-92A5-F10F-869BBED5F16B}"/>
              </a:ext>
            </a:extLst>
          </p:cNvPr>
          <p:cNvSpPr txBox="1"/>
          <p:nvPr/>
        </p:nvSpPr>
        <p:spPr>
          <a:xfrm>
            <a:off x="1033095" y="190080"/>
            <a:ext cx="4514266"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Explain changes of state using a particle model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ANSWERS</a:t>
            </a:r>
          </a:p>
        </p:txBody>
      </p:sp>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KS3-02-02</a:t>
            </a:r>
          </a:p>
        </p:txBody>
      </p:sp>
      <p:sp>
        <p:nvSpPr>
          <p:cNvPr id="9" name="TextBox 8">
            <a:extLst>
              <a:ext uri="{FF2B5EF4-FFF2-40B4-BE49-F238E27FC236}">
                <a16:creationId xmlns:a16="http://schemas.microsoft.com/office/drawing/2014/main" id="{8090333A-933A-9280-7ABD-B47B15934FBC}"/>
              </a:ext>
            </a:extLst>
          </p:cNvPr>
          <p:cNvSpPr txBox="1"/>
          <p:nvPr/>
        </p:nvSpPr>
        <p:spPr>
          <a:xfrm>
            <a:off x="1423954" y="1654208"/>
            <a:ext cx="4010091" cy="276999"/>
          </a:xfrm>
          <a:prstGeom prst="rect">
            <a:avLst/>
          </a:prstGeom>
          <a:noFill/>
        </p:spPr>
        <p:txBody>
          <a:bodyPr wrap="square">
            <a:spAutoFit/>
          </a:bodyPr>
          <a:lstStyle/>
          <a:p>
            <a:pPr algn="ctr"/>
            <a:r>
              <a:rPr lang="en-US" sz="1200" dirty="0">
                <a:solidFill>
                  <a:srgbClr val="002060"/>
                </a:solidFill>
                <a:latin typeface="Arial Rounded MT Bold" panose="020F0704030504030204" pitchFamily="34" charset="77"/>
              </a:rPr>
              <a:t>Investigating changes in state</a:t>
            </a:r>
          </a:p>
        </p:txBody>
      </p:sp>
      <p:sp>
        <p:nvSpPr>
          <p:cNvPr id="10" name="TextBox 9">
            <a:extLst>
              <a:ext uri="{FF2B5EF4-FFF2-40B4-BE49-F238E27FC236}">
                <a16:creationId xmlns:a16="http://schemas.microsoft.com/office/drawing/2014/main" id="{1DD74B14-8E20-E0AB-3F55-FBA7DDA96CC4}"/>
              </a:ext>
            </a:extLst>
          </p:cNvPr>
          <p:cNvSpPr txBox="1"/>
          <p:nvPr/>
        </p:nvSpPr>
        <p:spPr>
          <a:xfrm>
            <a:off x="172720" y="2349692"/>
            <a:ext cx="6516000" cy="573397"/>
          </a:xfrm>
          <a:prstGeom prst="roundRect">
            <a:avLst>
              <a:gd name="adj" fmla="val 0"/>
            </a:avLst>
          </a:prstGeom>
          <a:noFill/>
          <a:ln>
            <a:noFill/>
          </a:ln>
        </p:spPr>
        <p:txBody>
          <a:bodyPr wrap="square" rtlCol="0">
            <a:noAutofit/>
          </a:bodyPr>
          <a:lstStyle/>
          <a:p>
            <a:pPr algn="ctr"/>
            <a:r>
              <a:rPr lang="en-GB" sz="1200" dirty="0">
                <a:solidFill>
                  <a:srgbClr val="002060"/>
                </a:solidFill>
                <a:latin typeface="Arial Rounded MT Bold" panose="020F0704030504030204" pitchFamily="34" charset="0"/>
              </a:rPr>
              <a:t>Label the four arrows on the  following diagram to show the names for the changes in state.</a:t>
            </a:r>
          </a:p>
        </p:txBody>
      </p:sp>
      <p:sp>
        <p:nvSpPr>
          <p:cNvPr id="17" name="Oval 16">
            <a:extLst>
              <a:ext uri="{FF2B5EF4-FFF2-40B4-BE49-F238E27FC236}">
                <a16:creationId xmlns:a16="http://schemas.microsoft.com/office/drawing/2014/main" id="{816AA754-164E-539E-B3AD-1107ACCBFA22}"/>
              </a:ext>
            </a:extLst>
          </p:cNvPr>
          <p:cNvSpPr/>
          <p:nvPr/>
        </p:nvSpPr>
        <p:spPr>
          <a:xfrm>
            <a:off x="5997733" y="237974"/>
            <a:ext cx="651581" cy="603851"/>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descr="Icon&#10;&#10;Description automatically generated">
            <a:extLst>
              <a:ext uri="{FF2B5EF4-FFF2-40B4-BE49-F238E27FC236}">
                <a16:creationId xmlns:a16="http://schemas.microsoft.com/office/drawing/2014/main" id="{51F0609B-1E8A-485A-D1EF-CD2E99E3756F}"/>
              </a:ext>
            </a:extLst>
          </p:cNvPr>
          <p:cNvPicPr>
            <a:picLocks noChangeAspect="1"/>
          </p:cNvPicPr>
          <p:nvPr/>
        </p:nvPicPr>
        <p:blipFill>
          <a:blip r:embed="rId3"/>
          <a:stretch>
            <a:fillRect/>
          </a:stretch>
        </p:blipFill>
        <p:spPr>
          <a:xfrm>
            <a:off x="5966911" y="190080"/>
            <a:ext cx="720089" cy="672885"/>
          </a:xfrm>
          <a:prstGeom prst="rect">
            <a:avLst/>
          </a:prstGeom>
        </p:spPr>
      </p:pic>
      <p:sp>
        <p:nvSpPr>
          <p:cNvPr id="18" name="Rectangle: Rounded Corners 17">
            <a:extLst>
              <a:ext uri="{FF2B5EF4-FFF2-40B4-BE49-F238E27FC236}">
                <a16:creationId xmlns:a16="http://schemas.microsoft.com/office/drawing/2014/main" id="{0F6F61FF-9C59-7ABA-E292-73C3CA9415F6}"/>
              </a:ext>
            </a:extLst>
          </p:cNvPr>
          <p:cNvSpPr/>
          <p:nvPr/>
        </p:nvSpPr>
        <p:spPr>
          <a:xfrm>
            <a:off x="172720" y="1579520"/>
            <a:ext cx="6531750" cy="443609"/>
          </a:xfrm>
          <a:prstGeom prst="round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 name="Picture 19" descr="Diagram of a diagram of a state&#10;&#10;Description automatically generated">
            <a:extLst>
              <a:ext uri="{FF2B5EF4-FFF2-40B4-BE49-F238E27FC236}">
                <a16:creationId xmlns:a16="http://schemas.microsoft.com/office/drawing/2014/main" id="{DFCE9E96-6F67-84CF-2DE9-FB384DAA9BD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3434080"/>
            <a:ext cx="6858000" cy="4793989"/>
          </a:xfrm>
          <a:prstGeom prst="rect">
            <a:avLst/>
          </a:prstGeom>
        </p:spPr>
      </p:pic>
      <p:sp>
        <p:nvSpPr>
          <p:cNvPr id="14" name="Rectangle: Rounded Corners 13">
            <a:extLst>
              <a:ext uri="{FF2B5EF4-FFF2-40B4-BE49-F238E27FC236}">
                <a16:creationId xmlns:a16="http://schemas.microsoft.com/office/drawing/2014/main" id="{CB29DC5F-36A5-2BE1-536B-019FE3100C79}"/>
              </a:ext>
            </a:extLst>
          </p:cNvPr>
          <p:cNvSpPr/>
          <p:nvPr/>
        </p:nvSpPr>
        <p:spPr>
          <a:xfrm>
            <a:off x="3761872" y="4890833"/>
            <a:ext cx="1521845" cy="461664"/>
          </a:xfrm>
          <a:prstGeom prst="roundRect">
            <a:avLst/>
          </a:pr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Rounded Corners 12">
            <a:extLst>
              <a:ext uri="{FF2B5EF4-FFF2-40B4-BE49-F238E27FC236}">
                <a16:creationId xmlns:a16="http://schemas.microsoft.com/office/drawing/2014/main" id="{68DA0D93-46B5-1A0A-6843-D50F25732D25}"/>
              </a:ext>
            </a:extLst>
          </p:cNvPr>
          <p:cNvSpPr/>
          <p:nvPr/>
        </p:nvSpPr>
        <p:spPr>
          <a:xfrm>
            <a:off x="402904" y="5142994"/>
            <a:ext cx="1260382" cy="327889"/>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Rounded Corners 14">
            <a:extLst>
              <a:ext uri="{FF2B5EF4-FFF2-40B4-BE49-F238E27FC236}">
                <a16:creationId xmlns:a16="http://schemas.microsoft.com/office/drawing/2014/main" id="{A04F4F26-65F4-FAC1-1E9C-B63ADEF1466D}"/>
              </a:ext>
            </a:extLst>
          </p:cNvPr>
          <p:cNvSpPr/>
          <p:nvPr/>
        </p:nvSpPr>
        <p:spPr>
          <a:xfrm>
            <a:off x="514632" y="7885300"/>
            <a:ext cx="1822167" cy="44118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Rounded Corners 15">
            <a:extLst>
              <a:ext uri="{FF2B5EF4-FFF2-40B4-BE49-F238E27FC236}">
                <a16:creationId xmlns:a16="http://schemas.microsoft.com/office/drawing/2014/main" id="{C794E6DC-A371-7ADD-37B1-E8619E992809}"/>
              </a:ext>
            </a:extLst>
          </p:cNvPr>
          <p:cNvSpPr/>
          <p:nvPr/>
        </p:nvSpPr>
        <p:spPr>
          <a:xfrm>
            <a:off x="4917170" y="7847672"/>
            <a:ext cx="1260382" cy="327889"/>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C9110F6C-B3ED-788C-1811-02EE878075E2}"/>
              </a:ext>
            </a:extLst>
          </p:cNvPr>
          <p:cNvSpPr txBox="1"/>
          <p:nvPr/>
        </p:nvSpPr>
        <p:spPr>
          <a:xfrm>
            <a:off x="663442" y="5142994"/>
            <a:ext cx="739305" cy="276999"/>
          </a:xfrm>
          <a:prstGeom prst="rect">
            <a:avLst/>
          </a:prstGeom>
          <a:noFill/>
        </p:spPr>
        <p:txBody>
          <a:bodyPr wrap="none" rtlCol="0">
            <a:spAutoFit/>
          </a:bodyPr>
          <a:lstStyle/>
          <a:p>
            <a:r>
              <a:rPr lang="en-GB" sz="1200" dirty="0">
                <a:solidFill>
                  <a:srgbClr val="FF0000"/>
                </a:solidFill>
                <a:latin typeface="Arial Rounded MT Bold" panose="020F0704030504030204" pitchFamily="34" charset="0"/>
              </a:rPr>
              <a:t>melting</a:t>
            </a:r>
          </a:p>
        </p:txBody>
      </p:sp>
      <p:sp>
        <p:nvSpPr>
          <p:cNvPr id="11" name="TextBox 10">
            <a:extLst>
              <a:ext uri="{FF2B5EF4-FFF2-40B4-BE49-F238E27FC236}">
                <a16:creationId xmlns:a16="http://schemas.microsoft.com/office/drawing/2014/main" id="{070B781A-9B8C-AB08-AAF0-EE67AF51B182}"/>
              </a:ext>
            </a:extLst>
          </p:cNvPr>
          <p:cNvSpPr txBox="1"/>
          <p:nvPr/>
        </p:nvSpPr>
        <p:spPr>
          <a:xfrm>
            <a:off x="3757560" y="4983165"/>
            <a:ext cx="1623837"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Boiling/evaporating</a:t>
            </a:r>
          </a:p>
        </p:txBody>
      </p:sp>
      <p:sp>
        <p:nvSpPr>
          <p:cNvPr id="12" name="TextBox 11">
            <a:extLst>
              <a:ext uri="{FF2B5EF4-FFF2-40B4-BE49-F238E27FC236}">
                <a16:creationId xmlns:a16="http://schemas.microsoft.com/office/drawing/2014/main" id="{DC0BEDE2-C4A9-8DC7-CD8F-3125D2B90AC5}"/>
              </a:ext>
            </a:extLst>
          </p:cNvPr>
          <p:cNvSpPr txBox="1"/>
          <p:nvPr/>
        </p:nvSpPr>
        <p:spPr>
          <a:xfrm>
            <a:off x="586113" y="7967390"/>
            <a:ext cx="1633268" cy="276999"/>
          </a:xfrm>
          <a:prstGeom prst="rect">
            <a:avLst/>
          </a:prstGeom>
          <a:noFill/>
        </p:spPr>
        <p:txBody>
          <a:bodyPr wrap="none" rtlCol="0">
            <a:spAutoFit/>
          </a:bodyPr>
          <a:lstStyle/>
          <a:p>
            <a:r>
              <a:rPr lang="en-GB" sz="1200" dirty="0">
                <a:solidFill>
                  <a:srgbClr val="FF0000"/>
                </a:solidFill>
                <a:latin typeface="Arial Rounded MT Bold" panose="020F0704030504030204" pitchFamily="34" charset="0"/>
              </a:rPr>
              <a:t>Freezing/solidifying</a:t>
            </a:r>
          </a:p>
        </p:txBody>
      </p:sp>
      <p:sp>
        <p:nvSpPr>
          <p:cNvPr id="19" name="TextBox 18">
            <a:extLst>
              <a:ext uri="{FF2B5EF4-FFF2-40B4-BE49-F238E27FC236}">
                <a16:creationId xmlns:a16="http://schemas.microsoft.com/office/drawing/2014/main" id="{05A954E3-2305-34D5-93F1-05D2809A8388}"/>
              </a:ext>
            </a:extLst>
          </p:cNvPr>
          <p:cNvSpPr txBox="1"/>
          <p:nvPr/>
        </p:nvSpPr>
        <p:spPr>
          <a:xfrm>
            <a:off x="5019011" y="7873116"/>
            <a:ext cx="1056700" cy="276999"/>
          </a:xfrm>
          <a:prstGeom prst="rect">
            <a:avLst/>
          </a:prstGeom>
          <a:noFill/>
        </p:spPr>
        <p:txBody>
          <a:bodyPr wrap="none" rtlCol="0">
            <a:spAutoFit/>
          </a:bodyPr>
          <a:lstStyle/>
          <a:p>
            <a:r>
              <a:rPr lang="en-GB" sz="1200" dirty="0">
                <a:solidFill>
                  <a:srgbClr val="FF0000"/>
                </a:solidFill>
                <a:latin typeface="Arial Rounded MT Bold" panose="020F0704030504030204" pitchFamily="34" charset="0"/>
              </a:rPr>
              <a:t>condensing</a:t>
            </a:r>
          </a:p>
        </p:txBody>
      </p:sp>
    </p:spTree>
    <p:extLst>
      <p:ext uri="{BB962C8B-B14F-4D97-AF65-F5344CB8AC3E}">
        <p14:creationId xmlns:p14="http://schemas.microsoft.com/office/powerpoint/2010/main" val="3041891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sp>
        <p:nvSpPr>
          <p:cNvPr id="9" name="TextBox 8">
            <a:extLst>
              <a:ext uri="{FF2B5EF4-FFF2-40B4-BE49-F238E27FC236}">
                <a16:creationId xmlns:a16="http://schemas.microsoft.com/office/drawing/2014/main" id="{AD6420B0-4867-1D28-F26F-B3A785F3654E}"/>
              </a:ext>
            </a:extLst>
          </p:cNvPr>
          <p:cNvSpPr txBox="1"/>
          <p:nvPr/>
        </p:nvSpPr>
        <p:spPr>
          <a:xfrm>
            <a:off x="1430240" y="1473646"/>
            <a:ext cx="4010091" cy="276999"/>
          </a:xfrm>
          <a:prstGeom prst="rect">
            <a:avLst/>
          </a:prstGeom>
          <a:noFill/>
        </p:spPr>
        <p:txBody>
          <a:bodyPr wrap="square">
            <a:spAutoFit/>
          </a:bodyPr>
          <a:lstStyle/>
          <a:p>
            <a:pPr algn="ctr"/>
            <a:r>
              <a:rPr lang="en-US" sz="1200" dirty="0">
                <a:solidFill>
                  <a:srgbClr val="002060"/>
                </a:solidFill>
                <a:latin typeface="Arial Rounded MT Bold" panose="020F0704030504030204" pitchFamily="34" charset="77"/>
              </a:rPr>
              <a:t>Investigating changes in state</a:t>
            </a:r>
          </a:p>
        </p:txBody>
      </p:sp>
      <p:sp>
        <p:nvSpPr>
          <p:cNvPr id="10" name="TextBox 9">
            <a:extLst>
              <a:ext uri="{FF2B5EF4-FFF2-40B4-BE49-F238E27FC236}">
                <a16:creationId xmlns:a16="http://schemas.microsoft.com/office/drawing/2014/main" id="{6DFB6AA6-F527-D6E0-73F0-EAC33D456829}"/>
              </a:ext>
            </a:extLst>
          </p:cNvPr>
          <p:cNvSpPr txBox="1"/>
          <p:nvPr/>
        </p:nvSpPr>
        <p:spPr>
          <a:xfrm>
            <a:off x="194172" y="8541332"/>
            <a:ext cx="6516000" cy="919401"/>
          </a:xfrm>
          <a:prstGeom prst="roundRect">
            <a:avLst>
              <a:gd name="adj" fmla="val 11832"/>
            </a:avLst>
          </a:prstGeom>
          <a:noFill/>
          <a:ln>
            <a:noFill/>
          </a:ln>
        </p:spPr>
        <p:txBody>
          <a:bodyPr wrap="square" rtlCol="0">
            <a:noAutofit/>
          </a:bodyPr>
          <a:lstStyle/>
          <a:p>
            <a:pPr algn="ctr"/>
            <a:r>
              <a:rPr lang="en-GB" sz="1200" dirty="0">
                <a:solidFill>
                  <a:srgbClr val="002060"/>
                </a:solidFill>
                <a:latin typeface="Arial Rounded MT Bold" panose="020F0704030504030204" pitchFamily="34" charset="0"/>
              </a:rPr>
              <a:t>Challenge</a:t>
            </a:r>
          </a:p>
          <a:p>
            <a:pPr algn="ctr"/>
            <a:r>
              <a:rPr lang="en-GB" sz="1200" dirty="0">
                <a:solidFill>
                  <a:srgbClr val="002060"/>
                </a:solidFill>
                <a:latin typeface="Arial Rounded MT Bold" panose="020F0704030504030204" pitchFamily="34" charset="0"/>
              </a:rPr>
              <a:t>Look at the diagrams that you have drawn. Can you use these diagrams to explain the observations made during these transitions? Can you explain why the physical properties of the material changes?</a:t>
            </a:r>
          </a:p>
        </p:txBody>
      </p:sp>
      <p:grpSp>
        <p:nvGrpSpPr>
          <p:cNvPr id="11" name="Group 10">
            <a:extLst>
              <a:ext uri="{FF2B5EF4-FFF2-40B4-BE49-F238E27FC236}">
                <a16:creationId xmlns:a16="http://schemas.microsoft.com/office/drawing/2014/main" id="{E10677D0-9A78-CA6D-0158-0006329C97EC}"/>
              </a:ext>
            </a:extLst>
          </p:cNvPr>
          <p:cNvGrpSpPr/>
          <p:nvPr/>
        </p:nvGrpSpPr>
        <p:grpSpPr>
          <a:xfrm>
            <a:off x="152761" y="2326766"/>
            <a:ext cx="6552478" cy="6011254"/>
            <a:chOff x="169461" y="1507650"/>
            <a:chExt cx="6552478" cy="6011254"/>
          </a:xfrm>
        </p:grpSpPr>
        <p:sp>
          <p:nvSpPr>
            <p:cNvPr id="12" name="Rectangle 11">
              <a:extLst>
                <a:ext uri="{FF2B5EF4-FFF2-40B4-BE49-F238E27FC236}">
                  <a16:creationId xmlns:a16="http://schemas.microsoft.com/office/drawing/2014/main" id="{A4791D24-7C7C-DC20-F560-A294CD5D4E48}"/>
                </a:ext>
              </a:extLst>
            </p:cNvPr>
            <p:cNvSpPr/>
            <p:nvPr/>
          </p:nvSpPr>
          <p:spPr>
            <a:xfrm>
              <a:off x="256443" y="3589021"/>
              <a:ext cx="1800000" cy="1800000"/>
            </a:xfrm>
            <a:prstGeom prst="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solidFill>
                  <a:srgbClr val="38D4D6"/>
                </a:solidFill>
              </a:endParaRPr>
            </a:p>
          </p:txBody>
        </p:sp>
        <p:grpSp>
          <p:nvGrpSpPr>
            <p:cNvPr id="13" name="Group 12">
              <a:extLst>
                <a:ext uri="{FF2B5EF4-FFF2-40B4-BE49-F238E27FC236}">
                  <a16:creationId xmlns:a16="http://schemas.microsoft.com/office/drawing/2014/main" id="{3D219CF5-B77B-D114-4616-7FAB71D90CA3}"/>
                </a:ext>
              </a:extLst>
            </p:cNvPr>
            <p:cNvGrpSpPr/>
            <p:nvPr/>
          </p:nvGrpSpPr>
          <p:grpSpPr>
            <a:xfrm>
              <a:off x="2056443" y="4073054"/>
              <a:ext cx="472557" cy="896292"/>
              <a:chOff x="1645490" y="4220361"/>
              <a:chExt cx="1143674" cy="896292"/>
            </a:xfrm>
          </p:grpSpPr>
          <p:sp>
            <p:nvSpPr>
              <p:cNvPr id="38" name="Right Arrow 174">
                <a:extLst>
                  <a:ext uri="{FF2B5EF4-FFF2-40B4-BE49-F238E27FC236}">
                    <a16:creationId xmlns:a16="http://schemas.microsoft.com/office/drawing/2014/main" id="{FE772214-B0F9-E55D-8511-F1934D914BD4}"/>
                  </a:ext>
                </a:extLst>
              </p:cNvPr>
              <p:cNvSpPr/>
              <p:nvPr/>
            </p:nvSpPr>
            <p:spPr>
              <a:xfrm>
                <a:off x="1660962" y="4220361"/>
                <a:ext cx="1128202" cy="368754"/>
              </a:xfrm>
              <a:prstGeom prst="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solidFill>
                    <a:srgbClr val="38D4D6"/>
                  </a:solidFill>
                </a:endParaRPr>
              </a:p>
            </p:txBody>
          </p:sp>
          <p:sp>
            <p:nvSpPr>
              <p:cNvPr id="39" name="Right Arrow 175">
                <a:extLst>
                  <a:ext uri="{FF2B5EF4-FFF2-40B4-BE49-F238E27FC236}">
                    <a16:creationId xmlns:a16="http://schemas.microsoft.com/office/drawing/2014/main" id="{08E9C4AC-1EF3-B18A-2BE2-62C5F08F0470}"/>
                  </a:ext>
                </a:extLst>
              </p:cNvPr>
              <p:cNvSpPr/>
              <p:nvPr/>
            </p:nvSpPr>
            <p:spPr>
              <a:xfrm rot="10800000">
                <a:off x="1645490" y="4747899"/>
                <a:ext cx="1128202" cy="368754"/>
              </a:xfrm>
              <a:prstGeom prst="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solidFill>
                    <a:srgbClr val="38D4D6"/>
                  </a:solidFill>
                </a:endParaRPr>
              </a:p>
            </p:txBody>
          </p:sp>
        </p:grpSp>
        <p:sp>
          <p:nvSpPr>
            <p:cNvPr id="14" name="TextBox 13">
              <a:extLst>
                <a:ext uri="{FF2B5EF4-FFF2-40B4-BE49-F238E27FC236}">
                  <a16:creationId xmlns:a16="http://schemas.microsoft.com/office/drawing/2014/main" id="{494BE1DB-08D1-7B13-26D2-956C9ACC8D68}"/>
                </a:ext>
              </a:extLst>
            </p:cNvPr>
            <p:cNvSpPr txBox="1"/>
            <p:nvPr/>
          </p:nvSpPr>
          <p:spPr>
            <a:xfrm>
              <a:off x="169461" y="3270046"/>
              <a:ext cx="1474489" cy="276999"/>
            </a:xfrm>
            <a:prstGeom prst="rect">
              <a:avLst/>
            </a:prstGeom>
            <a:noFill/>
          </p:spPr>
          <p:txBody>
            <a:bodyPr wrap="square" rtlCol="0">
              <a:spAutoFit/>
            </a:bodyPr>
            <a:lstStyle/>
            <a:p>
              <a:r>
                <a:rPr lang="en-US" sz="1200" dirty="0">
                  <a:solidFill>
                    <a:srgbClr val="002060"/>
                  </a:solidFill>
                  <a:latin typeface="Arial Rounded MT Bold" panose="020F0704030504030204" pitchFamily="34" charset="77"/>
                </a:rPr>
                <a:t>Ice is a _________</a:t>
              </a:r>
            </a:p>
          </p:txBody>
        </p:sp>
        <p:sp>
          <p:nvSpPr>
            <p:cNvPr id="15" name="TextBox 14">
              <a:extLst>
                <a:ext uri="{FF2B5EF4-FFF2-40B4-BE49-F238E27FC236}">
                  <a16:creationId xmlns:a16="http://schemas.microsoft.com/office/drawing/2014/main" id="{B1E15572-A33B-D223-9E18-F227DEFAB830}"/>
                </a:ext>
              </a:extLst>
            </p:cNvPr>
            <p:cNvSpPr txBox="1"/>
            <p:nvPr/>
          </p:nvSpPr>
          <p:spPr>
            <a:xfrm>
              <a:off x="2562190" y="3271691"/>
              <a:ext cx="1733620" cy="276999"/>
            </a:xfrm>
            <a:prstGeom prst="rect">
              <a:avLst/>
            </a:prstGeom>
            <a:noFill/>
          </p:spPr>
          <p:txBody>
            <a:bodyPr wrap="square" rtlCol="0">
              <a:spAutoFit/>
            </a:bodyPr>
            <a:lstStyle/>
            <a:p>
              <a:r>
                <a:rPr lang="en-US" sz="1200" dirty="0">
                  <a:solidFill>
                    <a:srgbClr val="002060"/>
                  </a:solidFill>
                  <a:latin typeface="Arial Rounded MT Bold" panose="020F0704030504030204" pitchFamily="34" charset="77"/>
                </a:rPr>
                <a:t>Water is a _________</a:t>
              </a:r>
            </a:p>
          </p:txBody>
        </p:sp>
        <p:sp>
          <p:nvSpPr>
            <p:cNvPr id="16" name="TextBox 15">
              <a:extLst>
                <a:ext uri="{FF2B5EF4-FFF2-40B4-BE49-F238E27FC236}">
                  <a16:creationId xmlns:a16="http://schemas.microsoft.com/office/drawing/2014/main" id="{E3EBCE9B-4336-D9B1-DD97-CADE2ABC735E}"/>
                </a:ext>
              </a:extLst>
            </p:cNvPr>
            <p:cNvSpPr txBox="1"/>
            <p:nvPr/>
          </p:nvSpPr>
          <p:spPr>
            <a:xfrm>
              <a:off x="4988319" y="3271691"/>
              <a:ext cx="1733620" cy="276999"/>
            </a:xfrm>
            <a:prstGeom prst="rect">
              <a:avLst/>
            </a:prstGeom>
            <a:noFill/>
          </p:spPr>
          <p:txBody>
            <a:bodyPr wrap="square" rtlCol="0">
              <a:spAutoFit/>
            </a:bodyPr>
            <a:lstStyle/>
            <a:p>
              <a:r>
                <a:rPr lang="en-US" sz="1200" dirty="0">
                  <a:solidFill>
                    <a:srgbClr val="002060"/>
                  </a:solidFill>
                  <a:latin typeface="Arial Rounded MT Bold" panose="020F0704030504030204" pitchFamily="34" charset="77"/>
                </a:rPr>
                <a:t>Steam is a _________</a:t>
              </a:r>
            </a:p>
          </p:txBody>
        </p:sp>
        <p:sp>
          <p:nvSpPr>
            <p:cNvPr id="17" name="Freeform 153">
              <a:extLst>
                <a:ext uri="{FF2B5EF4-FFF2-40B4-BE49-F238E27FC236}">
                  <a16:creationId xmlns:a16="http://schemas.microsoft.com/office/drawing/2014/main" id="{BC5CD638-93FD-E975-D2D4-82E54C050AF0}"/>
                </a:ext>
              </a:extLst>
            </p:cNvPr>
            <p:cNvSpPr>
              <a:spLocks noChangeArrowheads="1"/>
            </p:cNvSpPr>
            <p:nvPr/>
          </p:nvSpPr>
          <p:spPr bwMode="auto">
            <a:xfrm rot="16200000">
              <a:off x="6160140" y="2931403"/>
              <a:ext cx="359262" cy="353744"/>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2060"/>
            </a:solidFill>
            <a:ln w="9525">
              <a:solidFill>
                <a:srgbClr val="002060"/>
              </a:solidFill>
              <a:miter lim="800000"/>
              <a:headEnd/>
              <a:tailEnd/>
            </a:ln>
          </p:spPr>
          <p:txBody>
            <a:bodyPr rot="0" vert="horz" wrap="square" lIns="63305" tIns="31652" rIns="63305" bIns="31652" anchor="t" anchorCtr="0" upright="1">
              <a:noAutofit/>
            </a:bodyPr>
            <a:lstStyle/>
            <a:p>
              <a:endParaRPr lang="en-GB" sz="1246" dirty="0">
                <a:solidFill>
                  <a:srgbClr val="38D4D6"/>
                </a:solidFill>
              </a:endParaRPr>
            </a:p>
          </p:txBody>
        </p:sp>
        <p:grpSp>
          <p:nvGrpSpPr>
            <p:cNvPr id="18" name="Group 17">
              <a:extLst>
                <a:ext uri="{FF2B5EF4-FFF2-40B4-BE49-F238E27FC236}">
                  <a16:creationId xmlns:a16="http://schemas.microsoft.com/office/drawing/2014/main" id="{4C470D94-4366-5C45-4152-8D4EF1B58F31}"/>
                </a:ext>
              </a:extLst>
            </p:cNvPr>
            <p:cNvGrpSpPr/>
            <p:nvPr/>
          </p:nvGrpSpPr>
          <p:grpSpPr>
            <a:xfrm>
              <a:off x="3056316" y="2928645"/>
              <a:ext cx="745368" cy="396374"/>
              <a:chOff x="3123881" y="3481095"/>
              <a:chExt cx="745368" cy="396374"/>
            </a:xfrm>
          </p:grpSpPr>
          <p:sp>
            <p:nvSpPr>
              <p:cNvPr id="36" name="Freeform 172">
                <a:extLst>
                  <a:ext uri="{FF2B5EF4-FFF2-40B4-BE49-F238E27FC236}">
                    <a16:creationId xmlns:a16="http://schemas.microsoft.com/office/drawing/2014/main" id="{DCF13EEC-D91C-B94C-B760-B354E017AC3C}"/>
                  </a:ext>
                </a:extLst>
              </p:cNvPr>
              <p:cNvSpPr>
                <a:spLocks noChangeArrowheads="1"/>
              </p:cNvSpPr>
              <p:nvPr/>
            </p:nvSpPr>
            <p:spPr bwMode="auto">
              <a:xfrm rot="16200000">
                <a:off x="3121122" y="3483854"/>
                <a:ext cx="359262" cy="353744"/>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2060"/>
              </a:solidFill>
              <a:ln w="9525">
                <a:solidFill>
                  <a:srgbClr val="002060"/>
                </a:solidFill>
                <a:miter lim="800000"/>
                <a:headEnd/>
                <a:tailEnd/>
              </a:ln>
            </p:spPr>
            <p:txBody>
              <a:bodyPr rot="0" vert="horz" wrap="square" lIns="63305" tIns="31652" rIns="63305" bIns="31652" anchor="t" anchorCtr="0" upright="1">
                <a:noAutofit/>
              </a:bodyPr>
              <a:lstStyle/>
              <a:p>
                <a:endParaRPr lang="en-GB" sz="1246" dirty="0">
                  <a:solidFill>
                    <a:srgbClr val="38D4D6"/>
                  </a:solidFill>
                </a:endParaRPr>
              </a:p>
            </p:txBody>
          </p:sp>
          <p:sp>
            <p:nvSpPr>
              <p:cNvPr id="37" name="Freeform 173">
                <a:extLst>
                  <a:ext uri="{FF2B5EF4-FFF2-40B4-BE49-F238E27FC236}">
                    <a16:creationId xmlns:a16="http://schemas.microsoft.com/office/drawing/2014/main" id="{D2ED67AC-D2E9-4DC2-0F97-6F5A84AF7442}"/>
                  </a:ext>
                </a:extLst>
              </p:cNvPr>
              <p:cNvSpPr>
                <a:spLocks noChangeArrowheads="1"/>
              </p:cNvSpPr>
              <p:nvPr/>
            </p:nvSpPr>
            <p:spPr bwMode="auto">
              <a:xfrm rot="10800000">
                <a:off x="3509987" y="3523725"/>
                <a:ext cx="359262" cy="353744"/>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2060"/>
              </a:solidFill>
              <a:ln w="9525">
                <a:solidFill>
                  <a:srgbClr val="002060"/>
                </a:solidFill>
                <a:miter lim="800000"/>
                <a:headEnd/>
                <a:tailEnd/>
              </a:ln>
            </p:spPr>
            <p:txBody>
              <a:bodyPr rot="0" vert="horz" wrap="square" lIns="63305" tIns="31652" rIns="63305" bIns="31652" anchor="t" anchorCtr="0" upright="1">
                <a:noAutofit/>
              </a:bodyPr>
              <a:lstStyle/>
              <a:p>
                <a:endParaRPr lang="en-GB" sz="1246" dirty="0">
                  <a:solidFill>
                    <a:srgbClr val="38D4D6"/>
                  </a:solidFill>
                </a:endParaRPr>
              </a:p>
            </p:txBody>
          </p:sp>
        </p:grpSp>
        <p:sp>
          <p:nvSpPr>
            <p:cNvPr id="19" name="Freeform 155">
              <a:extLst>
                <a:ext uri="{FF2B5EF4-FFF2-40B4-BE49-F238E27FC236}">
                  <a16:creationId xmlns:a16="http://schemas.microsoft.com/office/drawing/2014/main" id="{AC1FD06D-EC2D-14C7-0F6F-7E4CFD62FECA}"/>
                </a:ext>
              </a:extLst>
            </p:cNvPr>
            <p:cNvSpPr>
              <a:spLocks noChangeArrowheads="1"/>
            </p:cNvSpPr>
            <p:nvPr/>
          </p:nvSpPr>
          <p:spPr bwMode="auto">
            <a:xfrm rot="10800000">
              <a:off x="300431" y="2975726"/>
              <a:ext cx="359262" cy="353744"/>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2060"/>
            </a:solidFill>
            <a:ln w="9525">
              <a:solidFill>
                <a:srgbClr val="16ADBF"/>
              </a:solidFill>
              <a:miter lim="800000"/>
              <a:headEnd/>
              <a:tailEnd/>
            </a:ln>
          </p:spPr>
          <p:txBody>
            <a:bodyPr rot="0" vert="horz" wrap="square" lIns="63305" tIns="31652" rIns="63305" bIns="31652" anchor="t" anchorCtr="0" upright="1">
              <a:noAutofit/>
            </a:bodyPr>
            <a:lstStyle/>
            <a:p>
              <a:endParaRPr lang="en-GB" sz="1246" dirty="0">
                <a:solidFill>
                  <a:srgbClr val="38D4D6"/>
                </a:solidFill>
              </a:endParaRPr>
            </a:p>
          </p:txBody>
        </p:sp>
        <p:grpSp>
          <p:nvGrpSpPr>
            <p:cNvPr id="20" name="Group 19">
              <a:extLst>
                <a:ext uri="{FF2B5EF4-FFF2-40B4-BE49-F238E27FC236}">
                  <a16:creationId xmlns:a16="http://schemas.microsoft.com/office/drawing/2014/main" id="{5E959989-1E33-6F5E-E9C7-403DBFE98709}"/>
                </a:ext>
              </a:extLst>
            </p:cNvPr>
            <p:cNvGrpSpPr/>
            <p:nvPr/>
          </p:nvGrpSpPr>
          <p:grpSpPr>
            <a:xfrm>
              <a:off x="169461" y="1507650"/>
              <a:ext cx="6491701" cy="1354918"/>
              <a:chOff x="367214" y="1507650"/>
              <a:chExt cx="6491701" cy="1354918"/>
            </a:xfrm>
          </p:grpSpPr>
          <p:sp>
            <p:nvSpPr>
              <p:cNvPr id="34" name="TextBox 33">
                <a:extLst>
                  <a:ext uri="{FF2B5EF4-FFF2-40B4-BE49-F238E27FC236}">
                    <a16:creationId xmlns:a16="http://schemas.microsoft.com/office/drawing/2014/main" id="{A7B49878-AC88-DCE7-22FB-4CD8EE387211}"/>
                  </a:ext>
                </a:extLst>
              </p:cNvPr>
              <p:cNvSpPr txBox="1"/>
              <p:nvPr/>
            </p:nvSpPr>
            <p:spPr>
              <a:xfrm>
                <a:off x="367214" y="1507650"/>
                <a:ext cx="3165102" cy="1354217"/>
              </a:xfrm>
              <a:prstGeom prst="rect">
                <a:avLst/>
              </a:prstGeom>
              <a:noFill/>
              <a:ln>
                <a:solidFill>
                  <a:srgbClr val="002060"/>
                </a:solidFill>
              </a:ln>
            </p:spPr>
            <p:txBody>
              <a:bodyPr wrap="square" rtlCol="0">
                <a:spAutoFit/>
              </a:bodyPr>
              <a:lstStyle/>
              <a:p>
                <a:r>
                  <a:rPr lang="en-US" sz="1200" dirty="0">
                    <a:solidFill>
                      <a:srgbClr val="002060"/>
                    </a:solidFill>
                    <a:latin typeface="Arial Rounded MT Bold" panose="020F0704030504030204" pitchFamily="34" charset="77"/>
                  </a:rPr>
                  <a:t>The energy of the particles </a:t>
                </a:r>
                <a:r>
                  <a:rPr lang="en-US" sz="1400" dirty="0">
                    <a:solidFill>
                      <a:srgbClr val="002060"/>
                    </a:solidFill>
                    <a:latin typeface="Arial Rounded MT Bold" panose="020F0704030504030204" pitchFamily="34" charset="77"/>
                  </a:rPr>
                  <a:t>__________________________________________________________________</a:t>
                </a:r>
                <a:r>
                  <a:rPr lang="en-US" sz="1200" dirty="0">
                    <a:solidFill>
                      <a:srgbClr val="002060"/>
                    </a:solidFill>
                    <a:latin typeface="Arial Rounded MT Bold" panose="020F0704030504030204" pitchFamily="34" charset="77"/>
                  </a:rPr>
                  <a:t>This causes the particles to</a:t>
                </a:r>
                <a:r>
                  <a:rPr lang="en-US" sz="1400" dirty="0">
                    <a:solidFill>
                      <a:srgbClr val="002060"/>
                    </a:solidFill>
                    <a:latin typeface="Arial Rounded MT Bold" panose="020F0704030504030204" pitchFamily="34" charset="77"/>
                  </a:rPr>
                  <a:t> __________________________________________________________________</a:t>
                </a:r>
              </a:p>
            </p:txBody>
          </p:sp>
          <p:sp>
            <p:nvSpPr>
              <p:cNvPr id="35" name="TextBox 34">
                <a:extLst>
                  <a:ext uri="{FF2B5EF4-FFF2-40B4-BE49-F238E27FC236}">
                    <a16:creationId xmlns:a16="http://schemas.microsoft.com/office/drawing/2014/main" id="{17768F5E-5661-DC43-DD54-4172AC50BBEC}"/>
                  </a:ext>
                </a:extLst>
              </p:cNvPr>
              <p:cNvSpPr txBox="1"/>
              <p:nvPr/>
            </p:nvSpPr>
            <p:spPr>
              <a:xfrm>
                <a:off x="3689015" y="1508351"/>
                <a:ext cx="3169900" cy="1354217"/>
              </a:xfrm>
              <a:prstGeom prst="rect">
                <a:avLst/>
              </a:prstGeom>
              <a:noFill/>
              <a:ln>
                <a:solidFill>
                  <a:srgbClr val="002060"/>
                </a:solidFill>
              </a:ln>
            </p:spPr>
            <p:txBody>
              <a:bodyPr wrap="square" rtlCol="0">
                <a:spAutoFit/>
              </a:bodyPr>
              <a:lstStyle/>
              <a:p>
                <a:r>
                  <a:rPr lang="en-US" sz="1200" dirty="0">
                    <a:solidFill>
                      <a:srgbClr val="002060"/>
                    </a:solidFill>
                    <a:latin typeface="Arial Rounded MT Bold" panose="020F0704030504030204" pitchFamily="34" charset="77"/>
                  </a:rPr>
                  <a:t>The energy of the particles </a:t>
                </a:r>
                <a:r>
                  <a:rPr lang="en-US" sz="1400" dirty="0">
                    <a:solidFill>
                      <a:srgbClr val="002060"/>
                    </a:solidFill>
                    <a:latin typeface="Arial Rounded MT Bold" panose="020F0704030504030204" pitchFamily="34" charset="77"/>
                  </a:rPr>
                  <a:t>__________________________________________________________________</a:t>
                </a:r>
              </a:p>
              <a:p>
                <a:r>
                  <a:rPr lang="en-US" sz="1200" dirty="0">
                    <a:solidFill>
                      <a:srgbClr val="002060"/>
                    </a:solidFill>
                    <a:latin typeface="Arial Rounded MT Bold" panose="020F0704030504030204" pitchFamily="34" charset="77"/>
                  </a:rPr>
                  <a:t>This causes the particles to</a:t>
                </a:r>
                <a:r>
                  <a:rPr lang="en-US" sz="1400" dirty="0">
                    <a:solidFill>
                      <a:srgbClr val="002060"/>
                    </a:solidFill>
                    <a:latin typeface="Arial Rounded MT Bold" panose="020F0704030504030204" pitchFamily="34" charset="77"/>
                  </a:rPr>
                  <a:t> __________________________________________________________________</a:t>
                </a:r>
              </a:p>
            </p:txBody>
          </p:sp>
        </p:grpSp>
        <p:sp>
          <p:nvSpPr>
            <p:cNvPr id="21" name="Rectangle 20">
              <a:extLst>
                <a:ext uri="{FF2B5EF4-FFF2-40B4-BE49-F238E27FC236}">
                  <a16:creationId xmlns:a16="http://schemas.microsoft.com/office/drawing/2014/main" id="{B6DD0EFD-AD11-C3BC-12D9-D8D9B86E9EDC}"/>
                </a:ext>
              </a:extLst>
            </p:cNvPr>
            <p:cNvSpPr/>
            <p:nvPr/>
          </p:nvSpPr>
          <p:spPr>
            <a:xfrm>
              <a:off x="4801557" y="3580282"/>
              <a:ext cx="1800000" cy="1800000"/>
            </a:xfrm>
            <a:prstGeom prst="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solidFill>
                  <a:srgbClr val="38D4D6"/>
                </a:solidFill>
              </a:endParaRPr>
            </a:p>
          </p:txBody>
        </p:sp>
        <p:sp>
          <p:nvSpPr>
            <p:cNvPr id="22" name="Rectangle 21">
              <a:extLst>
                <a:ext uri="{FF2B5EF4-FFF2-40B4-BE49-F238E27FC236}">
                  <a16:creationId xmlns:a16="http://schemas.microsoft.com/office/drawing/2014/main" id="{4977D2BA-BD69-F089-64B3-2A5E8388E4FF}"/>
                </a:ext>
              </a:extLst>
            </p:cNvPr>
            <p:cNvSpPr/>
            <p:nvPr/>
          </p:nvSpPr>
          <p:spPr>
            <a:xfrm>
              <a:off x="2529000" y="3580625"/>
              <a:ext cx="1800000" cy="1800000"/>
            </a:xfrm>
            <a:prstGeom prst="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solidFill>
                  <a:srgbClr val="38D4D6"/>
                </a:solidFill>
              </a:endParaRPr>
            </a:p>
          </p:txBody>
        </p:sp>
        <p:grpSp>
          <p:nvGrpSpPr>
            <p:cNvPr id="23" name="Group 22">
              <a:extLst>
                <a:ext uri="{FF2B5EF4-FFF2-40B4-BE49-F238E27FC236}">
                  <a16:creationId xmlns:a16="http://schemas.microsoft.com/office/drawing/2014/main" id="{108B92FC-50B0-FB2E-A514-B85A61254214}"/>
                </a:ext>
              </a:extLst>
            </p:cNvPr>
            <p:cNvGrpSpPr/>
            <p:nvPr/>
          </p:nvGrpSpPr>
          <p:grpSpPr>
            <a:xfrm>
              <a:off x="4335393" y="4073054"/>
              <a:ext cx="472557" cy="896292"/>
              <a:chOff x="1645490" y="4220361"/>
              <a:chExt cx="1143674" cy="896292"/>
            </a:xfrm>
          </p:grpSpPr>
          <p:sp>
            <p:nvSpPr>
              <p:cNvPr id="32" name="Right Arrow 2">
                <a:extLst>
                  <a:ext uri="{FF2B5EF4-FFF2-40B4-BE49-F238E27FC236}">
                    <a16:creationId xmlns:a16="http://schemas.microsoft.com/office/drawing/2014/main" id="{1BCA06B7-8FD5-DFAE-CB28-B684BA77BBA8}"/>
                  </a:ext>
                </a:extLst>
              </p:cNvPr>
              <p:cNvSpPr/>
              <p:nvPr/>
            </p:nvSpPr>
            <p:spPr>
              <a:xfrm>
                <a:off x="1660962" y="4220361"/>
                <a:ext cx="1128202" cy="368754"/>
              </a:xfrm>
              <a:prstGeom prst="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solidFill>
                    <a:srgbClr val="38D4D6"/>
                  </a:solidFill>
                </a:endParaRPr>
              </a:p>
            </p:txBody>
          </p:sp>
          <p:sp>
            <p:nvSpPr>
              <p:cNvPr id="33" name="Right Arrow 9">
                <a:extLst>
                  <a:ext uri="{FF2B5EF4-FFF2-40B4-BE49-F238E27FC236}">
                    <a16:creationId xmlns:a16="http://schemas.microsoft.com/office/drawing/2014/main" id="{1B980AD0-3424-4A59-CBAF-F26BF92D3138}"/>
                  </a:ext>
                </a:extLst>
              </p:cNvPr>
              <p:cNvSpPr/>
              <p:nvPr/>
            </p:nvSpPr>
            <p:spPr>
              <a:xfrm rot="10800000">
                <a:off x="1645490" y="4747899"/>
                <a:ext cx="1128202" cy="368754"/>
              </a:xfrm>
              <a:prstGeom prst="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solidFill>
                    <a:srgbClr val="38D4D6"/>
                  </a:solidFill>
                </a:endParaRPr>
              </a:p>
            </p:txBody>
          </p:sp>
        </p:grpSp>
        <p:sp>
          <p:nvSpPr>
            <p:cNvPr id="24" name="Freeform 27">
              <a:extLst>
                <a:ext uri="{FF2B5EF4-FFF2-40B4-BE49-F238E27FC236}">
                  <a16:creationId xmlns:a16="http://schemas.microsoft.com/office/drawing/2014/main" id="{26A874C2-7123-3610-7160-35C837AE84A6}"/>
                </a:ext>
              </a:extLst>
            </p:cNvPr>
            <p:cNvSpPr>
              <a:spLocks noChangeArrowheads="1"/>
            </p:cNvSpPr>
            <p:nvPr/>
          </p:nvSpPr>
          <p:spPr bwMode="auto">
            <a:xfrm rot="5400000" flipV="1">
              <a:off x="6141199" y="5824509"/>
              <a:ext cx="359262" cy="353744"/>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2060"/>
            </a:solidFill>
            <a:ln w="9525">
              <a:solidFill>
                <a:srgbClr val="002060"/>
              </a:solidFill>
              <a:miter lim="800000"/>
              <a:headEnd/>
              <a:tailEnd/>
            </a:ln>
          </p:spPr>
          <p:txBody>
            <a:bodyPr rot="0" vert="horz" wrap="square" lIns="63305" tIns="31652" rIns="63305" bIns="31652" anchor="t" anchorCtr="0" upright="1">
              <a:noAutofit/>
            </a:bodyPr>
            <a:lstStyle/>
            <a:p>
              <a:endParaRPr lang="en-GB" sz="1246" dirty="0">
                <a:solidFill>
                  <a:srgbClr val="38D4D6"/>
                </a:solidFill>
              </a:endParaRPr>
            </a:p>
          </p:txBody>
        </p:sp>
        <p:grpSp>
          <p:nvGrpSpPr>
            <p:cNvPr id="25" name="Group 24">
              <a:extLst>
                <a:ext uri="{FF2B5EF4-FFF2-40B4-BE49-F238E27FC236}">
                  <a16:creationId xmlns:a16="http://schemas.microsoft.com/office/drawing/2014/main" id="{F9338E0B-4C60-0EE1-6C33-C67BEEF6A90E}"/>
                </a:ext>
              </a:extLst>
            </p:cNvPr>
            <p:cNvGrpSpPr/>
            <p:nvPr/>
          </p:nvGrpSpPr>
          <p:grpSpPr>
            <a:xfrm flipV="1">
              <a:off x="3037375" y="5821751"/>
              <a:ext cx="745368" cy="396374"/>
              <a:chOff x="3123881" y="3836695"/>
              <a:chExt cx="745368" cy="396374"/>
            </a:xfrm>
          </p:grpSpPr>
          <p:sp>
            <p:nvSpPr>
              <p:cNvPr id="30" name="Freeform 26">
                <a:extLst>
                  <a:ext uri="{FF2B5EF4-FFF2-40B4-BE49-F238E27FC236}">
                    <a16:creationId xmlns:a16="http://schemas.microsoft.com/office/drawing/2014/main" id="{9D5477BD-B8CB-9D3D-D23B-B9781BEF323C}"/>
                  </a:ext>
                </a:extLst>
              </p:cNvPr>
              <p:cNvSpPr>
                <a:spLocks noChangeArrowheads="1"/>
              </p:cNvSpPr>
              <p:nvPr/>
            </p:nvSpPr>
            <p:spPr bwMode="auto">
              <a:xfrm rot="16200000">
                <a:off x="3121122" y="3839454"/>
                <a:ext cx="359262" cy="353744"/>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2060"/>
              </a:solidFill>
              <a:ln w="9525">
                <a:solidFill>
                  <a:srgbClr val="002060"/>
                </a:solidFill>
                <a:miter lim="800000"/>
                <a:headEnd/>
                <a:tailEnd/>
              </a:ln>
            </p:spPr>
            <p:txBody>
              <a:bodyPr rot="0" vert="horz" wrap="square" lIns="63305" tIns="31652" rIns="63305" bIns="31652" anchor="t" anchorCtr="0" upright="1">
                <a:noAutofit/>
              </a:bodyPr>
              <a:lstStyle/>
              <a:p>
                <a:endParaRPr lang="en-GB" sz="1246" dirty="0">
                  <a:solidFill>
                    <a:srgbClr val="38D4D6"/>
                  </a:solidFill>
                </a:endParaRPr>
              </a:p>
            </p:txBody>
          </p:sp>
          <p:sp>
            <p:nvSpPr>
              <p:cNvPr id="31" name="Freeform 28">
                <a:extLst>
                  <a:ext uri="{FF2B5EF4-FFF2-40B4-BE49-F238E27FC236}">
                    <a16:creationId xmlns:a16="http://schemas.microsoft.com/office/drawing/2014/main" id="{1EBEFE48-7283-29AC-874C-9619041EA12C}"/>
                  </a:ext>
                </a:extLst>
              </p:cNvPr>
              <p:cNvSpPr>
                <a:spLocks noChangeArrowheads="1"/>
              </p:cNvSpPr>
              <p:nvPr/>
            </p:nvSpPr>
            <p:spPr bwMode="auto">
              <a:xfrm rot="10800000">
                <a:off x="3509987" y="3879325"/>
                <a:ext cx="359262" cy="353744"/>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2060"/>
              </a:solidFill>
              <a:ln w="9525">
                <a:solidFill>
                  <a:srgbClr val="002060"/>
                </a:solidFill>
                <a:miter lim="800000"/>
                <a:headEnd/>
                <a:tailEnd/>
              </a:ln>
            </p:spPr>
            <p:txBody>
              <a:bodyPr rot="0" vert="horz" wrap="square" lIns="63305" tIns="31652" rIns="63305" bIns="31652" anchor="t" anchorCtr="0" upright="1">
                <a:noAutofit/>
              </a:bodyPr>
              <a:lstStyle/>
              <a:p>
                <a:endParaRPr lang="en-GB" sz="1246" dirty="0">
                  <a:solidFill>
                    <a:srgbClr val="38D4D6"/>
                  </a:solidFill>
                </a:endParaRPr>
              </a:p>
            </p:txBody>
          </p:sp>
        </p:grpSp>
        <p:sp>
          <p:nvSpPr>
            <p:cNvPr id="26" name="Freeform 29">
              <a:extLst>
                <a:ext uri="{FF2B5EF4-FFF2-40B4-BE49-F238E27FC236}">
                  <a16:creationId xmlns:a16="http://schemas.microsoft.com/office/drawing/2014/main" id="{77D3A519-F063-9FCA-C573-900644AA9ACC}"/>
                </a:ext>
              </a:extLst>
            </p:cNvPr>
            <p:cNvSpPr>
              <a:spLocks noChangeArrowheads="1"/>
            </p:cNvSpPr>
            <p:nvPr/>
          </p:nvSpPr>
          <p:spPr bwMode="auto">
            <a:xfrm rot="10800000" flipV="1">
              <a:off x="281490" y="5868832"/>
              <a:ext cx="359262" cy="353744"/>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2060"/>
            </a:solidFill>
            <a:ln w="9525">
              <a:solidFill>
                <a:srgbClr val="002060"/>
              </a:solidFill>
              <a:miter lim="800000"/>
              <a:headEnd/>
              <a:tailEnd/>
            </a:ln>
          </p:spPr>
          <p:txBody>
            <a:bodyPr rot="0" vert="horz" wrap="square" lIns="63305" tIns="31652" rIns="63305" bIns="31652" anchor="t" anchorCtr="0" upright="1">
              <a:noAutofit/>
            </a:bodyPr>
            <a:lstStyle/>
            <a:p>
              <a:endParaRPr lang="en-GB" sz="1246" dirty="0">
                <a:solidFill>
                  <a:srgbClr val="38D4D6"/>
                </a:solidFill>
              </a:endParaRPr>
            </a:p>
          </p:txBody>
        </p:sp>
        <p:grpSp>
          <p:nvGrpSpPr>
            <p:cNvPr id="27" name="Group 26">
              <a:extLst>
                <a:ext uri="{FF2B5EF4-FFF2-40B4-BE49-F238E27FC236}">
                  <a16:creationId xmlns:a16="http://schemas.microsoft.com/office/drawing/2014/main" id="{6F86BDAA-63C1-F9D4-F6FE-974297A1E5D6}"/>
                </a:ext>
              </a:extLst>
            </p:cNvPr>
            <p:cNvGrpSpPr/>
            <p:nvPr/>
          </p:nvGrpSpPr>
          <p:grpSpPr>
            <a:xfrm>
              <a:off x="713418" y="5506357"/>
              <a:ext cx="5420125" cy="2012547"/>
              <a:chOff x="916691" y="1013051"/>
              <a:chExt cx="5420125" cy="2012547"/>
            </a:xfrm>
          </p:grpSpPr>
          <p:sp>
            <p:nvSpPr>
              <p:cNvPr id="28" name="TextBox 27">
                <a:extLst>
                  <a:ext uri="{FF2B5EF4-FFF2-40B4-BE49-F238E27FC236}">
                    <a16:creationId xmlns:a16="http://schemas.microsoft.com/office/drawing/2014/main" id="{567CE1CB-FB2B-9470-22D2-EB1F025FD7CE}"/>
                  </a:ext>
                </a:extLst>
              </p:cNvPr>
              <p:cNvSpPr txBox="1"/>
              <p:nvPr/>
            </p:nvSpPr>
            <p:spPr>
              <a:xfrm>
                <a:off x="916691" y="1025050"/>
                <a:ext cx="2296409" cy="2000548"/>
              </a:xfrm>
              <a:prstGeom prst="rect">
                <a:avLst/>
              </a:prstGeom>
              <a:noFill/>
              <a:ln>
                <a:solidFill>
                  <a:srgbClr val="002060"/>
                </a:solidFill>
              </a:ln>
            </p:spPr>
            <p:txBody>
              <a:bodyPr wrap="square" rtlCol="0">
                <a:spAutoFit/>
              </a:bodyPr>
              <a:lstStyle/>
              <a:p>
                <a:r>
                  <a:rPr lang="en-US" sz="1200" dirty="0">
                    <a:solidFill>
                      <a:srgbClr val="002060"/>
                    </a:solidFill>
                    <a:latin typeface="Arial Rounded MT Bold" panose="020F0704030504030204" pitchFamily="34" charset="77"/>
                  </a:rPr>
                  <a:t>The energy of the particles </a:t>
                </a:r>
                <a:r>
                  <a:rPr lang="en-US" sz="1400" dirty="0">
                    <a:solidFill>
                      <a:srgbClr val="002060"/>
                    </a:solidFill>
                    <a:latin typeface="Arial Rounded MT Bold" panose="020F0704030504030204" pitchFamily="34" charset="77"/>
                  </a:rPr>
                  <a:t>_____________________________________________________________________</a:t>
                </a:r>
              </a:p>
              <a:p>
                <a:r>
                  <a:rPr lang="en-US" sz="1200" dirty="0">
                    <a:solidFill>
                      <a:srgbClr val="002060"/>
                    </a:solidFill>
                    <a:latin typeface="Arial Rounded MT Bold" panose="020F0704030504030204" pitchFamily="34" charset="77"/>
                  </a:rPr>
                  <a:t>This causes the particles to</a:t>
                </a:r>
                <a:r>
                  <a:rPr lang="en-US" sz="1400" dirty="0">
                    <a:solidFill>
                      <a:srgbClr val="002060"/>
                    </a:solidFill>
                    <a:latin typeface="Arial Rounded MT Bold" panose="020F0704030504030204" pitchFamily="34" charset="77"/>
                  </a:rPr>
                  <a:t> ____________________________________________________________________________________________</a:t>
                </a:r>
              </a:p>
            </p:txBody>
          </p:sp>
          <p:sp>
            <p:nvSpPr>
              <p:cNvPr id="29" name="TextBox 28">
                <a:extLst>
                  <a:ext uri="{FF2B5EF4-FFF2-40B4-BE49-F238E27FC236}">
                    <a16:creationId xmlns:a16="http://schemas.microsoft.com/office/drawing/2014/main" id="{986CE639-6B4B-233E-C498-26C97081A29E}"/>
                  </a:ext>
                </a:extLst>
              </p:cNvPr>
              <p:cNvSpPr txBox="1"/>
              <p:nvPr/>
            </p:nvSpPr>
            <p:spPr>
              <a:xfrm>
                <a:off x="4040407" y="1013051"/>
                <a:ext cx="2296409" cy="2000548"/>
              </a:xfrm>
              <a:prstGeom prst="rect">
                <a:avLst/>
              </a:prstGeom>
              <a:noFill/>
              <a:ln>
                <a:solidFill>
                  <a:srgbClr val="002060"/>
                </a:solidFill>
              </a:ln>
            </p:spPr>
            <p:txBody>
              <a:bodyPr wrap="square" rtlCol="0">
                <a:spAutoFit/>
              </a:bodyPr>
              <a:lstStyle/>
              <a:p>
                <a:r>
                  <a:rPr lang="en-US" sz="1200" dirty="0">
                    <a:solidFill>
                      <a:srgbClr val="002060"/>
                    </a:solidFill>
                    <a:latin typeface="Arial Rounded MT Bold" panose="020F0704030504030204" pitchFamily="34" charset="77"/>
                  </a:rPr>
                  <a:t>The energy of the particles </a:t>
                </a:r>
                <a:r>
                  <a:rPr lang="en-US" sz="1400" dirty="0">
                    <a:solidFill>
                      <a:srgbClr val="002060"/>
                    </a:solidFill>
                    <a:latin typeface="Arial Rounded MT Bold" panose="020F0704030504030204" pitchFamily="34" charset="77"/>
                  </a:rPr>
                  <a:t>_____________________________________________________________________</a:t>
                </a:r>
              </a:p>
              <a:p>
                <a:r>
                  <a:rPr lang="en-US" sz="1200" dirty="0">
                    <a:solidFill>
                      <a:srgbClr val="002060"/>
                    </a:solidFill>
                    <a:latin typeface="Arial Rounded MT Bold" panose="020F0704030504030204" pitchFamily="34" charset="77"/>
                  </a:rPr>
                  <a:t>This causes the particles to</a:t>
                </a:r>
                <a:r>
                  <a:rPr lang="en-US" sz="1400" dirty="0">
                    <a:solidFill>
                      <a:srgbClr val="002060"/>
                    </a:solidFill>
                    <a:latin typeface="Arial Rounded MT Bold" panose="020F0704030504030204" pitchFamily="34" charset="77"/>
                  </a:rPr>
                  <a:t> ____________________________________________________________________________________________</a:t>
                </a:r>
              </a:p>
            </p:txBody>
          </p:sp>
        </p:grpSp>
      </p:grpSp>
      <p:sp>
        <p:nvSpPr>
          <p:cNvPr id="40" name="TextBox 39">
            <a:extLst>
              <a:ext uri="{FF2B5EF4-FFF2-40B4-BE49-F238E27FC236}">
                <a16:creationId xmlns:a16="http://schemas.microsoft.com/office/drawing/2014/main" id="{D74F2521-2155-76BE-94D1-3550C7C8AFAD}"/>
              </a:ext>
            </a:extLst>
          </p:cNvPr>
          <p:cNvSpPr txBox="1"/>
          <p:nvPr/>
        </p:nvSpPr>
        <p:spPr>
          <a:xfrm>
            <a:off x="105947" y="1807141"/>
            <a:ext cx="6516000" cy="573397"/>
          </a:xfrm>
          <a:prstGeom prst="roundRect">
            <a:avLst>
              <a:gd name="adj" fmla="val 0"/>
            </a:avLst>
          </a:prstGeom>
          <a:noFill/>
          <a:ln>
            <a:noFill/>
          </a:ln>
        </p:spPr>
        <p:txBody>
          <a:bodyPr wrap="square" rtlCol="0">
            <a:noAutofit/>
          </a:bodyPr>
          <a:lstStyle/>
          <a:p>
            <a:pPr algn="ctr"/>
            <a:r>
              <a:rPr lang="en-GB" sz="1200" dirty="0">
                <a:solidFill>
                  <a:srgbClr val="002060"/>
                </a:solidFill>
                <a:latin typeface="Arial Rounded MT Bold" panose="020F0704030504030204" pitchFamily="34" charset="0"/>
              </a:rPr>
              <a:t>Complete the flow chart. Include descriptions of the energy of the particles during their change of state. In the centre boxes include an appropriate particle diagram.</a:t>
            </a:r>
          </a:p>
        </p:txBody>
      </p:sp>
      <p:sp>
        <p:nvSpPr>
          <p:cNvPr id="41" name="Rounded Rectangle 177">
            <a:extLst>
              <a:ext uri="{FF2B5EF4-FFF2-40B4-BE49-F238E27FC236}">
                <a16:creationId xmlns:a16="http://schemas.microsoft.com/office/drawing/2014/main" id="{F5321242-2FDD-0E14-19B3-C7858ECD032A}"/>
              </a:ext>
            </a:extLst>
          </p:cNvPr>
          <p:cNvSpPr/>
          <p:nvPr/>
        </p:nvSpPr>
        <p:spPr>
          <a:xfrm>
            <a:off x="183700" y="8582536"/>
            <a:ext cx="6503172" cy="863548"/>
          </a:xfrm>
          <a:prstGeom prst="roundRect">
            <a:avLst>
              <a:gd name="adj" fmla="val 2594"/>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rial Rounded MT Bold" panose="020F0704030504030204" pitchFamily="34" charset="77"/>
            </a:endParaRPr>
          </a:p>
        </p:txBody>
      </p:sp>
      <p:pic>
        <p:nvPicPr>
          <p:cNvPr id="46" name="Picture 45">
            <a:extLst>
              <a:ext uri="{FF2B5EF4-FFF2-40B4-BE49-F238E27FC236}">
                <a16:creationId xmlns:a16="http://schemas.microsoft.com/office/drawing/2014/main" id="{E89AAD6F-1677-1BD9-E6E8-83D2C746BCE2}"/>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47" name="TextBox 46">
            <a:extLst>
              <a:ext uri="{FF2B5EF4-FFF2-40B4-BE49-F238E27FC236}">
                <a16:creationId xmlns:a16="http://schemas.microsoft.com/office/drawing/2014/main" id="{47FBC30E-F611-003C-79C3-F9B9039E6F20}"/>
              </a:ext>
            </a:extLst>
          </p:cNvPr>
          <p:cNvSpPr txBox="1"/>
          <p:nvPr/>
        </p:nvSpPr>
        <p:spPr>
          <a:xfrm>
            <a:off x="1033095" y="190080"/>
            <a:ext cx="4514266"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Explain changes of state using a particle model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ANSWERS</a:t>
            </a:r>
          </a:p>
        </p:txBody>
      </p:sp>
      <p:sp>
        <p:nvSpPr>
          <p:cNvPr id="48" name="TextBox 47">
            <a:extLst>
              <a:ext uri="{FF2B5EF4-FFF2-40B4-BE49-F238E27FC236}">
                <a16:creationId xmlns:a16="http://schemas.microsoft.com/office/drawing/2014/main" id="{69163F85-8244-0878-A828-B6141EC1D58F}"/>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KS3-02-02</a:t>
            </a:r>
          </a:p>
        </p:txBody>
      </p:sp>
      <p:sp>
        <p:nvSpPr>
          <p:cNvPr id="49" name="Oval 48">
            <a:extLst>
              <a:ext uri="{FF2B5EF4-FFF2-40B4-BE49-F238E27FC236}">
                <a16:creationId xmlns:a16="http://schemas.microsoft.com/office/drawing/2014/main" id="{E073ACB6-5FA1-5B6A-BDB2-ACD90950AF5A}"/>
              </a:ext>
            </a:extLst>
          </p:cNvPr>
          <p:cNvSpPr/>
          <p:nvPr/>
        </p:nvSpPr>
        <p:spPr>
          <a:xfrm>
            <a:off x="5997733" y="237974"/>
            <a:ext cx="651581" cy="603851"/>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0" name="Picture 49" descr="Icon&#10;&#10;Description automatically generated">
            <a:extLst>
              <a:ext uri="{FF2B5EF4-FFF2-40B4-BE49-F238E27FC236}">
                <a16:creationId xmlns:a16="http://schemas.microsoft.com/office/drawing/2014/main" id="{FB6D0138-D422-C17F-5838-8270A3722AFB}"/>
              </a:ext>
            </a:extLst>
          </p:cNvPr>
          <p:cNvPicPr>
            <a:picLocks noChangeAspect="1"/>
          </p:cNvPicPr>
          <p:nvPr/>
        </p:nvPicPr>
        <p:blipFill>
          <a:blip r:embed="rId3"/>
          <a:stretch>
            <a:fillRect/>
          </a:stretch>
        </p:blipFill>
        <p:spPr>
          <a:xfrm>
            <a:off x="5966911" y="190080"/>
            <a:ext cx="720089" cy="672885"/>
          </a:xfrm>
          <a:prstGeom prst="rect">
            <a:avLst/>
          </a:prstGeom>
        </p:spPr>
      </p:pic>
      <p:sp>
        <p:nvSpPr>
          <p:cNvPr id="51" name="Rectangle: Rounded Corners 50">
            <a:extLst>
              <a:ext uri="{FF2B5EF4-FFF2-40B4-BE49-F238E27FC236}">
                <a16:creationId xmlns:a16="http://schemas.microsoft.com/office/drawing/2014/main" id="{48C7DCAA-0AE5-20EC-B06A-083B7EC59C91}"/>
              </a:ext>
            </a:extLst>
          </p:cNvPr>
          <p:cNvSpPr/>
          <p:nvPr/>
        </p:nvSpPr>
        <p:spPr>
          <a:xfrm>
            <a:off x="163125" y="1478968"/>
            <a:ext cx="6531750" cy="276999"/>
          </a:xfrm>
          <a:prstGeom prst="round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F204F62F-7643-C985-46DF-070906FDB447}"/>
              </a:ext>
            </a:extLst>
          </p:cNvPr>
          <p:cNvSpPr txBox="1"/>
          <p:nvPr/>
        </p:nvSpPr>
        <p:spPr>
          <a:xfrm>
            <a:off x="163125" y="2501744"/>
            <a:ext cx="3071953"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increases</a:t>
            </a:r>
          </a:p>
        </p:txBody>
      </p:sp>
      <p:sp>
        <p:nvSpPr>
          <p:cNvPr id="3" name="TextBox 2">
            <a:extLst>
              <a:ext uri="{FF2B5EF4-FFF2-40B4-BE49-F238E27FC236}">
                <a16:creationId xmlns:a16="http://schemas.microsoft.com/office/drawing/2014/main" id="{9B0148F0-65DB-9316-6056-2DFB03731777}"/>
              </a:ext>
            </a:extLst>
          </p:cNvPr>
          <p:cNvSpPr txBox="1"/>
          <p:nvPr/>
        </p:nvSpPr>
        <p:spPr>
          <a:xfrm>
            <a:off x="152761" y="3153349"/>
            <a:ext cx="3183296"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vibrate more and break apart</a:t>
            </a:r>
          </a:p>
        </p:txBody>
      </p:sp>
      <p:sp>
        <p:nvSpPr>
          <p:cNvPr id="6" name="TextBox 5">
            <a:extLst>
              <a:ext uri="{FF2B5EF4-FFF2-40B4-BE49-F238E27FC236}">
                <a16:creationId xmlns:a16="http://schemas.microsoft.com/office/drawing/2014/main" id="{41A6D54A-8854-275A-716F-0EE15C43775D}"/>
              </a:ext>
            </a:extLst>
          </p:cNvPr>
          <p:cNvSpPr txBox="1"/>
          <p:nvPr/>
        </p:nvSpPr>
        <p:spPr>
          <a:xfrm>
            <a:off x="3474562" y="2512876"/>
            <a:ext cx="3071953"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increases</a:t>
            </a:r>
          </a:p>
        </p:txBody>
      </p:sp>
      <p:sp>
        <p:nvSpPr>
          <p:cNvPr id="7" name="TextBox 6">
            <a:extLst>
              <a:ext uri="{FF2B5EF4-FFF2-40B4-BE49-F238E27FC236}">
                <a16:creationId xmlns:a16="http://schemas.microsoft.com/office/drawing/2014/main" id="{02E0E16C-A4B8-D00F-E1A6-29878931D678}"/>
              </a:ext>
            </a:extLst>
          </p:cNvPr>
          <p:cNvSpPr txBox="1"/>
          <p:nvPr/>
        </p:nvSpPr>
        <p:spPr>
          <a:xfrm>
            <a:off x="3477734" y="3144910"/>
            <a:ext cx="3257771" cy="461665"/>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Move faster over each other breaking free</a:t>
            </a:r>
          </a:p>
        </p:txBody>
      </p:sp>
      <p:sp>
        <p:nvSpPr>
          <p:cNvPr id="8" name="TextBox 7">
            <a:extLst>
              <a:ext uri="{FF2B5EF4-FFF2-40B4-BE49-F238E27FC236}">
                <a16:creationId xmlns:a16="http://schemas.microsoft.com/office/drawing/2014/main" id="{1E39D66A-8F6E-B40F-D39A-BBF9B7B9DA15}"/>
              </a:ext>
            </a:extLst>
          </p:cNvPr>
          <p:cNvSpPr txBox="1"/>
          <p:nvPr/>
        </p:nvSpPr>
        <p:spPr>
          <a:xfrm>
            <a:off x="756264" y="4044412"/>
            <a:ext cx="942837"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solid</a:t>
            </a:r>
          </a:p>
        </p:txBody>
      </p:sp>
      <p:sp>
        <p:nvSpPr>
          <p:cNvPr id="42" name="TextBox 41">
            <a:extLst>
              <a:ext uri="{FF2B5EF4-FFF2-40B4-BE49-F238E27FC236}">
                <a16:creationId xmlns:a16="http://schemas.microsoft.com/office/drawing/2014/main" id="{FC37E8A1-E4A0-2048-D9E5-CD7B33E73120}"/>
              </a:ext>
            </a:extLst>
          </p:cNvPr>
          <p:cNvSpPr txBox="1"/>
          <p:nvPr/>
        </p:nvSpPr>
        <p:spPr>
          <a:xfrm>
            <a:off x="3437252" y="4054386"/>
            <a:ext cx="942837"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liquid</a:t>
            </a:r>
          </a:p>
        </p:txBody>
      </p:sp>
      <p:sp>
        <p:nvSpPr>
          <p:cNvPr id="43" name="TextBox 42">
            <a:extLst>
              <a:ext uri="{FF2B5EF4-FFF2-40B4-BE49-F238E27FC236}">
                <a16:creationId xmlns:a16="http://schemas.microsoft.com/office/drawing/2014/main" id="{107BB5AC-941B-6291-D4B6-A0F8BC93B0AB}"/>
              </a:ext>
            </a:extLst>
          </p:cNvPr>
          <p:cNvSpPr txBox="1"/>
          <p:nvPr/>
        </p:nvSpPr>
        <p:spPr>
          <a:xfrm>
            <a:off x="5832711" y="4063510"/>
            <a:ext cx="942837"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gas</a:t>
            </a:r>
          </a:p>
        </p:txBody>
      </p:sp>
      <p:sp>
        <p:nvSpPr>
          <p:cNvPr id="44" name="Oval 43">
            <a:extLst>
              <a:ext uri="{FF2B5EF4-FFF2-40B4-BE49-F238E27FC236}">
                <a16:creationId xmlns:a16="http://schemas.microsoft.com/office/drawing/2014/main" id="{4249F0B3-0DA3-6DDE-70B2-DBCC64F100BD}"/>
              </a:ext>
            </a:extLst>
          </p:cNvPr>
          <p:cNvSpPr/>
          <p:nvPr/>
        </p:nvSpPr>
        <p:spPr>
          <a:xfrm>
            <a:off x="574298" y="5835780"/>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Oval 44">
            <a:extLst>
              <a:ext uri="{FF2B5EF4-FFF2-40B4-BE49-F238E27FC236}">
                <a16:creationId xmlns:a16="http://schemas.microsoft.com/office/drawing/2014/main" id="{547BAF6C-2AEC-0FCF-66B0-0879EDE93EC8}"/>
              </a:ext>
            </a:extLst>
          </p:cNvPr>
          <p:cNvSpPr/>
          <p:nvPr/>
        </p:nvSpPr>
        <p:spPr>
          <a:xfrm>
            <a:off x="927862" y="5835780"/>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Oval 51">
            <a:extLst>
              <a:ext uri="{FF2B5EF4-FFF2-40B4-BE49-F238E27FC236}">
                <a16:creationId xmlns:a16="http://schemas.microsoft.com/office/drawing/2014/main" id="{A3925BB2-DB0F-7468-3B63-E5F52070C4FB}"/>
              </a:ext>
            </a:extLst>
          </p:cNvPr>
          <p:cNvSpPr/>
          <p:nvPr/>
        </p:nvSpPr>
        <p:spPr>
          <a:xfrm>
            <a:off x="1281426" y="5835780"/>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Oval 52">
            <a:extLst>
              <a:ext uri="{FF2B5EF4-FFF2-40B4-BE49-F238E27FC236}">
                <a16:creationId xmlns:a16="http://schemas.microsoft.com/office/drawing/2014/main" id="{FF15E700-945C-761E-5859-9D7DE5153704}"/>
              </a:ext>
            </a:extLst>
          </p:cNvPr>
          <p:cNvSpPr/>
          <p:nvPr/>
        </p:nvSpPr>
        <p:spPr>
          <a:xfrm>
            <a:off x="739898" y="5517480"/>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Oval 53">
            <a:extLst>
              <a:ext uri="{FF2B5EF4-FFF2-40B4-BE49-F238E27FC236}">
                <a16:creationId xmlns:a16="http://schemas.microsoft.com/office/drawing/2014/main" id="{8E7982B3-50EF-EF7B-7163-FB482E26B53D}"/>
              </a:ext>
            </a:extLst>
          </p:cNvPr>
          <p:cNvSpPr/>
          <p:nvPr/>
        </p:nvSpPr>
        <p:spPr>
          <a:xfrm>
            <a:off x="1093462" y="5517480"/>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Oval 54">
            <a:extLst>
              <a:ext uri="{FF2B5EF4-FFF2-40B4-BE49-F238E27FC236}">
                <a16:creationId xmlns:a16="http://schemas.microsoft.com/office/drawing/2014/main" id="{A9646F4C-DF25-4152-34E0-4D526537825C}"/>
              </a:ext>
            </a:extLst>
          </p:cNvPr>
          <p:cNvSpPr/>
          <p:nvPr/>
        </p:nvSpPr>
        <p:spPr>
          <a:xfrm>
            <a:off x="1447026" y="5517480"/>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Oval 55">
            <a:extLst>
              <a:ext uri="{FF2B5EF4-FFF2-40B4-BE49-F238E27FC236}">
                <a16:creationId xmlns:a16="http://schemas.microsoft.com/office/drawing/2014/main" id="{F822D446-5129-673B-DCD0-70648E7CE4B5}"/>
              </a:ext>
            </a:extLst>
          </p:cNvPr>
          <p:cNvSpPr/>
          <p:nvPr/>
        </p:nvSpPr>
        <p:spPr>
          <a:xfrm>
            <a:off x="574298" y="5199180"/>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Oval 56">
            <a:extLst>
              <a:ext uri="{FF2B5EF4-FFF2-40B4-BE49-F238E27FC236}">
                <a16:creationId xmlns:a16="http://schemas.microsoft.com/office/drawing/2014/main" id="{9AD4CD98-ED43-E028-1C2C-995003F37A57}"/>
              </a:ext>
            </a:extLst>
          </p:cNvPr>
          <p:cNvSpPr/>
          <p:nvPr/>
        </p:nvSpPr>
        <p:spPr>
          <a:xfrm>
            <a:off x="927862" y="5199180"/>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Oval 57">
            <a:extLst>
              <a:ext uri="{FF2B5EF4-FFF2-40B4-BE49-F238E27FC236}">
                <a16:creationId xmlns:a16="http://schemas.microsoft.com/office/drawing/2014/main" id="{1B686497-E135-1893-2277-32D9631AB3C5}"/>
              </a:ext>
            </a:extLst>
          </p:cNvPr>
          <p:cNvSpPr/>
          <p:nvPr/>
        </p:nvSpPr>
        <p:spPr>
          <a:xfrm>
            <a:off x="1281426" y="5199180"/>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Oval 58">
            <a:extLst>
              <a:ext uri="{FF2B5EF4-FFF2-40B4-BE49-F238E27FC236}">
                <a16:creationId xmlns:a16="http://schemas.microsoft.com/office/drawing/2014/main" id="{E4AD81AB-E437-9496-4F0B-E64E56C89D27}"/>
              </a:ext>
            </a:extLst>
          </p:cNvPr>
          <p:cNvSpPr/>
          <p:nvPr/>
        </p:nvSpPr>
        <p:spPr>
          <a:xfrm>
            <a:off x="5024638" y="4722849"/>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Oval 59">
            <a:extLst>
              <a:ext uri="{FF2B5EF4-FFF2-40B4-BE49-F238E27FC236}">
                <a16:creationId xmlns:a16="http://schemas.microsoft.com/office/drawing/2014/main" id="{B3A2ABD0-5631-69C4-1919-D5B5E599C93E}"/>
              </a:ext>
            </a:extLst>
          </p:cNvPr>
          <p:cNvSpPr/>
          <p:nvPr/>
        </p:nvSpPr>
        <p:spPr>
          <a:xfrm>
            <a:off x="5050524" y="5379712"/>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Oval 60">
            <a:extLst>
              <a:ext uri="{FF2B5EF4-FFF2-40B4-BE49-F238E27FC236}">
                <a16:creationId xmlns:a16="http://schemas.microsoft.com/office/drawing/2014/main" id="{CA260F3F-4352-0812-AAD4-DF69EE05C7A0}"/>
              </a:ext>
            </a:extLst>
          </p:cNvPr>
          <p:cNvSpPr/>
          <p:nvPr/>
        </p:nvSpPr>
        <p:spPr>
          <a:xfrm>
            <a:off x="6054218" y="5518066"/>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Oval 61">
            <a:extLst>
              <a:ext uri="{FF2B5EF4-FFF2-40B4-BE49-F238E27FC236}">
                <a16:creationId xmlns:a16="http://schemas.microsoft.com/office/drawing/2014/main" id="{DC979A7A-561B-D32C-7674-5CEF5D1D1930}"/>
              </a:ext>
            </a:extLst>
          </p:cNvPr>
          <p:cNvSpPr/>
          <p:nvPr/>
        </p:nvSpPr>
        <p:spPr>
          <a:xfrm>
            <a:off x="4963215" y="5773994"/>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Oval 62">
            <a:extLst>
              <a:ext uri="{FF2B5EF4-FFF2-40B4-BE49-F238E27FC236}">
                <a16:creationId xmlns:a16="http://schemas.microsoft.com/office/drawing/2014/main" id="{8DD4DA72-3DFB-3CCB-D7F7-8B75449344E1}"/>
              </a:ext>
            </a:extLst>
          </p:cNvPr>
          <p:cNvSpPr/>
          <p:nvPr/>
        </p:nvSpPr>
        <p:spPr>
          <a:xfrm>
            <a:off x="5438141" y="4579773"/>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Oval 63">
            <a:extLst>
              <a:ext uri="{FF2B5EF4-FFF2-40B4-BE49-F238E27FC236}">
                <a16:creationId xmlns:a16="http://schemas.microsoft.com/office/drawing/2014/main" id="{3D32328E-0A39-189C-EC9B-99812FB679E6}"/>
              </a:ext>
            </a:extLst>
          </p:cNvPr>
          <p:cNvSpPr/>
          <p:nvPr/>
        </p:nvSpPr>
        <p:spPr>
          <a:xfrm>
            <a:off x="5822003" y="4834229"/>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Oval 64">
            <a:extLst>
              <a:ext uri="{FF2B5EF4-FFF2-40B4-BE49-F238E27FC236}">
                <a16:creationId xmlns:a16="http://schemas.microsoft.com/office/drawing/2014/main" id="{BF1CACDD-F25A-C751-E455-531D2A2350C3}"/>
              </a:ext>
            </a:extLst>
          </p:cNvPr>
          <p:cNvSpPr/>
          <p:nvPr/>
        </p:nvSpPr>
        <p:spPr>
          <a:xfrm>
            <a:off x="5541727" y="5800694"/>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Oval 65">
            <a:extLst>
              <a:ext uri="{FF2B5EF4-FFF2-40B4-BE49-F238E27FC236}">
                <a16:creationId xmlns:a16="http://schemas.microsoft.com/office/drawing/2014/main" id="{14B7B166-B990-DAC7-8F73-B422AD29173D}"/>
              </a:ext>
            </a:extLst>
          </p:cNvPr>
          <p:cNvSpPr/>
          <p:nvPr/>
        </p:nvSpPr>
        <p:spPr>
          <a:xfrm>
            <a:off x="5607891" y="5178653"/>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Oval 66">
            <a:extLst>
              <a:ext uri="{FF2B5EF4-FFF2-40B4-BE49-F238E27FC236}">
                <a16:creationId xmlns:a16="http://schemas.microsoft.com/office/drawing/2014/main" id="{71B9BA56-DE56-E5EE-25DB-8D4AEA0FE297}"/>
              </a:ext>
            </a:extLst>
          </p:cNvPr>
          <p:cNvSpPr/>
          <p:nvPr/>
        </p:nvSpPr>
        <p:spPr>
          <a:xfrm>
            <a:off x="6147345" y="4505248"/>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Oval 67">
            <a:extLst>
              <a:ext uri="{FF2B5EF4-FFF2-40B4-BE49-F238E27FC236}">
                <a16:creationId xmlns:a16="http://schemas.microsoft.com/office/drawing/2014/main" id="{0AC10DE1-95F4-8771-A6CC-9889490E14A6}"/>
              </a:ext>
            </a:extLst>
          </p:cNvPr>
          <p:cNvSpPr/>
          <p:nvPr/>
        </p:nvSpPr>
        <p:spPr>
          <a:xfrm>
            <a:off x="2656418" y="5820629"/>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Oval 68">
            <a:extLst>
              <a:ext uri="{FF2B5EF4-FFF2-40B4-BE49-F238E27FC236}">
                <a16:creationId xmlns:a16="http://schemas.microsoft.com/office/drawing/2014/main" id="{3E69D464-FC75-8867-949B-AC811EE4FC48}"/>
              </a:ext>
            </a:extLst>
          </p:cNvPr>
          <p:cNvSpPr/>
          <p:nvPr/>
        </p:nvSpPr>
        <p:spPr>
          <a:xfrm>
            <a:off x="2922313" y="5566971"/>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Oval 69">
            <a:extLst>
              <a:ext uri="{FF2B5EF4-FFF2-40B4-BE49-F238E27FC236}">
                <a16:creationId xmlns:a16="http://schemas.microsoft.com/office/drawing/2014/main" id="{E79ADAE5-E65C-17FA-E1B6-166028816B59}"/>
              </a:ext>
            </a:extLst>
          </p:cNvPr>
          <p:cNvSpPr/>
          <p:nvPr/>
        </p:nvSpPr>
        <p:spPr>
          <a:xfrm>
            <a:off x="3175582" y="5807541"/>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Oval 70">
            <a:extLst>
              <a:ext uri="{FF2B5EF4-FFF2-40B4-BE49-F238E27FC236}">
                <a16:creationId xmlns:a16="http://schemas.microsoft.com/office/drawing/2014/main" id="{D761C16C-3071-C24F-A57C-9292B286B9FC}"/>
              </a:ext>
            </a:extLst>
          </p:cNvPr>
          <p:cNvSpPr/>
          <p:nvPr/>
        </p:nvSpPr>
        <p:spPr>
          <a:xfrm>
            <a:off x="2713940" y="5274649"/>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Oval 71">
            <a:extLst>
              <a:ext uri="{FF2B5EF4-FFF2-40B4-BE49-F238E27FC236}">
                <a16:creationId xmlns:a16="http://schemas.microsoft.com/office/drawing/2014/main" id="{B1ACEA12-0E94-B1CC-485B-5C55CBDBBD48}"/>
              </a:ext>
            </a:extLst>
          </p:cNvPr>
          <p:cNvSpPr/>
          <p:nvPr/>
        </p:nvSpPr>
        <p:spPr>
          <a:xfrm>
            <a:off x="3813739" y="5820629"/>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Oval 72">
            <a:extLst>
              <a:ext uri="{FF2B5EF4-FFF2-40B4-BE49-F238E27FC236}">
                <a16:creationId xmlns:a16="http://schemas.microsoft.com/office/drawing/2014/main" id="{859302E2-B46A-19A7-0DCB-06ABD3D8ADCE}"/>
              </a:ext>
            </a:extLst>
          </p:cNvPr>
          <p:cNvSpPr/>
          <p:nvPr/>
        </p:nvSpPr>
        <p:spPr>
          <a:xfrm>
            <a:off x="3505797" y="5733865"/>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Oval 73">
            <a:extLst>
              <a:ext uri="{FF2B5EF4-FFF2-40B4-BE49-F238E27FC236}">
                <a16:creationId xmlns:a16="http://schemas.microsoft.com/office/drawing/2014/main" id="{0C839DB8-2C5F-21C8-1B4A-51DC8E038EBF}"/>
              </a:ext>
            </a:extLst>
          </p:cNvPr>
          <p:cNvSpPr/>
          <p:nvPr/>
        </p:nvSpPr>
        <p:spPr>
          <a:xfrm>
            <a:off x="3824035" y="5454730"/>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Oval 74">
            <a:extLst>
              <a:ext uri="{FF2B5EF4-FFF2-40B4-BE49-F238E27FC236}">
                <a16:creationId xmlns:a16="http://schemas.microsoft.com/office/drawing/2014/main" id="{5286D255-D929-6D06-9E39-4F2DCFEF0A9D}"/>
              </a:ext>
            </a:extLst>
          </p:cNvPr>
          <p:cNvSpPr/>
          <p:nvPr/>
        </p:nvSpPr>
        <p:spPr>
          <a:xfrm>
            <a:off x="3312134" y="5036105"/>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Oval 75">
            <a:extLst>
              <a:ext uri="{FF2B5EF4-FFF2-40B4-BE49-F238E27FC236}">
                <a16:creationId xmlns:a16="http://schemas.microsoft.com/office/drawing/2014/main" id="{E3F23A1E-A69A-FFF4-A743-7BCF5F5020E6}"/>
              </a:ext>
            </a:extLst>
          </p:cNvPr>
          <p:cNvSpPr/>
          <p:nvPr/>
        </p:nvSpPr>
        <p:spPr>
          <a:xfrm>
            <a:off x="3375647" y="5402491"/>
            <a:ext cx="331200" cy="3505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TextBox 76">
            <a:extLst>
              <a:ext uri="{FF2B5EF4-FFF2-40B4-BE49-F238E27FC236}">
                <a16:creationId xmlns:a16="http://schemas.microsoft.com/office/drawing/2014/main" id="{6C18A0A7-0F7C-5333-701A-6FFABD547685}"/>
              </a:ext>
            </a:extLst>
          </p:cNvPr>
          <p:cNvSpPr txBox="1"/>
          <p:nvPr/>
        </p:nvSpPr>
        <p:spPr>
          <a:xfrm>
            <a:off x="696718" y="6735310"/>
            <a:ext cx="1373604"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decreases</a:t>
            </a:r>
          </a:p>
        </p:txBody>
      </p:sp>
      <p:sp>
        <p:nvSpPr>
          <p:cNvPr id="78" name="TextBox 77">
            <a:extLst>
              <a:ext uri="{FF2B5EF4-FFF2-40B4-BE49-F238E27FC236}">
                <a16:creationId xmlns:a16="http://schemas.microsoft.com/office/drawing/2014/main" id="{9D00BC50-1764-4580-27DB-636A2E31BF4F}"/>
              </a:ext>
            </a:extLst>
          </p:cNvPr>
          <p:cNvSpPr txBox="1"/>
          <p:nvPr/>
        </p:nvSpPr>
        <p:spPr>
          <a:xfrm>
            <a:off x="3836997" y="6726320"/>
            <a:ext cx="1373604"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decreases</a:t>
            </a:r>
          </a:p>
        </p:txBody>
      </p:sp>
      <p:sp>
        <p:nvSpPr>
          <p:cNvPr id="79" name="TextBox 78">
            <a:extLst>
              <a:ext uri="{FF2B5EF4-FFF2-40B4-BE49-F238E27FC236}">
                <a16:creationId xmlns:a16="http://schemas.microsoft.com/office/drawing/2014/main" id="{581A3049-59CA-7455-6568-F859305EF017}"/>
              </a:ext>
            </a:extLst>
          </p:cNvPr>
          <p:cNvSpPr txBox="1"/>
          <p:nvPr/>
        </p:nvSpPr>
        <p:spPr>
          <a:xfrm>
            <a:off x="686303" y="7397023"/>
            <a:ext cx="2214510" cy="646331"/>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Move slower until fixed in position and can only vibrate</a:t>
            </a:r>
          </a:p>
        </p:txBody>
      </p:sp>
      <p:sp>
        <p:nvSpPr>
          <p:cNvPr id="80" name="TextBox 79">
            <a:extLst>
              <a:ext uri="{FF2B5EF4-FFF2-40B4-BE49-F238E27FC236}">
                <a16:creationId xmlns:a16="http://schemas.microsoft.com/office/drawing/2014/main" id="{F33A4A8E-F6DD-937B-69AF-F4369854AACF}"/>
              </a:ext>
            </a:extLst>
          </p:cNvPr>
          <p:cNvSpPr txBox="1"/>
          <p:nvPr/>
        </p:nvSpPr>
        <p:spPr>
          <a:xfrm>
            <a:off x="3810650" y="7375872"/>
            <a:ext cx="2493479" cy="646331"/>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Move slower and closer together moving over each other</a:t>
            </a:r>
          </a:p>
        </p:txBody>
      </p:sp>
    </p:spTree>
    <p:extLst>
      <p:ext uri="{BB962C8B-B14F-4D97-AF65-F5344CB8AC3E}">
        <p14:creationId xmlns:p14="http://schemas.microsoft.com/office/powerpoint/2010/main" val="2542106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sp>
        <p:nvSpPr>
          <p:cNvPr id="9" name="TextBox 8">
            <a:extLst>
              <a:ext uri="{FF2B5EF4-FFF2-40B4-BE49-F238E27FC236}">
                <a16:creationId xmlns:a16="http://schemas.microsoft.com/office/drawing/2014/main" id="{4EAAEE26-B75B-79C7-B686-FEFA04107162}"/>
              </a:ext>
            </a:extLst>
          </p:cNvPr>
          <p:cNvSpPr txBox="1"/>
          <p:nvPr/>
        </p:nvSpPr>
        <p:spPr>
          <a:xfrm>
            <a:off x="1423954" y="1509558"/>
            <a:ext cx="4010091" cy="276999"/>
          </a:xfrm>
          <a:prstGeom prst="rect">
            <a:avLst/>
          </a:prstGeom>
          <a:noFill/>
        </p:spPr>
        <p:txBody>
          <a:bodyPr wrap="square">
            <a:spAutoFit/>
          </a:bodyPr>
          <a:lstStyle/>
          <a:p>
            <a:pPr algn="ctr"/>
            <a:r>
              <a:rPr lang="en-US" sz="1200" dirty="0">
                <a:solidFill>
                  <a:srgbClr val="002060"/>
                </a:solidFill>
                <a:latin typeface="Arial Rounded MT Bold" panose="020F0704030504030204" pitchFamily="34" charset="77"/>
              </a:rPr>
              <a:t>Investigating changes in state</a:t>
            </a:r>
          </a:p>
        </p:txBody>
      </p:sp>
      <p:sp>
        <p:nvSpPr>
          <p:cNvPr id="10" name="TextBox 9">
            <a:extLst>
              <a:ext uri="{FF2B5EF4-FFF2-40B4-BE49-F238E27FC236}">
                <a16:creationId xmlns:a16="http://schemas.microsoft.com/office/drawing/2014/main" id="{5DD4B754-A9D4-93D8-CC66-854C4EB51A71}"/>
              </a:ext>
            </a:extLst>
          </p:cNvPr>
          <p:cNvSpPr txBox="1"/>
          <p:nvPr/>
        </p:nvSpPr>
        <p:spPr>
          <a:xfrm>
            <a:off x="133314" y="8604474"/>
            <a:ext cx="6516000" cy="919401"/>
          </a:xfrm>
          <a:prstGeom prst="roundRect">
            <a:avLst>
              <a:gd name="adj" fmla="val 11832"/>
            </a:avLst>
          </a:prstGeom>
          <a:noFill/>
          <a:ln>
            <a:noFill/>
          </a:ln>
        </p:spPr>
        <p:txBody>
          <a:bodyPr wrap="square" rtlCol="0">
            <a:noAutofit/>
          </a:bodyPr>
          <a:lstStyle/>
          <a:p>
            <a:r>
              <a:rPr lang="en-GB" sz="1200" dirty="0">
                <a:solidFill>
                  <a:srgbClr val="002060"/>
                </a:solidFill>
                <a:latin typeface="Arial Rounded MT Bold" panose="020F0704030504030204" pitchFamily="34" charset="0"/>
              </a:rPr>
              <a:t>Plot a graph with time on the x-axis and temperature on the y axis. </a:t>
            </a:r>
          </a:p>
          <a:p>
            <a:endParaRPr lang="en-GB" sz="1200" dirty="0">
              <a:solidFill>
                <a:srgbClr val="38D4D6"/>
              </a:solidFill>
              <a:latin typeface="Arial Rounded MT Bold" panose="020F0704030504030204" pitchFamily="34" charset="0"/>
            </a:endParaRPr>
          </a:p>
          <a:p>
            <a:r>
              <a:rPr lang="en-GB" sz="1200" dirty="0">
                <a:solidFill>
                  <a:srgbClr val="002060"/>
                </a:solidFill>
                <a:latin typeface="Arial Rounded MT Bold" panose="020F0704030504030204" pitchFamily="34" charset="0"/>
              </a:rPr>
              <a:t>Use the graph to determine the melting point of stearic acid. </a:t>
            </a:r>
          </a:p>
        </p:txBody>
      </p:sp>
      <p:sp>
        <p:nvSpPr>
          <p:cNvPr id="11" name="TextBox 10">
            <a:extLst>
              <a:ext uri="{FF2B5EF4-FFF2-40B4-BE49-F238E27FC236}">
                <a16:creationId xmlns:a16="http://schemas.microsoft.com/office/drawing/2014/main" id="{96CC7E93-A6C0-61AE-4C5D-27244EC14A3C}"/>
              </a:ext>
            </a:extLst>
          </p:cNvPr>
          <p:cNvSpPr txBox="1"/>
          <p:nvPr/>
        </p:nvSpPr>
        <p:spPr>
          <a:xfrm>
            <a:off x="183700" y="1838066"/>
            <a:ext cx="6516000" cy="573397"/>
          </a:xfrm>
          <a:prstGeom prst="roundRect">
            <a:avLst>
              <a:gd name="adj" fmla="val 0"/>
            </a:avLst>
          </a:prstGeom>
          <a:noFill/>
          <a:ln>
            <a:noFill/>
          </a:ln>
        </p:spPr>
        <p:txBody>
          <a:bodyPr wrap="square" rtlCol="0">
            <a:noAutofit/>
          </a:bodyPr>
          <a:lstStyle/>
          <a:p>
            <a:pPr algn="ctr"/>
            <a:r>
              <a:rPr lang="en-GB" sz="1200" dirty="0">
                <a:solidFill>
                  <a:srgbClr val="002060"/>
                </a:solidFill>
                <a:latin typeface="Arial Rounded MT Bold" panose="020F0704030504030204" pitchFamily="34" charset="0"/>
              </a:rPr>
              <a:t>Cooling curve for stearic acid as it changes from a liquid to a solid</a:t>
            </a:r>
          </a:p>
        </p:txBody>
      </p:sp>
      <p:sp>
        <p:nvSpPr>
          <p:cNvPr id="13" name="TextBox 12">
            <a:extLst>
              <a:ext uri="{FF2B5EF4-FFF2-40B4-BE49-F238E27FC236}">
                <a16:creationId xmlns:a16="http://schemas.microsoft.com/office/drawing/2014/main" id="{AF342569-1A3C-A608-A2B6-A09A11563107}"/>
              </a:ext>
            </a:extLst>
          </p:cNvPr>
          <p:cNvSpPr txBox="1"/>
          <p:nvPr/>
        </p:nvSpPr>
        <p:spPr>
          <a:xfrm>
            <a:off x="172589" y="1902935"/>
            <a:ext cx="6514411" cy="1938992"/>
          </a:xfrm>
          <a:prstGeom prst="rect">
            <a:avLst/>
          </a:prstGeom>
          <a:noFill/>
        </p:spPr>
        <p:txBody>
          <a:bodyPr wrap="square">
            <a:spAutoFit/>
          </a:bodyPr>
          <a:lstStyle/>
          <a:p>
            <a:pPr rtl="0">
              <a:spcBef>
                <a:spcPts val="0"/>
              </a:spcBef>
              <a:spcAft>
                <a:spcPts val="0"/>
              </a:spcAft>
            </a:pPr>
            <a:br>
              <a:rPr lang="en-US" sz="1200" dirty="0">
                <a:solidFill>
                  <a:srgbClr val="002060"/>
                </a:solidFill>
                <a:effectLst/>
                <a:latin typeface="Arial Rounded MT Bold" panose="020F0704030504030204" pitchFamily="34" charset="0"/>
              </a:rPr>
            </a:br>
            <a:r>
              <a:rPr lang="en-US" sz="1200" i="0" u="none" strike="noStrike" dirty="0">
                <a:solidFill>
                  <a:srgbClr val="002060"/>
                </a:solidFill>
                <a:effectLst/>
                <a:latin typeface="Arial Rounded MT Bold" panose="020F0704030504030204" pitchFamily="34" charset="0"/>
              </a:rPr>
              <a:t>Method :</a:t>
            </a:r>
            <a:endParaRPr lang="en-US" sz="1200" dirty="0">
              <a:solidFill>
                <a:srgbClr val="002060"/>
              </a:solidFill>
              <a:effectLst/>
              <a:latin typeface="Arial Rounded MT Bold" panose="020F0704030504030204" pitchFamily="34" charset="0"/>
            </a:endParaRPr>
          </a:p>
          <a:p>
            <a:pPr rtl="0" fontAlgn="base">
              <a:spcBef>
                <a:spcPts val="0"/>
              </a:spcBef>
              <a:spcAft>
                <a:spcPts val="0"/>
              </a:spcAft>
              <a:buFont typeface="+mj-lt"/>
              <a:buAutoNum type="arabicPeriod"/>
            </a:pPr>
            <a:r>
              <a:rPr lang="en-US" sz="1200" dirty="0">
                <a:solidFill>
                  <a:srgbClr val="002060"/>
                </a:solidFill>
                <a:latin typeface="Arial Rounded MT Bold" panose="020F0704030504030204" pitchFamily="34" charset="0"/>
              </a:rPr>
              <a:t> Put about 150 cm</a:t>
            </a:r>
            <a:r>
              <a:rPr lang="en-US" sz="1200" baseline="30000" dirty="0">
                <a:solidFill>
                  <a:srgbClr val="002060"/>
                </a:solidFill>
                <a:latin typeface="Arial Rounded MT Bold" panose="020F0704030504030204" pitchFamily="34" charset="0"/>
              </a:rPr>
              <a:t>3</a:t>
            </a:r>
            <a:r>
              <a:rPr lang="en-US" sz="1200" dirty="0">
                <a:solidFill>
                  <a:srgbClr val="002060"/>
                </a:solidFill>
                <a:latin typeface="Arial Rounded MT Bold" panose="020F0704030504030204" pitchFamily="34" charset="0"/>
              </a:rPr>
              <a:t> of water into a beaker</a:t>
            </a:r>
            <a:endParaRPr lang="en-US" sz="1200" i="0" u="none" strike="noStrike" dirty="0">
              <a:solidFill>
                <a:srgbClr val="002060"/>
              </a:solidFill>
              <a:effectLst/>
              <a:latin typeface="Arial Rounded MT Bold" panose="020F0704030504030204" pitchFamily="34" charset="0"/>
            </a:endParaRPr>
          </a:p>
          <a:p>
            <a:pPr rtl="0" fontAlgn="base">
              <a:spcBef>
                <a:spcPts val="0"/>
              </a:spcBef>
              <a:spcAft>
                <a:spcPts val="0"/>
              </a:spcAft>
              <a:buFont typeface="+mj-lt"/>
              <a:buAutoNum type="arabicPeriod"/>
            </a:pPr>
            <a:r>
              <a:rPr lang="en-US" sz="1200" i="0" u="none" strike="noStrike" dirty="0">
                <a:solidFill>
                  <a:srgbClr val="002060"/>
                </a:solidFill>
                <a:effectLst/>
                <a:latin typeface="Arial Rounded MT Bold" panose="020F0704030504030204" pitchFamily="34" charset="0"/>
              </a:rPr>
              <a:t> Place in the water a boiling tube a quarter filled with stearic acid.</a:t>
            </a:r>
          </a:p>
          <a:p>
            <a:pPr rtl="0" fontAlgn="base">
              <a:spcBef>
                <a:spcPts val="0"/>
              </a:spcBef>
              <a:spcAft>
                <a:spcPts val="0"/>
              </a:spcAft>
              <a:buFont typeface="+mj-lt"/>
              <a:buAutoNum type="arabicPeriod"/>
            </a:pPr>
            <a:r>
              <a:rPr lang="en-US" sz="1200" i="0" u="none" strike="noStrike" dirty="0">
                <a:solidFill>
                  <a:srgbClr val="002060"/>
                </a:solidFill>
                <a:effectLst/>
                <a:latin typeface="Arial Rounded MT Bold" panose="020F0704030504030204" pitchFamily="34" charset="0"/>
              </a:rPr>
              <a:t> Place the beaker on a tripod and gauze. </a:t>
            </a:r>
          </a:p>
          <a:p>
            <a:pPr rtl="0" fontAlgn="base">
              <a:spcBef>
                <a:spcPts val="0"/>
              </a:spcBef>
              <a:spcAft>
                <a:spcPts val="0"/>
              </a:spcAft>
              <a:buFont typeface="+mj-lt"/>
              <a:buAutoNum type="arabicPeriod"/>
            </a:pPr>
            <a:r>
              <a:rPr lang="en-US" sz="1200" i="0" u="none" strike="noStrike" dirty="0">
                <a:solidFill>
                  <a:srgbClr val="002060"/>
                </a:solidFill>
                <a:effectLst/>
                <a:latin typeface="Arial Rounded MT Bold" panose="020F0704030504030204" pitchFamily="34" charset="0"/>
              </a:rPr>
              <a:t> Heat the water using a Bunsen burner until the stearic acid melts.</a:t>
            </a:r>
          </a:p>
          <a:p>
            <a:pPr rtl="0" fontAlgn="base">
              <a:spcBef>
                <a:spcPts val="0"/>
              </a:spcBef>
              <a:spcAft>
                <a:spcPts val="0"/>
              </a:spcAft>
              <a:buFont typeface="+mj-lt"/>
              <a:buAutoNum type="arabicPeriod"/>
            </a:pPr>
            <a:r>
              <a:rPr lang="en-US" sz="1200" dirty="0">
                <a:solidFill>
                  <a:srgbClr val="002060"/>
                </a:solidFill>
                <a:latin typeface="Arial Rounded MT Bold" panose="020F0704030504030204" pitchFamily="34" charset="0"/>
              </a:rPr>
              <a:t> </a:t>
            </a:r>
            <a:r>
              <a:rPr lang="en-US" sz="1200" i="0" u="none" strike="noStrike" dirty="0">
                <a:solidFill>
                  <a:srgbClr val="002060"/>
                </a:solidFill>
                <a:effectLst/>
                <a:latin typeface="Arial Rounded MT Bold" panose="020F0704030504030204" pitchFamily="34" charset="0"/>
              </a:rPr>
              <a:t>Use test tube holder to remove the boiling tube from the beaker to a </a:t>
            </a:r>
            <a:r>
              <a:rPr lang="en-US" sz="1200" dirty="0">
                <a:solidFill>
                  <a:srgbClr val="002060"/>
                </a:solidFill>
                <a:latin typeface="Arial Rounded MT Bold" panose="020F0704030504030204" pitchFamily="34" charset="0"/>
              </a:rPr>
              <a:t>rack </a:t>
            </a:r>
            <a:r>
              <a:rPr lang="en-US" sz="1200" i="0" u="none" strike="noStrike" dirty="0">
                <a:solidFill>
                  <a:srgbClr val="002060"/>
                </a:solidFill>
                <a:effectLst/>
                <a:latin typeface="Arial Rounded MT Bold" panose="020F0704030504030204" pitchFamily="34" charset="0"/>
              </a:rPr>
              <a:t>and put in a thermometer.</a:t>
            </a:r>
          </a:p>
          <a:p>
            <a:pPr rtl="0" fontAlgn="base">
              <a:spcBef>
                <a:spcPts val="0"/>
              </a:spcBef>
              <a:spcAft>
                <a:spcPts val="0"/>
              </a:spcAft>
              <a:buFont typeface="+mj-lt"/>
              <a:buAutoNum type="arabicPeriod"/>
            </a:pPr>
            <a:r>
              <a:rPr lang="en-US" sz="1200" i="0" u="none" strike="noStrike" dirty="0">
                <a:solidFill>
                  <a:srgbClr val="002060"/>
                </a:solidFill>
                <a:effectLst/>
                <a:latin typeface="Arial Rounded MT Bold" panose="020F0704030504030204" pitchFamily="34" charset="0"/>
              </a:rPr>
              <a:t> Record the temperature every minute until it reaches 50 °C. </a:t>
            </a:r>
          </a:p>
          <a:p>
            <a:pPr rtl="0" fontAlgn="base">
              <a:spcBef>
                <a:spcPts val="0"/>
              </a:spcBef>
              <a:spcAft>
                <a:spcPts val="0"/>
              </a:spcAft>
              <a:buFont typeface="+mj-lt"/>
              <a:buAutoNum type="arabicPeriod"/>
            </a:pPr>
            <a:r>
              <a:rPr lang="en-US" sz="1200" dirty="0">
                <a:solidFill>
                  <a:srgbClr val="002060"/>
                </a:solidFill>
                <a:latin typeface="Arial Rounded MT Bold" panose="020F0704030504030204" pitchFamily="34" charset="0"/>
              </a:rPr>
              <a:t> Record the temperature at which you see the stearic acid solidify here: </a:t>
            </a:r>
            <a:endParaRPr lang="en-GB" sz="1200" dirty="0">
              <a:solidFill>
                <a:srgbClr val="002060"/>
              </a:solidFill>
              <a:latin typeface="Arial Rounded MT Bold" panose="020F0704030504030204" pitchFamily="34" charset="0"/>
            </a:endParaRPr>
          </a:p>
        </p:txBody>
      </p:sp>
      <p:graphicFrame>
        <p:nvGraphicFramePr>
          <p:cNvPr id="14" name="Table 7">
            <a:extLst>
              <a:ext uri="{FF2B5EF4-FFF2-40B4-BE49-F238E27FC236}">
                <a16:creationId xmlns:a16="http://schemas.microsoft.com/office/drawing/2014/main" id="{D08FB890-108B-358C-B844-E5473A6E238E}"/>
              </a:ext>
            </a:extLst>
          </p:cNvPr>
          <p:cNvGraphicFramePr>
            <a:graphicFrameLocks noGrp="1"/>
          </p:cNvGraphicFramePr>
          <p:nvPr/>
        </p:nvGraphicFramePr>
        <p:xfrm>
          <a:off x="183700" y="4065373"/>
          <a:ext cx="6465616" cy="4407768"/>
        </p:xfrm>
        <a:graphic>
          <a:graphicData uri="http://schemas.openxmlformats.org/drawingml/2006/table">
            <a:tbl>
              <a:tblPr firstRow="1" bandRow="1">
                <a:tableStyleId>{5940675A-B579-460E-94D1-54222C63F5DA}</a:tableStyleId>
              </a:tblPr>
              <a:tblGrid>
                <a:gridCol w="1616404">
                  <a:extLst>
                    <a:ext uri="{9D8B030D-6E8A-4147-A177-3AD203B41FA5}">
                      <a16:colId xmlns:a16="http://schemas.microsoft.com/office/drawing/2014/main" val="4172143696"/>
                    </a:ext>
                  </a:extLst>
                </a:gridCol>
                <a:gridCol w="1616404">
                  <a:extLst>
                    <a:ext uri="{9D8B030D-6E8A-4147-A177-3AD203B41FA5}">
                      <a16:colId xmlns:a16="http://schemas.microsoft.com/office/drawing/2014/main" val="3366778294"/>
                    </a:ext>
                  </a:extLst>
                </a:gridCol>
                <a:gridCol w="1616404">
                  <a:extLst>
                    <a:ext uri="{9D8B030D-6E8A-4147-A177-3AD203B41FA5}">
                      <a16:colId xmlns:a16="http://schemas.microsoft.com/office/drawing/2014/main" val="1361166561"/>
                    </a:ext>
                  </a:extLst>
                </a:gridCol>
                <a:gridCol w="1616404">
                  <a:extLst>
                    <a:ext uri="{9D8B030D-6E8A-4147-A177-3AD203B41FA5}">
                      <a16:colId xmlns:a16="http://schemas.microsoft.com/office/drawing/2014/main" val="3349851292"/>
                    </a:ext>
                  </a:extLst>
                </a:gridCol>
              </a:tblGrid>
              <a:tr h="489752">
                <a:tc>
                  <a:txBody>
                    <a:bodyPr/>
                    <a:lstStyle/>
                    <a:p>
                      <a:r>
                        <a:rPr lang="en-GB" sz="1200" dirty="0">
                          <a:solidFill>
                            <a:srgbClr val="002060"/>
                          </a:solidFill>
                          <a:latin typeface="Arial Rounded MT Bold" panose="020F0704030504030204" pitchFamily="34" charset="0"/>
                        </a:rPr>
                        <a:t>Time (minutes)</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Temperature °C</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Time (minutes)</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Temperature °C</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4043592572"/>
                  </a:ext>
                </a:extLst>
              </a:tr>
              <a:tr h="489752">
                <a:tc>
                  <a:txBody>
                    <a:bodyPr/>
                    <a:lstStyle/>
                    <a:p>
                      <a:r>
                        <a:rPr lang="en-GB" sz="1200" dirty="0">
                          <a:solidFill>
                            <a:srgbClr val="002060"/>
                          </a:solidFill>
                          <a:latin typeface="Arial Rounded MT Bold" panose="020F0704030504030204" pitchFamily="34" charset="0"/>
                        </a:rPr>
                        <a:t>0</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8</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2612244532"/>
                  </a:ext>
                </a:extLst>
              </a:tr>
              <a:tr h="489752">
                <a:tc>
                  <a:txBody>
                    <a:bodyPr/>
                    <a:lstStyle/>
                    <a:p>
                      <a:r>
                        <a:rPr lang="en-GB" sz="1200" dirty="0">
                          <a:solidFill>
                            <a:srgbClr val="002060"/>
                          </a:solidFill>
                          <a:latin typeface="Arial Rounded MT Bold" panose="020F0704030504030204" pitchFamily="34" charset="0"/>
                        </a:rPr>
                        <a:t>1</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9</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987127718"/>
                  </a:ext>
                </a:extLst>
              </a:tr>
              <a:tr h="489752">
                <a:tc>
                  <a:txBody>
                    <a:bodyPr/>
                    <a:lstStyle/>
                    <a:p>
                      <a:r>
                        <a:rPr lang="en-GB" sz="1200" dirty="0">
                          <a:solidFill>
                            <a:srgbClr val="002060"/>
                          </a:solidFill>
                          <a:latin typeface="Arial Rounded MT Bold" panose="020F0704030504030204" pitchFamily="34" charset="0"/>
                        </a:rPr>
                        <a:t>2</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10</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2371328324"/>
                  </a:ext>
                </a:extLst>
              </a:tr>
              <a:tr h="489752">
                <a:tc>
                  <a:txBody>
                    <a:bodyPr/>
                    <a:lstStyle/>
                    <a:p>
                      <a:r>
                        <a:rPr lang="en-GB" sz="1200" dirty="0">
                          <a:solidFill>
                            <a:srgbClr val="002060"/>
                          </a:solidFill>
                          <a:latin typeface="Arial Rounded MT Bold" panose="020F0704030504030204" pitchFamily="34" charset="0"/>
                        </a:rPr>
                        <a:t>3</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11</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154669530"/>
                  </a:ext>
                </a:extLst>
              </a:tr>
              <a:tr h="489752">
                <a:tc>
                  <a:txBody>
                    <a:bodyPr/>
                    <a:lstStyle/>
                    <a:p>
                      <a:r>
                        <a:rPr lang="en-GB" sz="1200" dirty="0">
                          <a:solidFill>
                            <a:srgbClr val="002060"/>
                          </a:solidFill>
                          <a:latin typeface="Arial Rounded MT Bold" panose="020F0704030504030204" pitchFamily="34" charset="0"/>
                        </a:rPr>
                        <a:t>4</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12</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2718102460"/>
                  </a:ext>
                </a:extLst>
              </a:tr>
              <a:tr h="489752">
                <a:tc>
                  <a:txBody>
                    <a:bodyPr/>
                    <a:lstStyle/>
                    <a:p>
                      <a:r>
                        <a:rPr lang="en-GB" sz="1200" dirty="0">
                          <a:solidFill>
                            <a:srgbClr val="002060"/>
                          </a:solidFill>
                          <a:latin typeface="Arial Rounded MT Bold" panose="020F0704030504030204" pitchFamily="34" charset="0"/>
                        </a:rPr>
                        <a:t>5</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13</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358400259"/>
                  </a:ext>
                </a:extLst>
              </a:tr>
              <a:tr h="489752">
                <a:tc>
                  <a:txBody>
                    <a:bodyPr/>
                    <a:lstStyle/>
                    <a:p>
                      <a:r>
                        <a:rPr lang="en-GB" sz="1200" dirty="0">
                          <a:solidFill>
                            <a:srgbClr val="002060"/>
                          </a:solidFill>
                          <a:latin typeface="Arial Rounded MT Bold" panose="020F0704030504030204" pitchFamily="34" charset="0"/>
                        </a:rPr>
                        <a:t>6</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14</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033510285"/>
                  </a:ext>
                </a:extLst>
              </a:tr>
              <a:tr h="489752">
                <a:tc>
                  <a:txBody>
                    <a:bodyPr/>
                    <a:lstStyle/>
                    <a:p>
                      <a:r>
                        <a:rPr lang="en-GB" sz="1200" dirty="0">
                          <a:solidFill>
                            <a:srgbClr val="002060"/>
                          </a:solidFill>
                          <a:latin typeface="Arial Rounded MT Bold" panose="020F0704030504030204" pitchFamily="34" charset="0"/>
                        </a:rPr>
                        <a:t>7</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r>
                        <a:rPr lang="en-GB" sz="1200" dirty="0">
                          <a:solidFill>
                            <a:srgbClr val="002060"/>
                          </a:solidFill>
                          <a:latin typeface="Arial Rounded MT Bold" panose="020F0704030504030204" pitchFamily="34" charset="0"/>
                        </a:rPr>
                        <a:t>15</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2306167473"/>
                  </a:ext>
                </a:extLst>
              </a:tr>
            </a:tbl>
          </a:graphicData>
        </a:graphic>
      </p:graphicFrame>
      <p:pic>
        <p:nvPicPr>
          <p:cNvPr id="15" name="Picture 14">
            <a:extLst>
              <a:ext uri="{FF2B5EF4-FFF2-40B4-BE49-F238E27FC236}">
                <a16:creationId xmlns:a16="http://schemas.microsoft.com/office/drawing/2014/main" id="{F75BEFC9-FE28-8B59-B066-313D5CC0D6D0}"/>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16" name="TextBox 15">
            <a:extLst>
              <a:ext uri="{FF2B5EF4-FFF2-40B4-BE49-F238E27FC236}">
                <a16:creationId xmlns:a16="http://schemas.microsoft.com/office/drawing/2014/main" id="{5BE3EABC-85E5-A47A-CF49-0BD302699FF9}"/>
              </a:ext>
            </a:extLst>
          </p:cNvPr>
          <p:cNvSpPr txBox="1"/>
          <p:nvPr/>
        </p:nvSpPr>
        <p:spPr>
          <a:xfrm>
            <a:off x="1033095" y="190080"/>
            <a:ext cx="4514266"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Explain changes of state using a particle model                                                       ANSWERS</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17" name="TextBox 16">
            <a:extLst>
              <a:ext uri="{FF2B5EF4-FFF2-40B4-BE49-F238E27FC236}">
                <a16:creationId xmlns:a16="http://schemas.microsoft.com/office/drawing/2014/main" id="{35689711-D423-C1B2-5103-16305627D616}"/>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KS3-02-02</a:t>
            </a:r>
          </a:p>
        </p:txBody>
      </p:sp>
      <p:sp>
        <p:nvSpPr>
          <p:cNvPr id="18" name="Oval 17">
            <a:extLst>
              <a:ext uri="{FF2B5EF4-FFF2-40B4-BE49-F238E27FC236}">
                <a16:creationId xmlns:a16="http://schemas.microsoft.com/office/drawing/2014/main" id="{86E11EF6-644A-0815-B53E-37F9E76609C0}"/>
              </a:ext>
            </a:extLst>
          </p:cNvPr>
          <p:cNvSpPr/>
          <p:nvPr/>
        </p:nvSpPr>
        <p:spPr>
          <a:xfrm>
            <a:off x="5997733" y="237974"/>
            <a:ext cx="651581" cy="603851"/>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descr="Icon&#10;&#10;Description automatically generated">
            <a:extLst>
              <a:ext uri="{FF2B5EF4-FFF2-40B4-BE49-F238E27FC236}">
                <a16:creationId xmlns:a16="http://schemas.microsoft.com/office/drawing/2014/main" id="{D0462ADC-5642-345A-F201-123773027987}"/>
              </a:ext>
            </a:extLst>
          </p:cNvPr>
          <p:cNvPicPr>
            <a:picLocks noChangeAspect="1"/>
          </p:cNvPicPr>
          <p:nvPr/>
        </p:nvPicPr>
        <p:blipFill>
          <a:blip r:embed="rId3"/>
          <a:stretch>
            <a:fillRect/>
          </a:stretch>
        </p:blipFill>
        <p:spPr>
          <a:xfrm>
            <a:off x="5966911" y="190080"/>
            <a:ext cx="720089" cy="672885"/>
          </a:xfrm>
          <a:prstGeom prst="rect">
            <a:avLst/>
          </a:prstGeom>
        </p:spPr>
      </p:pic>
      <p:sp>
        <p:nvSpPr>
          <p:cNvPr id="2" name="TextBox 1">
            <a:extLst>
              <a:ext uri="{FF2B5EF4-FFF2-40B4-BE49-F238E27FC236}">
                <a16:creationId xmlns:a16="http://schemas.microsoft.com/office/drawing/2014/main" id="{77CAC144-5C8E-2214-D7D6-D25F6461ED47}"/>
              </a:ext>
            </a:extLst>
          </p:cNvPr>
          <p:cNvSpPr txBox="1"/>
          <p:nvPr/>
        </p:nvSpPr>
        <p:spPr>
          <a:xfrm>
            <a:off x="2545097" y="3769094"/>
            <a:ext cx="1903135"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Students’ own results</a:t>
            </a:r>
          </a:p>
        </p:txBody>
      </p:sp>
      <p:sp>
        <p:nvSpPr>
          <p:cNvPr id="3" name="TextBox 2">
            <a:extLst>
              <a:ext uri="{FF2B5EF4-FFF2-40B4-BE49-F238E27FC236}">
                <a16:creationId xmlns:a16="http://schemas.microsoft.com/office/drawing/2014/main" id="{EF67E630-5781-3A97-0D14-B33BD562AA6B}"/>
              </a:ext>
            </a:extLst>
          </p:cNvPr>
          <p:cNvSpPr txBox="1"/>
          <p:nvPr/>
        </p:nvSpPr>
        <p:spPr>
          <a:xfrm>
            <a:off x="172589" y="9270550"/>
            <a:ext cx="5816946"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Expected to be in range of 55-57 °C. See how calculated on next page</a:t>
            </a:r>
          </a:p>
        </p:txBody>
      </p:sp>
      <p:sp>
        <p:nvSpPr>
          <p:cNvPr id="6" name="Rectangle: Rounded Corners 5">
            <a:extLst>
              <a:ext uri="{FF2B5EF4-FFF2-40B4-BE49-F238E27FC236}">
                <a16:creationId xmlns:a16="http://schemas.microsoft.com/office/drawing/2014/main" id="{05556CCF-45A9-0947-00E2-2E303088EE8E}"/>
              </a:ext>
            </a:extLst>
          </p:cNvPr>
          <p:cNvSpPr/>
          <p:nvPr/>
        </p:nvSpPr>
        <p:spPr>
          <a:xfrm>
            <a:off x="163125" y="1478968"/>
            <a:ext cx="6531750" cy="338637"/>
          </a:xfrm>
          <a:prstGeom prst="round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61943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sp>
        <p:nvSpPr>
          <p:cNvPr id="9" name="TextBox 8">
            <a:extLst>
              <a:ext uri="{FF2B5EF4-FFF2-40B4-BE49-F238E27FC236}">
                <a16:creationId xmlns:a16="http://schemas.microsoft.com/office/drawing/2014/main" id="{859CFDDA-51DB-F189-0CFB-3708A672D018}"/>
              </a:ext>
            </a:extLst>
          </p:cNvPr>
          <p:cNvSpPr txBox="1"/>
          <p:nvPr/>
        </p:nvSpPr>
        <p:spPr>
          <a:xfrm>
            <a:off x="1423954" y="1731301"/>
            <a:ext cx="4010091" cy="276999"/>
          </a:xfrm>
          <a:prstGeom prst="rect">
            <a:avLst/>
          </a:prstGeom>
          <a:noFill/>
        </p:spPr>
        <p:txBody>
          <a:bodyPr wrap="square">
            <a:spAutoFit/>
          </a:bodyPr>
          <a:lstStyle/>
          <a:p>
            <a:pPr algn="ctr"/>
            <a:r>
              <a:rPr lang="en-US" sz="1200" dirty="0">
                <a:solidFill>
                  <a:srgbClr val="002060"/>
                </a:solidFill>
                <a:latin typeface="Arial Rounded MT Bold" panose="020F0704030504030204" pitchFamily="34" charset="77"/>
              </a:rPr>
              <a:t>Investigating changes in state</a:t>
            </a:r>
          </a:p>
        </p:txBody>
      </p:sp>
      <p:sp>
        <p:nvSpPr>
          <p:cNvPr id="10" name="TextBox 9">
            <a:extLst>
              <a:ext uri="{FF2B5EF4-FFF2-40B4-BE49-F238E27FC236}">
                <a16:creationId xmlns:a16="http://schemas.microsoft.com/office/drawing/2014/main" id="{A1C9350F-512F-D71C-147C-4E16B70E6740}"/>
              </a:ext>
            </a:extLst>
          </p:cNvPr>
          <p:cNvSpPr txBox="1"/>
          <p:nvPr/>
        </p:nvSpPr>
        <p:spPr>
          <a:xfrm>
            <a:off x="188470" y="2338456"/>
            <a:ext cx="6516000" cy="573397"/>
          </a:xfrm>
          <a:prstGeom prst="roundRect">
            <a:avLst>
              <a:gd name="adj" fmla="val 0"/>
            </a:avLst>
          </a:prstGeom>
          <a:noFill/>
          <a:ln>
            <a:noFill/>
          </a:ln>
        </p:spPr>
        <p:txBody>
          <a:bodyPr wrap="square" rtlCol="0">
            <a:noAutofit/>
          </a:bodyPr>
          <a:lstStyle/>
          <a:p>
            <a:pPr algn="ctr"/>
            <a:r>
              <a:rPr lang="en-GB" sz="1200" dirty="0">
                <a:solidFill>
                  <a:srgbClr val="002060"/>
                </a:solidFill>
                <a:latin typeface="Arial Rounded MT Bold" panose="020F0704030504030204" pitchFamily="34" charset="0"/>
              </a:rPr>
              <a:t>Cooling curve for stearic acid as it changes from a liquid to a solid</a:t>
            </a:r>
          </a:p>
        </p:txBody>
      </p:sp>
      <p:pic>
        <p:nvPicPr>
          <p:cNvPr id="13" name="Picture 12">
            <a:extLst>
              <a:ext uri="{FF2B5EF4-FFF2-40B4-BE49-F238E27FC236}">
                <a16:creationId xmlns:a16="http://schemas.microsoft.com/office/drawing/2014/main" id="{A3202B11-0F80-884F-005E-1D8B32EE26AD}"/>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14" name="TextBox 13">
            <a:extLst>
              <a:ext uri="{FF2B5EF4-FFF2-40B4-BE49-F238E27FC236}">
                <a16:creationId xmlns:a16="http://schemas.microsoft.com/office/drawing/2014/main" id="{95BA6EB1-7F5D-C66C-65E3-956E0C6D30D4}"/>
              </a:ext>
            </a:extLst>
          </p:cNvPr>
          <p:cNvSpPr txBox="1"/>
          <p:nvPr/>
        </p:nvSpPr>
        <p:spPr>
          <a:xfrm>
            <a:off x="1033095" y="190080"/>
            <a:ext cx="4514266"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Explain changes of state using a particle model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ANSWERS</a:t>
            </a:r>
          </a:p>
        </p:txBody>
      </p:sp>
      <p:sp>
        <p:nvSpPr>
          <p:cNvPr id="15" name="TextBox 14">
            <a:extLst>
              <a:ext uri="{FF2B5EF4-FFF2-40B4-BE49-F238E27FC236}">
                <a16:creationId xmlns:a16="http://schemas.microsoft.com/office/drawing/2014/main" id="{CEF95539-CFF3-E6A9-8DCA-BE8CEEE01F1D}"/>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KS3-02-02</a:t>
            </a:r>
          </a:p>
        </p:txBody>
      </p:sp>
      <p:sp>
        <p:nvSpPr>
          <p:cNvPr id="16" name="Oval 15">
            <a:extLst>
              <a:ext uri="{FF2B5EF4-FFF2-40B4-BE49-F238E27FC236}">
                <a16:creationId xmlns:a16="http://schemas.microsoft.com/office/drawing/2014/main" id="{B4309DF3-6427-14E8-279C-DD82C4578140}"/>
              </a:ext>
            </a:extLst>
          </p:cNvPr>
          <p:cNvSpPr/>
          <p:nvPr/>
        </p:nvSpPr>
        <p:spPr>
          <a:xfrm>
            <a:off x="5997733" y="237974"/>
            <a:ext cx="651581" cy="603851"/>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16" descr="Icon&#10;&#10;Description automatically generated">
            <a:extLst>
              <a:ext uri="{FF2B5EF4-FFF2-40B4-BE49-F238E27FC236}">
                <a16:creationId xmlns:a16="http://schemas.microsoft.com/office/drawing/2014/main" id="{9730AD85-4941-E1C4-4B5B-3D4BE6BB244B}"/>
              </a:ext>
            </a:extLst>
          </p:cNvPr>
          <p:cNvPicPr>
            <a:picLocks noChangeAspect="1"/>
          </p:cNvPicPr>
          <p:nvPr/>
        </p:nvPicPr>
        <p:blipFill>
          <a:blip r:embed="rId3"/>
          <a:stretch>
            <a:fillRect/>
          </a:stretch>
        </p:blipFill>
        <p:spPr>
          <a:xfrm>
            <a:off x="5966911" y="190080"/>
            <a:ext cx="720089" cy="672885"/>
          </a:xfrm>
          <a:prstGeom prst="rect">
            <a:avLst/>
          </a:prstGeom>
        </p:spPr>
      </p:pic>
      <p:graphicFrame>
        <p:nvGraphicFramePr>
          <p:cNvPr id="2" name="Chart 1">
            <a:extLst>
              <a:ext uri="{FF2B5EF4-FFF2-40B4-BE49-F238E27FC236}">
                <a16:creationId xmlns:a16="http://schemas.microsoft.com/office/drawing/2014/main" id="{FB38C9D0-4BC6-FC8D-9C28-5D1923997896}"/>
              </a:ext>
            </a:extLst>
          </p:cNvPr>
          <p:cNvGraphicFramePr>
            <a:graphicFrameLocks/>
          </p:cNvGraphicFramePr>
          <p:nvPr>
            <p:extLst>
              <p:ext uri="{D42A27DB-BD31-4B8C-83A1-F6EECF244321}">
                <p14:modId xmlns:p14="http://schemas.microsoft.com/office/powerpoint/2010/main" val="656394135"/>
              </p:ext>
            </p:extLst>
          </p:nvPr>
        </p:nvGraphicFramePr>
        <p:xfrm>
          <a:off x="368300" y="2843451"/>
          <a:ext cx="6019799" cy="5061264"/>
        </p:xfrm>
        <a:graphic>
          <a:graphicData uri="http://schemas.openxmlformats.org/drawingml/2006/chart">
            <c:chart xmlns:c="http://schemas.openxmlformats.org/drawingml/2006/chart" xmlns:r="http://schemas.openxmlformats.org/officeDocument/2006/relationships" r:id="rId4"/>
          </a:graphicData>
        </a:graphic>
      </p:graphicFrame>
      <p:sp>
        <p:nvSpPr>
          <p:cNvPr id="3" name="Freeform: Shape 26">
            <a:extLst>
              <a:ext uri="{FF2B5EF4-FFF2-40B4-BE49-F238E27FC236}">
                <a16:creationId xmlns:a16="http://schemas.microsoft.com/office/drawing/2014/main" id="{F419F70C-4328-5471-813C-811FFE2343A8}"/>
              </a:ext>
            </a:extLst>
          </p:cNvPr>
          <p:cNvSpPr/>
          <p:nvPr/>
        </p:nvSpPr>
        <p:spPr>
          <a:xfrm>
            <a:off x="1014292" y="3148246"/>
            <a:ext cx="2750884" cy="2912249"/>
          </a:xfrm>
          <a:custGeom>
            <a:avLst/>
            <a:gdLst>
              <a:gd name="connsiteX0" fmla="*/ 2750884 w 2750884"/>
              <a:gd name="connsiteY0" fmla="*/ 2912249 h 2912249"/>
              <a:gd name="connsiteX1" fmla="*/ 2412787 w 2750884"/>
              <a:gd name="connsiteY1" fmla="*/ 2766253 h 2912249"/>
              <a:gd name="connsiteX2" fmla="*/ 2074690 w 2750884"/>
              <a:gd name="connsiteY2" fmla="*/ 2597204 h 2912249"/>
              <a:gd name="connsiteX3" fmla="*/ 1721224 w 2750884"/>
              <a:gd name="connsiteY3" fmla="*/ 2282158 h 2912249"/>
              <a:gd name="connsiteX4" fmla="*/ 0 w 2750884"/>
              <a:gd name="connsiteY4" fmla="*/ 0 h 2912249"/>
              <a:gd name="connsiteX5" fmla="*/ 0 w 2750884"/>
              <a:gd name="connsiteY5" fmla="*/ 0 h 2912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50884" h="2912249">
                <a:moveTo>
                  <a:pt x="2750884" y="2912249"/>
                </a:moveTo>
                <a:cubicBezTo>
                  <a:pt x="2638185" y="2865504"/>
                  <a:pt x="2525486" y="2818760"/>
                  <a:pt x="2412787" y="2766253"/>
                </a:cubicBezTo>
                <a:cubicBezTo>
                  <a:pt x="2300088" y="2713746"/>
                  <a:pt x="2189950" y="2677886"/>
                  <a:pt x="2074690" y="2597204"/>
                </a:cubicBezTo>
                <a:cubicBezTo>
                  <a:pt x="1959430" y="2516522"/>
                  <a:pt x="2067006" y="2715025"/>
                  <a:pt x="1721224" y="2282158"/>
                </a:cubicBezTo>
                <a:cubicBezTo>
                  <a:pt x="1375442" y="1849291"/>
                  <a:pt x="0" y="0"/>
                  <a:pt x="0" y="0"/>
                </a:cubicBezTo>
                <a:lnTo>
                  <a:pt x="0" y="0"/>
                </a:lnTo>
              </a:path>
            </a:pathLst>
          </a:custGeom>
          <a:ln/>
        </p:spPr>
        <p:style>
          <a:lnRef idx="1">
            <a:schemeClr val="dk1"/>
          </a:lnRef>
          <a:fillRef idx="0">
            <a:schemeClr val="dk1"/>
          </a:fillRef>
          <a:effectRef idx="0">
            <a:schemeClr val="dk1"/>
          </a:effectRef>
          <a:fontRef idx="minor">
            <a:schemeClr val="tx1"/>
          </a:fontRef>
        </p:style>
        <p:txBody>
          <a:bodyPr rtlCol="0" anchor="ctr"/>
          <a:lstStyle/>
          <a:p>
            <a:pPr algn="ctr"/>
            <a:endParaRPr lang="en-GB" dirty="0"/>
          </a:p>
        </p:txBody>
      </p:sp>
      <p:cxnSp>
        <p:nvCxnSpPr>
          <p:cNvPr id="6" name="Straight Connector 5">
            <a:extLst>
              <a:ext uri="{FF2B5EF4-FFF2-40B4-BE49-F238E27FC236}">
                <a16:creationId xmlns:a16="http://schemas.microsoft.com/office/drawing/2014/main" id="{617D9858-AD88-B021-7F2C-0C08EF37870E}"/>
              </a:ext>
            </a:extLst>
          </p:cNvPr>
          <p:cNvCxnSpPr/>
          <p:nvPr/>
        </p:nvCxnSpPr>
        <p:spPr>
          <a:xfrm>
            <a:off x="3765176" y="6060495"/>
            <a:ext cx="1037345" cy="0"/>
          </a:xfrm>
          <a:prstGeom prst="line">
            <a:avLst/>
          </a:prstGeom>
          <a:ln/>
        </p:spPr>
        <p:style>
          <a:lnRef idx="1">
            <a:schemeClr val="dk1"/>
          </a:lnRef>
          <a:fillRef idx="0">
            <a:schemeClr val="dk1"/>
          </a:fillRef>
          <a:effectRef idx="0">
            <a:schemeClr val="dk1"/>
          </a:effectRef>
          <a:fontRef idx="minor">
            <a:schemeClr val="tx1"/>
          </a:fontRef>
        </p:style>
      </p:cxnSp>
      <p:sp>
        <p:nvSpPr>
          <p:cNvPr id="7" name="Freeform: Shape 33">
            <a:extLst>
              <a:ext uri="{FF2B5EF4-FFF2-40B4-BE49-F238E27FC236}">
                <a16:creationId xmlns:a16="http://schemas.microsoft.com/office/drawing/2014/main" id="{9A1A8CD5-C632-27E9-0FB2-416BCE37C987}"/>
              </a:ext>
            </a:extLst>
          </p:cNvPr>
          <p:cNvSpPr/>
          <p:nvPr/>
        </p:nvSpPr>
        <p:spPr>
          <a:xfrm>
            <a:off x="4794837" y="6060495"/>
            <a:ext cx="1383126" cy="922084"/>
          </a:xfrm>
          <a:custGeom>
            <a:avLst/>
            <a:gdLst>
              <a:gd name="connsiteX0" fmla="*/ 1383126 w 1383126"/>
              <a:gd name="connsiteY0" fmla="*/ 922084 h 922084"/>
              <a:gd name="connsiteX1" fmla="*/ 1060397 w 1383126"/>
              <a:gd name="connsiteY1" fmla="*/ 768404 h 922084"/>
              <a:gd name="connsiteX2" fmla="*/ 683879 w 1383126"/>
              <a:gd name="connsiteY2" fmla="*/ 445674 h 922084"/>
              <a:gd name="connsiteX3" fmla="*/ 376518 w 1383126"/>
              <a:gd name="connsiteY3" fmla="*/ 130629 h 922084"/>
              <a:gd name="connsiteX4" fmla="*/ 0 w 1383126"/>
              <a:gd name="connsiteY4" fmla="*/ 0 h 922084"/>
              <a:gd name="connsiteX5" fmla="*/ 0 w 1383126"/>
              <a:gd name="connsiteY5" fmla="*/ 0 h 922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3126" h="922084">
                <a:moveTo>
                  <a:pt x="1383126" y="922084"/>
                </a:moveTo>
                <a:cubicBezTo>
                  <a:pt x="1280032" y="884945"/>
                  <a:pt x="1176938" y="847806"/>
                  <a:pt x="1060397" y="768404"/>
                </a:cubicBezTo>
                <a:cubicBezTo>
                  <a:pt x="943856" y="689002"/>
                  <a:pt x="797859" y="551970"/>
                  <a:pt x="683879" y="445674"/>
                </a:cubicBezTo>
                <a:cubicBezTo>
                  <a:pt x="569899" y="339378"/>
                  <a:pt x="490498" y="204908"/>
                  <a:pt x="376518" y="130629"/>
                </a:cubicBezTo>
                <a:cubicBezTo>
                  <a:pt x="262538" y="56350"/>
                  <a:pt x="0" y="0"/>
                  <a:pt x="0" y="0"/>
                </a:cubicBezTo>
                <a:lnTo>
                  <a:pt x="0" y="0"/>
                </a:lnTo>
              </a:path>
            </a:pathLst>
          </a:custGeom>
          <a:ln/>
        </p:spPr>
        <p:style>
          <a:lnRef idx="1">
            <a:schemeClr val="dk1"/>
          </a:lnRef>
          <a:fillRef idx="0">
            <a:schemeClr val="dk1"/>
          </a:fillRef>
          <a:effectRef idx="0">
            <a:schemeClr val="dk1"/>
          </a:effectRef>
          <a:fontRef idx="minor">
            <a:schemeClr val="tx1"/>
          </a:fontRef>
        </p:style>
        <p:txBody>
          <a:bodyPr rtlCol="0" anchor="ctr"/>
          <a:lstStyle/>
          <a:p>
            <a:pPr algn="ctr"/>
            <a:endParaRPr lang="en-GB" dirty="0"/>
          </a:p>
        </p:txBody>
      </p:sp>
      <p:cxnSp>
        <p:nvCxnSpPr>
          <p:cNvPr id="8" name="Straight Connector 7">
            <a:extLst>
              <a:ext uri="{FF2B5EF4-FFF2-40B4-BE49-F238E27FC236}">
                <a16:creationId xmlns:a16="http://schemas.microsoft.com/office/drawing/2014/main" id="{4EAD7DC0-42C5-D62E-054F-F4FF65C1D1B8}"/>
              </a:ext>
            </a:extLst>
          </p:cNvPr>
          <p:cNvCxnSpPr>
            <a:stCxn id="3" idx="0"/>
          </p:cNvCxnSpPr>
          <p:nvPr/>
        </p:nvCxnSpPr>
        <p:spPr>
          <a:xfrm flipH="1">
            <a:off x="1014292" y="6060495"/>
            <a:ext cx="2750884" cy="0"/>
          </a:xfrm>
          <a:prstGeom prst="line">
            <a:avLst/>
          </a:prstGeom>
          <a:ln w="127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1" name="TextBox 10">
            <a:extLst>
              <a:ext uri="{FF2B5EF4-FFF2-40B4-BE49-F238E27FC236}">
                <a16:creationId xmlns:a16="http://schemas.microsoft.com/office/drawing/2014/main" id="{C4B4FEF0-CA6C-C6B9-966E-5BB5706DE8B9}"/>
              </a:ext>
            </a:extLst>
          </p:cNvPr>
          <p:cNvSpPr txBox="1"/>
          <p:nvPr/>
        </p:nvSpPr>
        <p:spPr>
          <a:xfrm>
            <a:off x="680037" y="6180624"/>
            <a:ext cx="3183296" cy="369332"/>
          </a:xfrm>
          <a:prstGeom prst="rect">
            <a:avLst/>
          </a:prstGeom>
          <a:solidFill>
            <a:schemeClr val="bg1"/>
          </a:solidFill>
        </p:spPr>
        <p:txBody>
          <a:bodyPr wrap="square" rtlCol="0">
            <a:spAutoFit/>
          </a:bodyPr>
          <a:lstStyle/>
          <a:p>
            <a:r>
              <a:rPr lang="en-GB" dirty="0">
                <a:solidFill>
                  <a:srgbClr val="FF0000"/>
                </a:solidFill>
                <a:latin typeface="Arial Rounded MT Bold" panose="020F0704030504030204" pitchFamily="34" charset="0"/>
              </a:rPr>
              <a:t>Melting point 56 °C</a:t>
            </a:r>
          </a:p>
        </p:txBody>
      </p:sp>
      <p:sp>
        <p:nvSpPr>
          <p:cNvPr id="18" name="TextBox 17">
            <a:extLst>
              <a:ext uri="{FF2B5EF4-FFF2-40B4-BE49-F238E27FC236}">
                <a16:creationId xmlns:a16="http://schemas.microsoft.com/office/drawing/2014/main" id="{6A74F857-D9D6-C274-3108-CF041F2D7BB6}"/>
              </a:ext>
            </a:extLst>
          </p:cNvPr>
          <p:cNvSpPr txBox="1"/>
          <p:nvPr/>
        </p:nvSpPr>
        <p:spPr>
          <a:xfrm>
            <a:off x="2124882" y="3076836"/>
            <a:ext cx="3183296" cy="1200329"/>
          </a:xfrm>
          <a:prstGeom prst="rect">
            <a:avLst/>
          </a:prstGeom>
          <a:solidFill>
            <a:schemeClr val="bg1"/>
          </a:solidFill>
        </p:spPr>
        <p:txBody>
          <a:bodyPr wrap="square" rtlCol="0">
            <a:spAutoFit/>
          </a:bodyPr>
          <a:lstStyle/>
          <a:p>
            <a:r>
              <a:rPr lang="en-GB" dirty="0">
                <a:solidFill>
                  <a:srgbClr val="FF0000"/>
                </a:solidFill>
                <a:latin typeface="Arial Rounded MT Bold" panose="020F0704030504030204" pitchFamily="34" charset="0"/>
              </a:rPr>
              <a:t>Example results – note students’ line may not be horizontal as stearic acid may be impure.</a:t>
            </a:r>
          </a:p>
        </p:txBody>
      </p:sp>
      <p:sp>
        <p:nvSpPr>
          <p:cNvPr id="19" name="Rectangle: Rounded Corners 18">
            <a:extLst>
              <a:ext uri="{FF2B5EF4-FFF2-40B4-BE49-F238E27FC236}">
                <a16:creationId xmlns:a16="http://schemas.microsoft.com/office/drawing/2014/main" id="{DD7A6034-38A8-A1DE-106A-B9703ED189EF}"/>
              </a:ext>
            </a:extLst>
          </p:cNvPr>
          <p:cNvSpPr/>
          <p:nvPr/>
        </p:nvSpPr>
        <p:spPr>
          <a:xfrm>
            <a:off x="163125" y="1608643"/>
            <a:ext cx="6531750" cy="522317"/>
          </a:xfrm>
          <a:prstGeom prst="round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4333403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37</TotalTime>
  <Words>949</Words>
  <Application>Microsoft Office PowerPoint</Application>
  <PresentationFormat>A4 Paper (210x297 mm)</PresentationFormat>
  <Paragraphs>149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Rounded MT Bold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Developing Experts</dc:creator>
  <cp:lastModifiedBy>Developing Experts</cp:lastModifiedBy>
  <cp:revision>3</cp:revision>
  <dcterms:created xsi:type="dcterms:W3CDTF">2023-07-13T15:05:17Z</dcterms:created>
  <dcterms:modified xsi:type="dcterms:W3CDTF">2023-09-01T10:17:44Z</dcterms:modified>
</cp:coreProperties>
</file>