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2C8E0B-3398-4BCA-AB0F-CA48BD30E111}" v="8" dt="2023-08-08T08:29:50.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20" d="100"/>
          <a:sy n="120" d="100"/>
        </p:scale>
        <p:origin x="1190"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9F2C8E0B-3398-4BCA-AB0F-CA48BD30E111}"/>
    <pc:docChg chg="custSel addSld modSld sldOrd">
      <pc:chgData name="Lydia Lane" userId="6cfbb8fb068cc2f0" providerId="LiveId" clId="{9F2C8E0B-3398-4BCA-AB0F-CA48BD30E111}" dt="2023-08-08T08:30:38.851" v="87" actId="207"/>
      <pc:docMkLst>
        <pc:docMk/>
      </pc:docMkLst>
      <pc:sldChg chg="addSp delSp modSp mod">
        <pc:chgData name="Lydia Lane" userId="6cfbb8fb068cc2f0" providerId="LiveId" clId="{9F2C8E0B-3398-4BCA-AB0F-CA48BD30E111}" dt="2023-08-08T08:30:38.851" v="87" actId="207"/>
        <pc:sldMkLst>
          <pc:docMk/>
          <pc:sldMk cId="1806815554" sldId="256"/>
        </pc:sldMkLst>
        <pc:spChg chg="mod">
          <ac:chgData name="Lydia Lane" userId="6cfbb8fb068cc2f0" providerId="LiveId" clId="{9F2C8E0B-3398-4BCA-AB0F-CA48BD30E111}" dt="2023-08-08T08:21:00.489" v="52" actId="20577"/>
          <ac:spMkLst>
            <pc:docMk/>
            <pc:sldMk cId="1806815554" sldId="256"/>
            <ac:spMk id="7" creationId="{A699A2E2-121B-92A5-F10F-869BBED5F16B}"/>
          </ac:spMkLst>
        </pc:spChg>
        <pc:spChg chg="mod">
          <ac:chgData name="Lydia Lane" userId="6cfbb8fb068cc2f0" providerId="LiveId" clId="{9F2C8E0B-3398-4BCA-AB0F-CA48BD30E111}" dt="2023-08-08T08:21:09.135" v="57" actId="20577"/>
          <ac:spMkLst>
            <pc:docMk/>
            <pc:sldMk cId="1806815554" sldId="256"/>
            <ac:spMk id="8" creationId="{71427613-AAA7-F84E-DD23-843EA47E92E4}"/>
          </ac:spMkLst>
        </pc:spChg>
        <pc:spChg chg="add del mod">
          <ac:chgData name="Lydia Lane" userId="6cfbb8fb068cc2f0" providerId="LiveId" clId="{9F2C8E0B-3398-4BCA-AB0F-CA48BD30E111}" dt="2023-08-08T08:28:27.956" v="72"/>
          <ac:spMkLst>
            <pc:docMk/>
            <pc:sldMk cId="1806815554" sldId="256"/>
            <ac:spMk id="9" creationId="{DCE43600-E713-DC4E-A5FB-7F38D4A39E70}"/>
          </ac:spMkLst>
        </pc:spChg>
        <pc:spChg chg="add del mod">
          <ac:chgData name="Lydia Lane" userId="6cfbb8fb068cc2f0" providerId="LiveId" clId="{9F2C8E0B-3398-4BCA-AB0F-CA48BD30E111}" dt="2023-08-08T08:28:27.956" v="72"/>
          <ac:spMkLst>
            <pc:docMk/>
            <pc:sldMk cId="1806815554" sldId="256"/>
            <ac:spMk id="11" creationId="{1EC3A699-647D-7DD0-DAED-32FCE2A7EBF4}"/>
          </ac:spMkLst>
        </pc:spChg>
        <pc:spChg chg="add del mod">
          <ac:chgData name="Lydia Lane" userId="6cfbb8fb068cc2f0" providerId="LiveId" clId="{9F2C8E0B-3398-4BCA-AB0F-CA48BD30E111}" dt="2023-08-08T08:28:27.956" v="72"/>
          <ac:spMkLst>
            <pc:docMk/>
            <pc:sldMk cId="1806815554" sldId="256"/>
            <ac:spMk id="12" creationId="{E7C1C1FE-7F58-22F0-63A4-0D9E5467BA39}"/>
          </ac:spMkLst>
        </pc:spChg>
        <pc:spChg chg="add mod">
          <ac:chgData name="Lydia Lane" userId="6cfbb8fb068cc2f0" providerId="LiveId" clId="{9F2C8E0B-3398-4BCA-AB0F-CA48BD30E111}" dt="2023-08-08T08:29:40.713" v="83" actId="207"/>
          <ac:spMkLst>
            <pc:docMk/>
            <pc:sldMk cId="1806815554" sldId="256"/>
            <ac:spMk id="13" creationId="{96B15026-09ED-4650-35A0-44A0F885C8B5}"/>
          </ac:spMkLst>
        </pc:spChg>
        <pc:spChg chg="add del mod">
          <ac:chgData name="Lydia Lane" userId="6cfbb8fb068cc2f0" providerId="LiveId" clId="{9F2C8E0B-3398-4BCA-AB0F-CA48BD30E111}" dt="2023-08-08T08:28:50.621" v="74" actId="478"/>
          <ac:spMkLst>
            <pc:docMk/>
            <pc:sldMk cId="1806815554" sldId="256"/>
            <ac:spMk id="16" creationId="{38B4D99C-53B3-4C64-CA27-BF6E11EFA335}"/>
          </ac:spMkLst>
        </pc:spChg>
        <pc:spChg chg="add mod">
          <ac:chgData name="Lydia Lane" userId="6cfbb8fb068cc2f0" providerId="LiveId" clId="{9F2C8E0B-3398-4BCA-AB0F-CA48BD30E111}" dt="2023-08-08T08:28:57.436" v="76" actId="207"/>
          <ac:spMkLst>
            <pc:docMk/>
            <pc:sldMk cId="1806815554" sldId="256"/>
            <ac:spMk id="18" creationId="{98E3E6C3-B180-405A-D8D5-3DB40F16B942}"/>
          </ac:spMkLst>
        </pc:spChg>
        <pc:spChg chg="add mod">
          <ac:chgData name="Lydia Lane" userId="6cfbb8fb068cc2f0" providerId="LiveId" clId="{9F2C8E0B-3398-4BCA-AB0F-CA48BD30E111}" dt="2023-08-08T08:30:38.851" v="87" actId="207"/>
          <ac:spMkLst>
            <pc:docMk/>
            <pc:sldMk cId="1806815554" sldId="256"/>
            <ac:spMk id="19" creationId="{5B920370-E721-E9FD-523E-BBBF48A19DF0}"/>
          </ac:spMkLst>
        </pc:spChg>
        <pc:graphicFrameChg chg="add del mod">
          <ac:chgData name="Lydia Lane" userId="6cfbb8fb068cc2f0" providerId="LiveId" clId="{9F2C8E0B-3398-4BCA-AB0F-CA48BD30E111}" dt="2023-08-08T08:28:27.956" v="72"/>
          <ac:graphicFrameMkLst>
            <pc:docMk/>
            <pc:sldMk cId="1806815554" sldId="256"/>
            <ac:graphicFrameMk id="2" creationId="{B155845C-E0A4-A1B8-E20B-D42D920F0B30}"/>
          </ac:graphicFrameMkLst>
        </pc:graphicFrameChg>
        <pc:graphicFrameChg chg="add mod modGraphic">
          <ac:chgData name="Lydia Lane" userId="6cfbb8fb068cc2f0" providerId="LiveId" clId="{9F2C8E0B-3398-4BCA-AB0F-CA48BD30E111}" dt="2023-08-08T08:29:50.392" v="86"/>
          <ac:graphicFrameMkLst>
            <pc:docMk/>
            <pc:sldMk cId="1806815554" sldId="256"/>
            <ac:graphicFrameMk id="14" creationId="{E799A478-EED2-12B0-2D11-5836DF7E3E93}"/>
          </ac:graphicFrameMkLst>
        </pc:graphicFrameChg>
        <pc:picChg chg="add del mod">
          <ac:chgData name="Lydia Lane" userId="6cfbb8fb068cc2f0" providerId="LiveId" clId="{9F2C8E0B-3398-4BCA-AB0F-CA48BD30E111}" dt="2023-08-08T08:28:27.956" v="72"/>
          <ac:picMkLst>
            <pc:docMk/>
            <pc:sldMk cId="1806815554" sldId="256"/>
            <ac:picMk id="3" creationId="{F61DDA11-AAF5-CD4A-DDEE-C9E4FA80034F}"/>
          </ac:picMkLst>
        </pc:picChg>
        <pc:picChg chg="add del mod">
          <ac:chgData name="Lydia Lane" userId="6cfbb8fb068cc2f0" providerId="LiveId" clId="{9F2C8E0B-3398-4BCA-AB0F-CA48BD30E111}" dt="2023-08-08T08:28:27.956" v="72"/>
          <ac:picMkLst>
            <pc:docMk/>
            <pc:sldMk cId="1806815554" sldId="256"/>
            <ac:picMk id="10" creationId="{D2669C01-0317-264C-90EB-EED0C3FBE810}"/>
          </ac:picMkLst>
        </pc:picChg>
        <pc:picChg chg="add mod">
          <ac:chgData name="Lydia Lane" userId="6cfbb8fb068cc2f0" providerId="LiveId" clId="{9F2C8E0B-3398-4BCA-AB0F-CA48BD30E111}" dt="2023-08-08T08:29:19.706" v="80" actId="1076"/>
          <ac:picMkLst>
            <pc:docMk/>
            <pc:sldMk cId="1806815554" sldId="256"/>
            <ac:picMk id="15" creationId="{3028F209-0C31-AEF6-EDF7-3DA86BCA5C40}"/>
          </ac:picMkLst>
        </pc:picChg>
        <pc:picChg chg="add mod">
          <ac:chgData name="Lydia Lane" userId="6cfbb8fb068cc2f0" providerId="LiveId" clId="{9F2C8E0B-3398-4BCA-AB0F-CA48BD30E111}" dt="2023-08-08T08:29:27.344" v="81" actId="1076"/>
          <ac:picMkLst>
            <pc:docMk/>
            <pc:sldMk cId="1806815554" sldId="256"/>
            <ac:picMk id="17" creationId="{3390362C-B730-175D-0B09-FF2AAD8AB0B4}"/>
          </ac:picMkLst>
        </pc:picChg>
      </pc:sldChg>
      <pc:sldChg chg="addSp delSp modSp add mod ord">
        <pc:chgData name="Lydia Lane" userId="6cfbb8fb068cc2f0" providerId="LiveId" clId="{9F2C8E0B-3398-4BCA-AB0F-CA48BD30E111}" dt="2023-08-08T08:27:58.938" v="70" actId="572"/>
        <pc:sldMkLst>
          <pc:docMk/>
          <pc:sldMk cId="291098132" sldId="257"/>
        </pc:sldMkLst>
        <pc:spChg chg="add del mod">
          <ac:chgData name="Lydia Lane" userId="6cfbb8fb068cc2f0" providerId="LiveId" clId="{9F2C8E0B-3398-4BCA-AB0F-CA48BD30E111}" dt="2023-08-08T08:27:17.720" v="60" actId="478"/>
          <ac:spMkLst>
            <pc:docMk/>
            <pc:sldMk cId="291098132" sldId="257"/>
            <ac:spMk id="2" creationId="{02768B4F-52CB-9A8B-2443-5F2996ADC73F}"/>
          </ac:spMkLst>
        </pc:spChg>
        <pc:spChg chg="add mod">
          <ac:chgData name="Lydia Lane" userId="6cfbb8fb068cc2f0" providerId="LiveId" clId="{9F2C8E0B-3398-4BCA-AB0F-CA48BD30E111}" dt="2023-08-08T08:27:31.900" v="65" actId="207"/>
          <ac:spMkLst>
            <pc:docMk/>
            <pc:sldMk cId="291098132" sldId="257"/>
            <ac:spMk id="3" creationId="{01F55810-CF36-9534-EF65-BA67B98F6D9A}"/>
          </ac:spMkLst>
        </pc:spChg>
        <pc:spChg chg="add mod">
          <ac:chgData name="Lydia Lane" userId="6cfbb8fb068cc2f0" providerId="LiveId" clId="{9F2C8E0B-3398-4BCA-AB0F-CA48BD30E111}" dt="2023-08-08T08:27:29.393" v="64" actId="207"/>
          <ac:spMkLst>
            <pc:docMk/>
            <pc:sldMk cId="291098132" sldId="257"/>
            <ac:spMk id="10" creationId="{0A9B4874-DD0A-A60F-3DF6-8B1E19C01A3B}"/>
          </ac:spMkLst>
        </pc:spChg>
        <pc:graphicFrameChg chg="add mod modGraphic">
          <ac:chgData name="Lydia Lane" userId="6cfbb8fb068cc2f0" providerId="LiveId" clId="{9F2C8E0B-3398-4BCA-AB0F-CA48BD30E111}" dt="2023-08-08T08:27:58.938" v="70" actId="572"/>
          <ac:graphicFrameMkLst>
            <pc:docMk/>
            <pc:sldMk cId="291098132" sldId="257"/>
            <ac:graphicFrameMk id="9" creationId="{CA6B7D6F-38F6-543E-1AF5-C9A5B4A026A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07/09/2023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07/09/2023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07/09/2023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properties of polymers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KS3-17-04</a:t>
            </a:r>
          </a:p>
        </p:txBody>
      </p:sp>
      <p:sp>
        <p:nvSpPr>
          <p:cNvPr id="3" name="Rectangle 11">
            <a:extLst>
              <a:ext uri="{FF2B5EF4-FFF2-40B4-BE49-F238E27FC236}">
                <a16:creationId xmlns:a16="http://schemas.microsoft.com/office/drawing/2014/main" id="{01F55810-CF36-9534-EF65-BA67B98F6D9A}"/>
              </a:ext>
            </a:extLst>
          </p:cNvPr>
          <p:cNvSpPr>
            <a:spLocks noChangeArrowheads="1"/>
          </p:cNvSpPr>
          <p:nvPr/>
        </p:nvSpPr>
        <p:spPr bwMode="auto">
          <a:xfrm>
            <a:off x="385872" y="1685440"/>
            <a:ext cx="6516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Examine samples of different polymers and complete the table below with your observations. Include a description about what makes each plastic unique.</a:t>
            </a:r>
          </a:p>
        </p:txBody>
      </p:sp>
      <p:graphicFrame>
        <p:nvGraphicFramePr>
          <p:cNvPr id="9" name="Table 8">
            <a:extLst>
              <a:ext uri="{FF2B5EF4-FFF2-40B4-BE49-F238E27FC236}">
                <a16:creationId xmlns:a16="http://schemas.microsoft.com/office/drawing/2014/main" id="{CA6B7D6F-38F6-543E-1AF5-C9A5B4A026AC}"/>
              </a:ext>
            </a:extLst>
          </p:cNvPr>
          <p:cNvGraphicFramePr>
            <a:graphicFrameLocks noGrp="1"/>
          </p:cNvGraphicFramePr>
          <p:nvPr>
            <p:extLst>
              <p:ext uri="{D42A27DB-BD31-4B8C-83A1-F6EECF244321}">
                <p14:modId xmlns:p14="http://schemas.microsoft.com/office/powerpoint/2010/main" val="3351916632"/>
              </p:ext>
            </p:extLst>
          </p:nvPr>
        </p:nvGraphicFramePr>
        <p:xfrm>
          <a:off x="171000" y="2499984"/>
          <a:ext cx="6515999" cy="6864705"/>
        </p:xfrm>
        <a:graphic>
          <a:graphicData uri="http://schemas.openxmlformats.org/drawingml/2006/table">
            <a:tbl>
              <a:tblPr firstRow="1" bandRow="1">
                <a:tableStyleId>{5C22544A-7EE6-4342-B048-85BDC9FD1C3A}</a:tableStyleId>
              </a:tblPr>
              <a:tblGrid>
                <a:gridCol w="859774">
                  <a:extLst>
                    <a:ext uri="{9D8B030D-6E8A-4147-A177-3AD203B41FA5}">
                      <a16:colId xmlns:a16="http://schemas.microsoft.com/office/drawing/2014/main" val="20000"/>
                    </a:ext>
                  </a:extLst>
                </a:gridCol>
                <a:gridCol w="1131245">
                  <a:extLst>
                    <a:ext uri="{9D8B030D-6E8A-4147-A177-3AD203B41FA5}">
                      <a16:colId xmlns:a16="http://schemas.microsoft.com/office/drawing/2014/main" val="20001"/>
                    </a:ext>
                  </a:extLst>
                </a:gridCol>
                <a:gridCol w="1131245">
                  <a:extLst>
                    <a:ext uri="{9D8B030D-6E8A-4147-A177-3AD203B41FA5}">
                      <a16:colId xmlns:a16="http://schemas.microsoft.com/office/drawing/2014/main" val="20002"/>
                    </a:ext>
                  </a:extLst>
                </a:gridCol>
                <a:gridCol w="1131245">
                  <a:extLst>
                    <a:ext uri="{9D8B030D-6E8A-4147-A177-3AD203B41FA5}">
                      <a16:colId xmlns:a16="http://schemas.microsoft.com/office/drawing/2014/main" val="20003"/>
                    </a:ext>
                  </a:extLst>
                </a:gridCol>
                <a:gridCol w="1131245">
                  <a:extLst>
                    <a:ext uri="{9D8B030D-6E8A-4147-A177-3AD203B41FA5}">
                      <a16:colId xmlns:a16="http://schemas.microsoft.com/office/drawing/2014/main" val="20004"/>
                    </a:ext>
                  </a:extLst>
                </a:gridCol>
                <a:gridCol w="1131245">
                  <a:extLst>
                    <a:ext uri="{9D8B030D-6E8A-4147-A177-3AD203B41FA5}">
                      <a16:colId xmlns:a16="http://schemas.microsoft.com/office/drawing/2014/main" val="1855435892"/>
                    </a:ext>
                  </a:extLst>
                </a:gridCol>
              </a:tblGrid>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Unique properties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Observable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physical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properties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What is this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polymer used for?</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Describe the polymers appearance</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endParaRPr lang="en-GB" sz="1200" b="0" dirty="0">
                        <a:solidFill>
                          <a:srgbClr val="002060"/>
                        </a:solidFill>
                        <a:latin typeface="Arial Rounded MT Bold" panose="020F0704030504030204"/>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111929">
                <a:tc>
                  <a:txBody>
                    <a:bodyPr/>
                    <a:lstStyle/>
                    <a:p>
                      <a:pPr algn="ctr"/>
                      <a:r>
                        <a:rPr lang="en-GB" sz="1200" b="0" dirty="0">
                          <a:solidFill>
                            <a:srgbClr val="002060"/>
                          </a:solidFill>
                          <a:latin typeface="Arial Rounded MT Bold" panose="020F0704030504030204"/>
                        </a:rPr>
                        <a:t>Polymer</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Polystyrene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Polyvinyl Chloride </a:t>
                      </a:r>
                    </a:p>
                    <a:p>
                      <a:pPr algn="ctr"/>
                      <a:r>
                        <a:rPr lang="en-GB" sz="1200" b="0" dirty="0">
                          <a:solidFill>
                            <a:srgbClr val="002060"/>
                          </a:solidFill>
                          <a:latin typeface="Arial Rounded MT Bold" panose="020F0704030504030204"/>
                        </a:rPr>
                        <a:t>(PVC)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Nylon</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Polythene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Clear Acrylic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 name="Rectangle: Rounded Corners 1">
            <a:extLst>
              <a:ext uri="{FF2B5EF4-FFF2-40B4-BE49-F238E27FC236}">
                <a16:creationId xmlns:a16="http://schemas.microsoft.com/office/drawing/2014/main" id="{21716DE3-715A-8896-C999-2DD2BD964411}"/>
              </a:ext>
            </a:extLst>
          </p:cNvPr>
          <p:cNvSpPr/>
          <p:nvPr/>
        </p:nvSpPr>
        <p:spPr>
          <a:xfrm>
            <a:off x="171000" y="1577078"/>
            <a:ext cx="6515999" cy="678390"/>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09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properties of polymers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KS3-17-04</a:t>
            </a:r>
          </a:p>
        </p:txBody>
      </p:sp>
      <p:sp>
        <p:nvSpPr>
          <p:cNvPr id="13" name="Rectangle 12">
            <a:extLst>
              <a:ext uri="{FF2B5EF4-FFF2-40B4-BE49-F238E27FC236}">
                <a16:creationId xmlns:a16="http://schemas.microsoft.com/office/drawing/2014/main" id="{96B15026-09ED-4650-35A0-44A0F885C8B5}"/>
              </a:ext>
            </a:extLst>
          </p:cNvPr>
          <p:cNvSpPr/>
          <p:nvPr/>
        </p:nvSpPr>
        <p:spPr>
          <a:xfrm>
            <a:off x="94799" y="1401121"/>
            <a:ext cx="6609669" cy="8586966"/>
          </a:xfrm>
          <a:prstGeom prst="rect">
            <a:avLst/>
          </a:prstGeom>
        </p:spPr>
        <p:txBody>
          <a:bodyPr wrap="square">
            <a:spAutoFit/>
          </a:bodyPr>
          <a:lstStyle/>
          <a:p>
            <a:pPr marL="228600" lvl="0" indent="-228600">
              <a:buFont typeface="+mj-lt"/>
              <a:buAutoNum type="arabicPeriod"/>
            </a:pPr>
            <a:r>
              <a:rPr lang="en-US" sz="1200" dirty="0">
                <a:solidFill>
                  <a:srgbClr val="002060"/>
                </a:solidFill>
                <a:latin typeface="Arial Rounded MT Bold" panose="020F0704030504030204" pitchFamily="34" charset="0"/>
              </a:rPr>
              <a:t>What is meant by the term ‘polymer’?</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a:t>
            </a:r>
          </a:p>
          <a:p>
            <a:pPr marL="228600" lvl="0" indent="-228600">
              <a:buFont typeface="+mj-lt"/>
              <a:buAutoNum type="arabicPeriod"/>
            </a:pPr>
            <a:endParaRPr lang="en-US" sz="1200" dirty="0">
              <a:solidFill>
                <a:srgbClr val="002060"/>
              </a:solidFill>
              <a:latin typeface="Arial Rounded MT Bold" panose="020F0704030504030204" pitchFamily="34" charset="0"/>
            </a:endParaRPr>
          </a:p>
          <a:p>
            <a:pPr marL="228600" lvl="0" indent="-228600">
              <a:buFont typeface="+mj-lt"/>
              <a:buAutoNum type="arabicPeriod"/>
            </a:pPr>
            <a:r>
              <a:rPr lang="en-US" sz="1200" dirty="0">
                <a:solidFill>
                  <a:srgbClr val="002060"/>
                </a:solidFill>
                <a:latin typeface="Arial Rounded MT Bold" panose="020F0704030504030204" pitchFamily="34" charset="0"/>
              </a:rPr>
              <a:t>List three properties all polymers have in common.</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Polymers are made by combing monomers into a long chain. They are named by taking the name of the monomer and adding the prefix poly; e.g. </a:t>
            </a:r>
            <a:r>
              <a:rPr lang="en-GB" sz="1200" dirty="0">
                <a:solidFill>
                  <a:srgbClr val="002060"/>
                </a:solidFill>
                <a:latin typeface="Arial Rounded MT Bold" panose="020F0704030504030204" pitchFamily="34" charset="0"/>
              </a:rPr>
              <a:t>polymerising</a:t>
            </a:r>
            <a:r>
              <a:rPr lang="en-US" sz="1200" dirty="0">
                <a:solidFill>
                  <a:srgbClr val="002060"/>
                </a:solidFill>
                <a:latin typeface="Arial Rounded MT Bold" panose="020F0704030504030204" pitchFamily="34" charset="0"/>
              </a:rPr>
              <a:t> butene forms polybutene.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Name the polymers formed from the following monomers.</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Describe how the properties of the polymer in the kettle are different from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the properties of the polymer in the bottle.</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   </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Challenge: In the 20</a:t>
            </a:r>
            <a:r>
              <a:rPr lang="en-US" sz="1200" baseline="30000" dirty="0">
                <a:solidFill>
                  <a:srgbClr val="002060"/>
                </a:solidFill>
                <a:latin typeface="Arial Rounded MT Bold" panose="020F0704030504030204" pitchFamily="34" charset="0"/>
              </a:rPr>
              <a:t>th</a:t>
            </a:r>
            <a:r>
              <a:rPr lang="en-US" sz="1200" dirty="0">
                <a:solidFill>
                  <a:srgbClr val="002060"/>
                </a:solidFill>
                <a:latin typeface="Arial Rounded MT Bold" panose="020F0704030504030204" pitchFamily="34" charset="0"/>
              </a:rPr>
              <a:t> century plastics transformed how the world lived.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Suggest why plastics were a popular material used to make products.</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a:t>
            </a:r>
          </a:p>
          <a:p>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In the 21</a:t>
            </a:r>
            <a:r>
              <a:rPr lang="en-US" sz="1200" baseline="30000" dirty="0">
                <a:solidFill>
                  <a:srgbClr val="002060"/>
                </a:solidFill>
                <a:latin typeface="Arial Rounded MT Bold" panose="020F0704030504030204" pitchFamily="34" charset="0"/>
              </a:rPr>
              <a:t>st</a:t>
            </a:r>
            <a:r>
              <a:rPr lang="en-US" sz="1200" dirty="0">
                <a:solidFill>
                  <a:srgbClr val="002060"/>
                </a:solidFill>
                <a:latin typeface="Arial Rounded MT Bold" panose="020F0704030504030204" pitchFamily="34" charset="0"/>
              </a:rPr>
              <a:t> century the use of plastics to manufacture products is not as popular. Explain why? ________________________________________________________________________________________________________________________________________________________________________</a:t>
            </a:r>
            <a:endPar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p>
            <a:r>
              <a:rPr lang="en-US" sz="1200" dirty="0">
                <a:solidFill>
                  <a:srgbClr val="002060"/>
                </a:solidFill>
                <a:latin typeface="Arial Rounded MT Bold" panose="020F0704030504030204" pitchFamily="34" charset="0"/>
              </a:rPr>
              <a:t>    </a:t>
            </a:r>
            <a:endPar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p>
            <a:endParaRPr lang="en-US" sz="1200" dirty="0">
              <a:solidFill>
                <a:srgbClr val="16ADBF"/>
              </a:solidFill>
              <a:latin typeface="Arial Rounded MT Bold" panose="020F0704030504030204" pitchFamily="34" charset="0"/>
            </a:endParaRPr>
          </a:p>
        </p:txBody>
      </p:sp>
      <p:graphicFrame>
        <p:nvGraphicFramePr>
          <p:cNvPr id="14" name="Table 13">
            <a:extLst>
              <a:ext uri="{FF2B5EF4-FFF2-40B4-BE49-F238E27FC236}">
                <a16:creationId xmlns:a16="http://schemas.microsoft.com/office/drawing/2014/main" id="{E799A478-EED2-12B0-2D11-5836DF7E3E93}"/>
              </a:ext>
            </a:extLst>
          </p:cNvPr>
          <p:cNvGraphicFramePr>
            <a:graphicFrameLocks noGrp="1"/>
          </p:cNvGraphicFramePr>
          <p:nvPr>
            <p:extLst>
              <p:ext uri="{D42A27DB-BD31-4B8C-83A1-F6EECF244321}">
                <p14:modId xmlns:p14="http://schemas.microsoft.com/office/powerpoint/2010/main" val="3198440503"/>
              </p:ext>
            </p:extLst>
          </p:nvPr>
        </p:nvGraphicFramePr>
        <p:xfrm>
          <a:off x="282226" y="4044694"/>
          <a:ext cx="4413405" cy="1950720"/>
        </p:xfrm>
        <a:graphic>
          <a:graphicData uri="http://schemas.openxmlformats.org/drawingml/2006/table">
            <a:tbl>
              <a:tblPr firstRow="1" bandRow="1">
                <a:tableStyleId>{5C22544A-7EE6-4342-B048-85BDC9FD1C3A}</a:tableStyleId>
              </a:tblPr>
              <a:tblGrid>
                <a:gridCol w="1526939">
                  <a:extLst>
                    <a:ext uri="{9D8B030D-6E8A-4147-A177-3AD203B41FA5}">
                      <a16:colId xmlns:a16="http://schemas.microsoft.com/office/drawing/2014/main" val="2526953613"/>
                    </a:ext>
                  </a:extLst>
                </a:gridCol>
                <a:gridCol w="2886466">
                  <a:extLst>
                    <a:ext uri="{9D8B030D-6E8A-4147-A177-3AD203B41FA5}">
                      <a16:colId xmlns:a16="http://schemas.microsoft.com/office/drawing/2014/main" val="893034404"/>
                    </a:ext>
                  </a:extLst>
                </a:gridCol>
              </a:tblGrid>
              <a:tr h="0">
                <a:tc>
                  <a:txBody>
                    <a:bodyPr/>
                    <a:lstStyle/>
                    <a:p>
                      <a:pPr algn="ctr"/>
                      <a:r>
                        <a:rPr lang="en-GB" sz="1200" b="0" i="0" dirty="0">
                          <a:solidFill>
                            <a:srgbClr val="002060"/>
                          </a:solidFill>
                          <a:latin typeface="Arial Rounded MT Bold" panose="020F0704030504030204" pitchFamily="34" charset="0"/>
                        </a:rPr>
                        <a:t>Monomer</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i="0" dirty="0">
                          <a:solidFill>
                            <a:srgbClr val="002060"/>
                          </a:solidFill>
                          <a:latin typeface="Arial Rounded MT Bold" panose="020F0704030504030204" pitchFamily="34" charset="0"/>
                        </a:rPr>
                        <a:t>Polymer</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6570582"/>
                  </a:ext>
                </a:extLst>
              </a:tr>
              <a:tr h="0">
                <a:tc>
                  <a:txBody>
                    <a:bodyPr/>
                    <a:lstStyle/>
                    <a:p>
                      <a:pPr algn="ctr"/>
                      <a:r>
                        <a:rPr lang="en-GB" sz="1200" b="0" dirty="0">
                          <a:solidFill>
                            <a:srgbClr val="002060"/>
                          </a:solidFill>
                          <a:latin typeface="Arial Rounded MT Bold" panose="020F0704030504030204" pitchFamily="34" charset="0"/>
                        </a:rPr>
                        <a:t>Styrene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6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6603608"/>
                  </a:ext>
                </a:extLst>
              </a:tr>
              <a:tr h="0">
                <a:tc>
                  <a:txBody>
                    <a:bodyPr/>
                    <a:lstStyle/>
                    <a:p>
                      <a:pPr algn="ctr"/>
                      <a:r>
                        <a:rPr lang="en-GB" sz="1200" b="0" dirty="0">
                          <a:solidFill>
                            <a:srgbClr val="002060"/>
                          </a:solidFill>
                          <a:latin typeface="Arial Rounded MT Bold" panose="020F0704030504030204" pitchFamily="34" charset="0"/>
                        </a:rPr>
                        <a:t>Ethene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6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3724633"/>
                  </a:ext>
                </a:extLst>
              </a:tr>
              <a:tr h="0">
                <a:tc>
                  <a:txBody>
                    <a:bodyPr/>
                    <a:lstStyle/>
                    <a:p>
                      <a:pPr algn="ctr"/>
                      <a:r>
                        <a:rPr lang="en-GB" sz="1200" b="0" dirty="0">
                          <a:solidFill>
                            <a:srgbClr val="002060"/>
                          </a:solidFill>
                          <a:latin typeface="Arial Rounded MT Bold" panose="020F0704030504030204" pitchFamily="34" charset="0"/>
                        </a:rPr>
                        <a:t>Propene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6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9465184"/>
                  </a:ext>
                </a:extLst>
              </a:tr>
              <a:tr h="0">
                <a:tc>
                  <a:txBody>
                    <a:bodyPr/>
                    <a:lstStyle/>
                    <a:p>
                      <a:pPr algn="ctr"/>
                      <a:r>
                        <a:rPr lang="en-GB" sz="1200" b="0" dirty="0">
                          <a:solidFill>
                            <a:srgbClr val="002060"/>
                          </a:solidFill>
                          <a:latin typeface="Arial Rounded MT Bold" panose="020F0704030504030204" pitchFamily="34" charset="0"/>
                        </a:rPr>
                        <a:t>Vinyl chloride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6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9796682"/>
                  </a:ext>
                </a:extLst>
              </a:tr>
              <a:tr h="0">
                <a:tc>
                  <a:txBody>
                    <a:bodyPr/>
                    <a:lstStyle/>
                    <a:p>
                      <a:pPr algn="ctr"/>
                      <a:r>
                        <a:rPr lang="en-GB" sz="1200" b="0" dirty="0">
                          <a:solidFill>
                            <a:srgbClr val="002060"/>
                          </a:solidFill>
                          <a:latin typeface="Arial Rounded MT Bold" panose="020F0704030504030204" pitchFamily="34" charset="0"/>
                        </a:rPr>
                        <a:t>Tetrafluoroethene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6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03643886"/>
                  </a:ext>
                </a:extLst>
              </a:tr>
            </a:tbl>
          </a:graphicData>
        </a:graphic>
      </p:graphicFrame>
      <p:pic>
        <p:nvPicPr>
          <p:cNvPr id="15" name="Picture 14">
            <a:extLst>
              <a:ext uri="{FF2B5EF4-FFF2-40B4-BE49-F238E27FC236}">
                <a16:creationId xmlns:a16="http://schemas.microsoft.com/office/drawing/2014/main" id="{3028F209-0C31-AEF6-EDF7-3DA86BCA5C40}"/>
              </a:ext>
            </a:extLst>
          </p:cNvPr>
          <p:cNvPicPr>
            <a:picLocks noChangeAspect="1"/>
          </p:cNvPicPr>
          <p:nvPr/>
        </p:nvPicPr>
        <p:blipFill>
          <a:blip r:embed="rId3"/>
          <a:stretch>
            <a:fillRect/>
          </a:stretch>
        </p:blipFill>
        <p:spPr>
          <a:xfrm>
            <a:off x="4961681" y="3818953"/>
            <a:ext cx="1725318" cy="2176461"/>
          </a:xfrm>
          <a:prstGeom prst="roundRect">
            <a:avLst>
              <a:gd name="adj" fmla="val 7466"/>
            </a:avLst>
          </a:prstGeom>
          <a:ln w="28575">
            <a:solidFill>
              <a:srgbClr val="002060"/>
            </a:solidFill>
          </a:ln>
          <a:effectLst/>
          <a:scene3d>
            <a:camera prst="orthographicFront"/>
            <a:lightRig rig="contrasting" dir="t">
              <a:rot lat="0" lon="0" rev="4200000"/>
            </a:lightRig>
          </a:scene3d>
          <a:sp3d prstMaterial="plastic">
            <a:contourClr>
              <a:srgbClr val="969696"/>
            </a:contourClr>
          </a:sp3d>
        </p:spPr>
      </p:pic>
      <p:pic>
        <p:nvPicPr>
          <p:cNvPr id="17" name="Picture 16">
            <a:extLst>
              <a:ext uri="{FF2B5EF4-FFF2-40B4-BE49-F238E27FC236}">
                <a16:creationId xmlns:a16="http://schemas.microsoft.com/office/drawing/2014/main" id="{3390362C-B730-175D-0B09-FF2AAD8AB0B4}"/>
              </a:ext>
            </a:extLst>
          </p:cNvPr>
          <p:cNvPicPr>
            <a:picLocks noChangeAspect="1"/>
          </p:cNvPicPr>
          <p:nvPr/>
        </p:nvPicPr>
        <p:blipFill>
          <a:blip r:embed="rId4"/>
          <a:stretch>
            <a:fillRect/>
          </a:stretch>
        </p:blipFill>
        <p:spPr>
          <a:xfrm>
            <a:off x="4961681" y="6494148"/>
            <a:ext cx="1725317" cy="1191446"/>
          </a:xfrm>
          <a:prstGeom prst="roundRect">
            <a:avLst>
              <a:gd name="adj" fmla="val 7788"/>
            </a:avLst>
          </a:prstGeom>
          <a:ln w="28575">
            <a:solidFill>
              <a:srgbClr val="002060"/>
            </a:solidFill>
          </a:ln>
          <a:effectLst/>
          <a:scene3d>
            <a:camera prst="orthographicFront"/>
            <a:lightRig rig="contrasting" dir="t">
              <a:rot lat="0" lon="0" rev="4200000"/>
            </a:lightRig>
          </a:scene3d>
          <a:sp3d prstMaterial="plastic">
            <a:contourClr>
              <a:srgbClr val="969696"/>
            </a:contourClr>
          </a:sp3d>
        </p:spPr>
      </p:pic>
    </p:spTree>
    <p:extLst>
      <p:ext uri="{BB962C8B-B14F-4D97-AF65-F5344CB8AC3E}">
        <p14:creationId xmlns:p14="http://schemas.microsoft.com/office/powerpoint/2010/main" val="1806815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A699A2E2-121B-92A5-F10F-869BBED5F16B}"/>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properties of polymers</a:t>
            </a:r>
          </a:p>
          <a:p>
            <a:r>
              <a:rPr lang="en-GB" sz="1200" dirty="0">
                <a:solidFill>
                  <a:schemeClr val="bg1">
                    <a:lumMod val="95000"/>
                  </a:schemeClr>
                </a:solidFill>
                <a:latin typeface="Arial Rounded MT Bold" panose="020F0704030504030204" pitchFamily="34" charset="0"/>
              </a:rPr>
              <a:t>                                                                                          ANSWERS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KS3-17-04</a:t>
            </a:r>
          </a:p>
        </p:txBody>
      </p:sp>
      <p:sp>
        <p:nvSpPr>
          <p:cNvPr id="3" name="Rectangle 11">
            <a:extLst>
              <a:ext uri="{FF2B5EF4-FFF2-40B4-BE49-F238E27FC236}">
                <a16:creationId xmlns:a16="http://schemas.microsoft.com/office/drawing/2014/main" id="{01F55810-CF36-9534-EF65-BA67B98F6D9A}"/>
              </a:ext>
            </a:extLst>
          </p:cNvPr>
          <p:cNvSpPr>
            <a:spLocks noChangeArrowheads="1"/>
          </p:cNvSpPr>
          <p:nvPr/>
        </p:nvSpPr>
        <p:spPr bwMode="auto">
          <a:xfrm>
            <a:off x="385872" y="1685440"/>
            <a:ext cx="6516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Examine samples of different polymers and complete the table below with your observations. Include a description about what makes each plastic unique.</a:t>
            </a:r>
          </a:p>
        </p:txBody>
      </p:sp>
      <p:graphicFrame>
        <p:nvGraphicFramePr>
          <p:cNvPr id="9" name="Table 8">
            <a:extLst>
              <a:ext uri="{FF2B5EF4-FFF2-40B4-BE49-F238E27FC236}">
                <a16:creationId xmlns:a16="http://schemas.microsoft.com/office/drawing/2014/main" id="{CA6B7D6F-38F6-543E-1AF5-C9A5B4A026AC}"/>
              </a:ext>
            </a:extLst>
          </p:cNvPr>
          <p:cNvGraphicFramePr>
            <a:graphicFrameLocks noGrp="1"/>
          </p:cNvGraphicFramePr>
          <p:nvPr>
            <p:extLst>
              <p:ext uri="{D42A27DB-BD31-4B8C-83A1-F6EECF244321}">
                <p14:modId xmlns:p14="http://schemas.microsoft.com/office/powerpoint/2010/main" val="1898701815"/>
              </p:ext>
            </p:extLst>
          </p:nvPr>
        </p:nvGraphicFramePr>
        <p:xfrm>
          <a:off x="171000" y="2499984"/>
          <a:ext cx="6515999" cy="6864705"/>
        </p:xfrm>
        <a:graphic>
          <a:graphicData uri="http://schemas.openxmlformats.org/drawingml/2006/table">
            <a:tbl>
              <a:tblPr firstRow="1" bandRow="1">
                <a:tableStyleId>{5C22544A-7EE6-4342-B048-85BDC9FD1C3A}</a:tableStyleId>
              </a:tblPr>
              <a:tblGrid>
                <a:gridCol w="859774">
                  <a:extLst>
                    <a:ext uri="{9D8B030D-6E8A-4147-A177-3AD203B41FA5}">
                      <a16:colId xmlns:a16="http://schemas.microsoft.com/office/drawing/2014/main" val="20000"/>
                    </a:ext>
                  </a:extLst>
                </a:gridCol>
                <a:gridCol w="1131245">
                  <a:extLst>
                    <a:ext uri="{9D8B030D-6E8A-4147-A177-3AD203B41FA5}">
                      <a16:colId xmlns:a16="http://schemas.microsoft.com/office/drawing/2014/main" val="20001"/>
                    </a:ext>
                  </a:extLst>
                </a:gridCol>
                <a:gridCol w="1131245">
                  <a:extLst>
                    <a:ext uri="{9D8B030D-6E8A-4147-A177-3AD203B41FA5}">
                      <a16:colId xmlns:a16="http://schemas.microsoft.com/office/drawing/2014/main" val="20002"/>
                    </a:ext>
                  </a:extLst>
                </a:gridCol>
                <a:gridCol w="1131245">
                  <a:extLst>
                    <a:ext uri="{9D8B030D-6E8A-4147-A177-3AD203B41FA5}">
                      <a16:colId xmlns:a16="http://schemas.microsoft.com/office/drawing/2014/main" val="20003"/>
                    </a:ext>
                  </a:extLst>
                </a:gridCol>
                <a:gridCol w="1131245">
                  <a:extLst>
                    <a:ext uri="{9D8B030D-6E8A-4147-A177-3AD203B41FA5}">
                      <a16:colId xmlns:a16="http://schemas.microsoft.com/office/drawing/2014/main" val="20004"/>
                    </a:ext>
                  </a:extLst>
                </a:gridCol>
                <a:gridCol w="1131245">
                  <a:extLst>
                    <a:ext uri="{9D8B030D-6E8A-4147-A177-3AD203B41FA5}">
                      <a16:colId xmlns:a16="http://schemas.microsoft.com/office/drawing/2014/main" val="1855435892"/>
                    </a:ext>
                  </a:extLst>
                </a:gridCol>
              </a:tblGrid>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Unique properties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FF0000"/>
                          </a:solidFill>
                          <a:latin typeface="Arial Rounded MT Bold" panose="020F0704030504030204" pitchFamily="34" charset="0"/>
                        </a:rPr>
                        <a:t> Heat resistant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rPr>
                        <a:t>Good electrical insulator / durable </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High strength</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Flexible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High transparency, scratch-resistant transparency, </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Observable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physical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properties</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Lightweight, heat resistant, some can be flexible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Durable, resistant to abrasion and chemicals, good electrical insulator</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High strength, good abrasion resistance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Lightweight, good chemical resistance, flexible </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High transparency, good impact resistance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What is this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polymer used for?</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Packaging, insulation, disposable utensils, toys</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Pipes, flooring, electrical cable insulation, medical tubing</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Clothing, carpets, toothbrush bristles, fishing line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Packaging, bags, films, pipes</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Signs, displays, lighting fixtures, lenses</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381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dirty="0">
                          <a:solidFill>
                            <a:srgbClr val="002060"/>
                          </a:solidFill>
                          <a:latin typeface="Arial Rounded MT Bold" panose="020F0704030504030204"/>
                        </a:rPr>
                        <a:t>Describe the polymers appearance</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brittle, rigid</a:t>
                      </a:r>
                      <a:r>
                        <a:rPr lang="en-GB" sz="1200" b="0" dirty="0">
                          <a:solidFill>
                            <a:srgbClr val="FF0000"/>
                          </a:solidFill>
                          <a:latin typeface="Arial Rounded MT Bold" panose="020F0704030504030204" pitchFamily="34" charset="0"/>
                        </a:rPr>
                        <a:t> </a:t>
                      </a:r>
                    </a:p>
                    <a:p>
                      <a:pPr algn="ctr"/>
                      <a:r>
                        <a:rPr lang="en-GB" sz="1200" b="0" dirty="0">
                          <a:solidFill>
                            <a:srgbClr val="FF0000"/>
                          </a:solidFill>
                          <a:latin typeface="Arial Rounded MT Bold" panose="020F0704030504030204" pitchFamily="34" charset="0"/>
                        </a:rPr>
                        <a:t>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i="0" kern="1200" dirty="0">
                          <a:solidFill>
                            <a:srgbClr val="FF0000"/>
                          </a:solidFill>
                          <a:effectLst/>
                          <a:latin typeface="Arial Rounded MT Bold" panose="020F0704030504030204" pitchFamily="34" charset="0"/>
                          <a:ea typeface="+mn-ea"/>
                          <a:cs typeface="+mn-cs"/>
                        </a:rPr>
                        <a:t>Rigid or flexible, white or clear</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Tough, flexible, translucent</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 translucent or opaque</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200" b="0" i="0" kern="1200" dirty="0">
                          <a:solidFill>
                            <a:srgbClr val="FF0000"/>
                          </a:solidFill>
                          <a:effectLst/>
                          <a:latin typeface="Arial Rounded MT Bold" panose="020F0704030504030204" pitchFamily="34" charset="0"/>
                          <a:ea typeface="+mn-ea"/>
                          <a:cs typeface="+mn-cs"/>
                        </a:rPr>
                        <a:t>Clear, transparent</a:t>
                      </a:r>
                      <a:endParaRPr lang="en-GB" sz="1200" b="0" dirty="0">
                        <a:solidFill>
                          <a:srgbClr val="FF0000"/>
                        </a:solidFill>
                        <a:latin typeface="Arial Rounded MT Bold" panose="020F0704030504030204" pitchFamily="34" charset="0"/>
                      </a:endParaRP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111929">
                <a:tc>
                  <a:txBody>
                    <a:bodyPr/>
                    <a:lstStyle/>
                    <a:p>
                      <a:pPr algn="ctr"/>
                      <a:r>
                        <a:rPr lang="en-GB" sz="1200" b="0" dirty="0">
                          <a:solidFill>
                            <a:srgbClr val="002060"/>
                          </a:solidFill>
                          <a:latin typeface="Arial Rounded MT Bold" panose="020F0704030504030204"/>
                        </a:rPr>
                        <a:t>Polymer</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Polystyrene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Polyvinyl Chloride </a:t>
                      </a:r>
                    </a:p>
                    <a:p>
                      <a:pPr algn="ctr"/>
                      <a:r>
                        <a:rPr lang="en-GB" sz="1200" b="0" dirty="0">
                          <a:solidFill>
                            <a:srgbClr val="002060"/>
                          </a:solidFill>
                          <a:latin typeface="Arial Rounded MT Bold" panose="020F0704030504030204"/>
                        </a:rPr>
                        <a:t>(PVC)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Nylon</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Polythene </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tc>
                  <a:txBody>
                    <a:bodyPr/>
                    <a:lstStyle/>
                    <a:p>
                      <a:pPr algn="ctr"/>
                      <a:r>
                        <a:rPr lang="en-GB" sz="1200" b="0" dirty="0">
                          <a:solidFill>
                            <a:srgbClr val="002060"/>
                          </a:solidFill>
                          <a:latin typeface="Arial Rounded MT Bold" panose="020F0704030504030204"/>
                        </a:rPr>
                        <a:t>Clear Acrylic</a:t>
                      </a:r>
                    </a:p>
                  </a:txBody>
                  <a:tcPr vert="vert270"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 name="Rectangle: Rounded Corners 1">
            <a:extLst>
              <a:ext uri="{FF2B5EF4-FFF2-40B4-BE49-F238E27FC236}">
                <a16:creationId xmlns:a16="http://schemas.microsoft.com/office/drawing/2014/main" id="{21716DE3-715A-8896-C999-2DD2BD964411}"/>
              </a:ext>
            </a:extLst>
          </p:cNvPr>
          <p:cNvSpPr/>
          <p:nvPr/>
        </p:nvSpPr>
        <p:spPr>
          <a:xfrm>
            <a:off x="171000" y="1577078"/>
            <a:ext cx="6515999" cy="678390"/>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315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KS3-17-04</a:t>
            </a:r>
          </a:p>
        </p:txBody>
      </p:sp>
      <p:sp>
        <p:nvSpPr>
          <p:cNvPr id="13" name="Rectangle 12">
            <a:extLst>
              <a:ext uri="{FF2B5EF4-FFF2-40B4-BE49-F238E27FC236}">
                <a16:creationId xmlns:a16="http://schemas.microsoft.com/office/drawing/2014/main" id="{96B15026-09ED-4650-35A0-44A0F885C8B5}"/>
              </a:ext>
            </a:extLst>
          </p:cNvPr>
          <p:cNvSpPr/>
          <p:nvPr/>
        </p:nvSpPr>
        <p:spPr>
          <a:xfrm>
            <a:off x="94799" y="1401121"/>
            <a:ext cx="6609669" cy="8586966"/>
          </a:xfrm>
          <a:prstGeom prst="rect">
            <a:avLst/>
          </a:prstGeom>
        </p:spPr>
        <p:txBody>
          <a:bodyPr wrap="square">
            <a:spAutoFit/>
          </a:bodyPr>
          <a:lstStyle/>
          <a:p>
            <a:pPr marL="228600" lvl="0" indent="-228600">
              <a:buFont typeface="+mj-lt"/>
              <a:buAutoNum type="arabicPeriod"/>
            </a:pPr>
            <a:r>
              <a:rPr lang="en-US" sz="1200" dirty="0">
                <a:solidFill>
                  <a:srgbClr val="002060"/>
                </a:solidFill>
                <a:latin typeface="Arial Rounded MT Bold" panose="020F0704030504030204" pitchFamily="34" charset="0"/>
              </a:rPr>
              <a:t>What is meant by the term ‘polymer’?</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a:t>
            </a:r>
          </a:p>
          <a:p>
            <a:pPr marL="228600" lvl="0" indent="-228600">
              <a:buFont typeface="+mj-lt"/>
              <a:buAutoNum type="arabicPeriod"/>
            </a:pPr>
            <a:endParaRPr lang="en-US" sz="1200" dirty="0">
              <a:solidFill>
                <a:srgbClr val="002060"/>
              </a:solidFill>
              <a:latin typeface="Arial Rounded MT Bold" panose="020F0704030504030204" pitchFamily="34" charset="0"/>
            </a:endParaRPr>
          </a:p>
          <a:p>
            <a:pPr marL="228600" lvl="0" indent="-228600">
              <a:buFont typeface="+mj-lt"/>
              <a:buAutoNum type="arabicPeriod"/>
            </a:pPr>
            <a:r>
              <a:rPr lang="en-US" sz="1200" dirty="0">
                <a:solidFill>
                  <a:srgbClr val="002060"/>
                </a:solidFill>
                <a:latin typeface="Arial Rounded MT Bold" panose="020F0704030504030204" pitchFamily="34" charset="0"/>
              </a:rPr>
              <a:t>List three properties all polymers have in common.</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Polymers are made by combing monomers into a long chain. They are named by taking the name of the monomer and adding the prefix poly; e.g. </a:t>
            </a:r>
            <a:r>
              <a:rPr lang="en-GB" sz="1200" dirty="0">
                <a:solidFill>
                  <a:srgbClr val="002060"/>
                </a:solidFill>
                <a:latin typeface="Arial Rounded MT Bold" panose="020F0704030504030204" pitchFamily="34" charset="0"/>
              </a:rPr>
              <a:t>polymerising</a:t>
            </a:r>
            <a:r>
              <a:rPr lang="en-US" sz="1200" dirty="0">
                <a:solidFill>
                  <a:srgbClr val="002060"/>
                </a:solidFill>
                <a:latin typeface="Arial Rounded MT Bold" panose="020F0704030504030204" pitchFamily="34" charset="0"/>
              </a:rPr>
              <a:t> butene forms polybutene.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Name the polymers formed from the following monomers.</a:t>
            </a: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endParaRPr lang="en-US" sz="1200" dirty="0">
              <a:solidFill>
                <a:srgbClr val="002060"/>
              </a:solidFill>
              <a:latin typeface="Arial Rounded MT Bold" panose="020F0704030504030204" pitchFamily="34" charset="0"/>
            </a:endParaRPr>
          </a:p>
          <a:p>
            <a:pPr marL="228600" indent="-228600">
              <a:buFont typeface="+mj-lt"/>
              <a:buAutoNum type="arabicPeriod"/>
            </a:pPr>
            <a:r>
              <a:rPr lang="en-US" sz="1200" dirty="0">
                <a:solidFill>
                  <a:srgbClr val="002060"/>
                </a:solidFill>
                <a:latin typeface="Arial Rounded MT Bold" panose="020F0704030504030204" pitchFamily="34" charset="0"/>
              </a:rPr>
              <a:t>Describe how the properties of the polymer in the kettle are different from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the properties of the polymer in the bottle.</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____________________________________________________________</a:t>
            </a:r>
          </a:p>
          <a:p>
            <a:r>
              <a:rPr lang="en-US" sz="1200" dirty="0">
                <a:solidFill>
                  <a:srgbClr val="002060"/>
                </a:solidFill>
                <a:latin typeface="Arial Rounded MT Bold" panose="020F0704030504030204" pitchFamily="34" charset="0"/>
              </a:rPr>
              <a:t>   </a:t>
            </a:r>
          </a:p>
          <a:p>
            <a:pPr marL="228600" indent="-228600">
              <a:buFont typeface="+mj-lt"/>
              <a:buAutoNum type="arabicPeriod"/>
            </a:pPr>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Challenge: In the 20</a:t>
            </a:r>
            <a:r>
              <a:rPr lang="en-US" sz="1200" baseline="30000" dirty="0">
                <a:solidFill>
                  <a:srgbClr val="002060"/>
                </a:solidFill>
                <a:latin typeface="Arial Rounded MT Bold" panose="020F0704030504030204" pitchFamily="34" charset="0"/>
              </a:rPr>
              <a:t>th</a:t>
            </a:r>
            <a:r>
              <a:rPr lang="en-US" sz="1200" dirty="0">
                <a:solidFill>
                  <a:srgbClr val="002060"/>
                </a:solidFill>
                <a:latin typeface="Arial Rounded MT Bold" panose="020F0704030504030204" pitchFamily="34" charset="0"/>
              </a:rPr>
              <a:t> century plastics transformed how the world lived. </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Suggest why plastics were a popular material used to make products.</a:t>
            </a:r>
            <a:br>
              <a:rPr lang="en-US" sz="1200" dirty="0">
                <a:solidFill>
                  <a:srgbClr val="002060"/>
                </a:solidFill>
                <a:latin typeface="Arial Rounded MT Bold" panose="020F0704030504030204" pitchFamily="34" charset="0"/>
              </a:rPr>
            </a:br>
            <a:r>
              <a:rPr lang="en-US" sz="1200" dirty="0">
                <a:solidFill>
                  <a:srgbClr val="002060"/>
                </a:solidFill>
                <a:latin typeface="Arial Rounded MT Bold" panose="020F0704030504030204" pitchFamily="34" charset="0"/>
              </a:rPr>
              <a:t>________________________________________________________________________________________________________________________________________________________________________</a:t>
            </a:r>
          </a:p>
          <a:p>
            <a:endParaRPr lang="en-US" sz="1200" dirty="0">
              <a:solidFill>
                <a:srgbClr val="002060"/>
              </a:solidFill>
              <a:latin typeface="Arial Rounded MT Bold" panose="020F0704030504030204" pitchFamily="34" charset="0"/>
            </a:endParaRPr>
          </a:p>
          <a:p>
            <a:r>
              <a:rPr lang="en-US" sz="1200" dirty="0">
                <a:solidFill>
                  <a:srgbClr val="002060"/>
                </a:solidFill>
                <a:latin typeface="Arial Rounded MT Bold" panose="020F0704030504030204" pitchFamily="34" charset="0"/>
              </a:rPr>
              <a:t>In the 21</a:t>
            </a:r>
            <a:r>
              <a:rPr lang="en-US" sz="1200" baseline="30000" dirty="0">
                <a:solidFill>
                  <a:srgbClr val="002060"/>
                </a:solidFill>
                <a:latin typeface="Arial Rounded MT Bold" panose="020F0704030504030204" pitchFamily="34" charset="0"/>
              </a:rPr>
              <a:t>st</a:t>
            </a:r>
            <a:r>
              <a:rPr lang="en-US" sz="1200" dirty="0">
                <a:solidFill>
                  <a:srgbClr val="002060"/>
                </a:solidFill>
                <a:latin typeface="Arial Rounded MT Bold" panose="020F0704030504030204" pitchFamily="34" charset="0"/>
              </a:rPr>
              <a:t> century the use of plastics to manufacture products is not as popular. Explain why? ________________________________________________________________________________________________________________________________________________________________________</a:t>
            </a:r>
            <a:endPar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p>
            <a:r>
              <a:rPr lang="en-US" sz="1200" dirty="0">
                <a:solidFill>
                  <a:srgbClr val="002060"/>
                </a:solidFill>
                <a:latin typeface="Arial Rounded MT Bold" panose="020F0704030504030204" pitchFamily="34" charset="0"/>
              </a:rPr>
              <a:t>    </a:t>
            </a:r>
            <a:endParaRPr kumimoji="0" lang="en-US" sz="1200" b="0" i="0" u="none" strike="noStrike" kern="1200" cap="none" spc="0" normalizeH="0" baseline="0" noProof="0" dirty="0">
              <a:ln>
                <a:noFill/>
              </a:ln>
              <a:solidFill>
                <a:srgbClr val="002060"/>
              </a:solidFill>
              <a:effectLst/>
              <a:uLnTx/>
              <a:uFillTx/>
              <a:latin typeface="Arial Rounded MT Bold" panose="020F0704030504030204" pitchFamily="34" charset="0"/>
              <a:ea typeface="+mn-ea"/>
              <a:cs typeface="+mn-cs"/>
            </a:endParaRPr>
          </a:p>
          <a:p>
            <a:endParaRPr lang="en-US" sz="1200" dirty="0">
              <a:solidFill>
                <a:srgbClr val="16ADBF"/>
              </a:solidFill>
              <a:latin typeface="Arial Rounded MT Bold" panose="020F0704030504030204" pitchFamily="34" charset="0"/>
            </a:endParaRPr>
          </a:p>
        </p:txBody>
      </p:sp>
      <p:graphicFrame>
        <p:nvGraphicFramePr>
          <p:cNvPr id="14" name="Table 13">
            <a:extLst>
              <a:ext uri="{FF2B5EF4-FFF2-40B4-BE49-F238E27FC236}">
                <a16:creationId xmlns:a16="http://schemas.microsoft.com/office/drawing/2014/main" id="{E799A478-EED2-12B0-2D11-5836DF7E3E93}"/>
              </a:ext>
            </a:extLst>
          </p:cNvPr>
          <p:cNvGraphicFramePr>
            <a:graphicFrameLocks noGrp="1"/>
          </p:cNvGraphicFramePr>
          <p:nvPr>
            <p:extLst>
              <p:ext uri="{D42A27DB-BD31-4B8C-83A1-F6EECF244321}">
                <p14:modId xmlns:p14="http://schemas.microsoft.com/office/powerpoint/2010/main" val="212143678"/>
              </p:ext>
            </p:extLst>
          </p:nvPr>
        </p:nvGraphicFramePr>
        <p:xfrm>
          <a:off x="282226" y="4044694"/>
          <a:ext cx="4413405" cy="1950720"/>
        </p:xfrm>
        <a:graphic>
          <a:graphicData uri="http://schemas.openxmlformats.org/drawingml/2006/table">
            <a:tbl>
              <a:tblPr firstRow="1" bandRow="1">
                <a:tableStyleId>{5C22544A-7EE6-4342-B048-85BDC9FD1C3A}</a:tableStyleId>
              </a:tblPr>
              <a:tblGrid>
                <a:gridCol w="1526939">
                  <a:extLst>
                    <a:ext uri="{9D8B030D-6E8A-4147-A177-3AD203B41FA5}">
                      <a16:colId xmlns:a16="http://schemas.microsoft.com/office/drawing/2014/main" val="2526953613"/>
                    </a:ext>
                  </a:extLst>
                </a:gridCol>
                <a:gridCol w="2886466">
                  <a:extLst>
                    <a:ext uri="{9D8B030D-6E8A-4147-A177-3AD203B41FA5}">
                      <a16:colId xmlns:a16="http://schemas.microsoft.com/office/drawing/2014/main" val="893034404"/>
                    </a:ext>
                  </a:extLst>
                </a:gridCol>
              </a:tblGrid>
              <a:tr h="325120">
                <a:tc>
                  <a:txBody>
                    <a:bodyPr/>
                    <a:lstStyle/>
                    <a:p>
                      <a:pPr algn="ctr"/>
                      <a:r>
                        <a:rPr lang="en-GB" sz="1200" b="0" i="0" dirty="0">
                          <a:solidFill>
                            <a:srgbClr val="002060"/>
                          </a:solidFill>
                          <a:latin typeface="Arial Rounded MT Bold" panose="020F0704030504030204" pitchFamily="34" charset="0"/>
                        </a:rPr>
                        <a:t>Monomer</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i="0" dirty="0">
                          <a:solidFill>
                            <a:srgbClr val="002060"/>
                          </a:solidFill>
                          <a:latin typeface="Arial Rounded MT Bold" panose="020F0704030504030204" pitchFamily="34" charset="0"/>
                        </a:rPr>
                        <a:t>Polymer</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6570582"/>
                  </a:ext>
                </a:extLst>
              </a:tr>
              <a:tr h="325120">
                <a:tc>
                  <a:txBody>
                    <a:bodyPr/>
                    <a:lstStyle/>
                    <a:p>
                      <a:pPr algn="ctr"/>
                      <a:r>
                        <a:rPr lang="en-GB" sz="1200" b="0" dirty="0">
                          <a:solidFill>
                            <a:srgbClr val="002060"/>
                          </a:solidFill>
                          <a:latin typeface="Arial Rounded MT Bold" panose="020F0704030504030204" pitchFamily="34" charset="0"/>
                        </a:rPr>
                        <a:t>Styrene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dirty="0">
                          <a:solidFill>
                            <a:srgbClr val="FF0000"/>
                          </a:solidFill>
                          <a:latin typeface="Arial Rounded MT Bold" panose="020F0704030504030204" pitchFamily="34" charset="0"/>
                        </a:rPr>
                        <a:t>Polystyrene</a:t>
                      </a:r>
                      <a:r>
                        <a:rPr lang="en-GB" sz="1200" b="0" dirty="0">
                          <a:solidFill>
                            <a:srgbClr val="002060"/>
                          </a:solidFill>
                          <a:latin typeface="Arial Rounded MT Bold" panose="020F0704030504030204" pitchFamily="34" charset="0"/>
                        </a:rPr>
                        <a:t>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6603608"/>
                  </a:ext>
                </a:extLst>
              </a:tr>
              <a:tr h="325120">
                <a:tc>
                  <a:txBody>
                    <a:bodyPr/>
                    <a:lstStyle/>
                    <a:p>
                      <a:pPr algn="ctr"/>
                      <a:r>
                        <a:rPr lang="en-GB" sz="1200" b="0" dirty="0">
                          <a:solidFill>
                            <a:srgbClr val="002060"/>
                          </a:solidFill>
                          <a:latin typeface="Arial Rounded MT Bold" panose="020F0704030504030204" pitchFamily="34" charset="0"/>
                        </a:rPr>
                        <a:t>Ethene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dirty="0">
                          <a:solidFill>
                            <a:srgbClr val="FF0000"/>
                          </a:solidFill>
                          <a:latin typeface="Arial Rounded MT Bold" panose="020F0704030504030204" pitchFamily="34" charset="0"/>
                        </a:rPr>
                        <a:t>polyethene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3724633"/>
                  </a:ext>
                </a:extLst>
              </a:tr>
              <a:tr h="325120">
                <a:tc>
                  <a:txBody>
                    <a:bodyPr/>
                    <a:lstStyle/>
                    <a:p>
                      <a:pPr algn="ctr"/>
                      <a:r>
                        <a:rPr lang="en-GB" sz="1200" b="0" dirty="0">
                          <a:solidFill>
                            <a:srgbClr val="002060"/>
                          </a:solidFill>
                          <a:latin typeface="Arial Rounded MT Bold" panose="020F0704030504030204" pitchFamily="34" charset="0"/>
                        </a:rPr>
                        <a:t>Propene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dirty="0">
                          <a:solidFill>
                            <a:srgbClr val="FF0000"/>
                          </a:solidFill>
                          <a:latin typeface="Arial Rounded MT Bold" panose="020F0704030504030204" pitchFamily="34" charset="0"/>
                        </a:rPr>
                        <a:t>Polypropene</a:t>
                      </a:r>
                      <a:r>
                        <a:rPr lang="en-GB" sz="1200" b="0" dirty="0">
                          <a:solidFill>
                            <a:srgbClr val="002060"/>
                          </a:solidFill>
                          <a:latin typeface="Arial Rounded MT Bold" panose="020F0704030504030204" pitchFamily="34" charset="0"/>
                        </a:rPr>
                        <a:t>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9465184"/>
                  </a:ext>
                </a:extLst>
              </a:tr>
              <a:tr h="325120">
                <a:tc>
                  <a:txBody>
                    <a:bodyPr/>
                    <a:lstStyle/>
                    <a:p>
                      <a:pPr algn="ctr"/>
                      <a:r>
                        <a:rPr lang="en-GB" sz="1200" b="0" dirty="0">
                          <a:solidFill>
                            <a:srgbClr val="002060"/>
                          </a:solidFill>
                          <a:latin typeface="Arial Rounded MT Bold" panose="020F0704030504030204" pitchFamily="34" charset="0"/>
                        </a:rPr>
                        <a:t>Vinyl chloride </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dirty="0">
                          <a:solidFill>
                            <a:srgbClr val="FF0000"/>
                          </a:solidFill>
                          <a:latin typeface="Arial Rounded MT Bold" panose="020F0704030504030204" pitchFamily="34" charset="0"/>
                        </a:rPr>
                        <a:t>Polyvinyl chloride (PVC)</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89796682"/>
                  </a:ext>
                </a:extLst>
              </a:tr>
              <a:tr h="325120">
                <a:tc>
                  <a:txBody>
                    <a:bodyPr/>
                    <a:lstStyle/>
                    <a:p>
                      <a:pPr algn="ctr"/>
                      <a:r>
                        <a:rPr lang="en-GB" sz="1200" b="0" dirty="0">
                          <a:solidFill>
                            <a:srgbClr val="002060"/>
                          </a:solidFill>
                          <a:latin typeface="Arial Rounded MT Bold" panose="020F0704030504030204" pitchFamily="34" charset="0"/>
                        </a:rPr>
                        <a:t>Tetrafluoroethene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200" b="0" dirty="0" err="1">
                          <a:solidFill>
                            <a:srgbClr val="FF0000"/>
                          </a:solidFill>
                          <a:latin typeface="Arial Rounded MT Bold" panose="020F0704030504030204" pitchFamily="34" charset="0"/>
                        </a:rPr>
                        <a:t>polytetrafluorothene</a:t>
                      </a:r>
                      <a:endParaRPr lang="en-GB" sz="1200" b="0" dirty="0">
                        <a:solidFill>
                          <a:srgbClr val="FF000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03643886"/>
                  </a:ext>
                </a:extLst>
              </a:tr>
            </a:tbl>
          </a:graphicData>
        </a:graphic>
      </p:graphicFrame>
      <p:pic>
        <p:nvPicPr>
          <p:cNvPr id="15" name="Picture 14">
            <a:extLst>
              <a:ext uri="{FF2B5EF4-FFF2-40B4-BE49-F238E27FC236}">
                <a16:creationId xmlns:a16="http://schemas.microsoft.com/office/drawing/2014/main" id="{3028F209-0C31-AEF6-EDF7-3DA86BCA5C40}"/>
              </a:ext>
            </a:extLst>
          </p:cNvPr>
          <p:cNvPicPr>
            <a:picLocks noChangeAspect="1"/>
          </p:cNvPicPr>
          <p:nvPr/>
        </p:nvPicPr>
        <p:blipFill>
          <a:blip r:embed="rId3"/>
          <a:stretch>
            <a:fillRect/>
          </a:stretch>
        </p:blipFill>
        <p:spPr>
          <a:xfrm>
            <a:off x="4961681" y="3818953"/>
            <a:ext cx="1725318" cy="2176461"/>
          </a:xfrm>
          <a:prstGeom prst="roundRect">
            <a:avLst>
              <a:gd name="adj" fmla="val 7466"/>
            </a:avLst>
          </a:prstGeom>
          <a:ln w="28575">
            <a:solidFill>
              <a:srgbClr val="002060"/>
            </a:solidFill>
          </a:ln>
          <a:effectLst/>
          <a:scene3d>
            <a:camera prst="orthographicFront"/>
            <a:lightRig rig="contrasting" dir="t">
              <a:rot lat="0" lon="0" rev="4200000"/>
            </a:lightRig>
          </a:scene3d>
          <a:sp3d prstMaterial="plastic">
            <a:contourClr>
              <a:srgbClr val="969696"/>
            </a:contourClr>
          </a:sp3d>
        </p:spPr>
      </p:pic>
      <p:pic>
        <p:nvPicPr>
          <p:cNvPr id="17" name="Picture 16">
            <a:extLst>
              <a:ext uri="{FF2B5EF4-FFF2-40B4-BE49-F238E27FC236}">
                <a16:creationId xmlns:a16="http://schemas.microsoft.com/office/drawing/2014/main" id="{3390362C-B730-175D-0B09-FF2AAD8AB0B4}"/>
              </a:ext>
            </a:extLst>
          </p:cNvPr>
          <p:cNvPicPr>
            <a:picLocks noChangeAspect="1"/>
          </p:cNvPicPr>
          <p:nvPr/>
        </p:nvPicPr>
        <p:blipFill>
          <a:blip r:embed="rId4"/>
          <a:stretch>
            <a:fillRect/>
          </a:stretch>
        </p:blipFill>
        <p:spPr>
          <a:xfrm>
            <a:off x="4961681" y="6494148"/>
            <a:ext cx="1725317" cy="1191446"/>
          </a:xfrm>
          <a:prstGeom prst="roundRect">
            <a:avLst>
              <a:gd name="adj" fmla="val 7788"/>
            </a:avLst>
          </a:prstGeom>
          <a:ln w="28575">
            <a:solidFill>
              <a:srgbClr val="002060"/>
            </a:solidFill>
          </a:ln>
          <a:effectLst/>
          <a:scene3d>
            <a:camera prst="orthographicFront"/>
            <a:lightRig rig="contrasting" dir="t">
              <a:rot lat="0" lon="0" rev="4200000"/>
            </a:lightRig>
          </a:scene3d>
          <a:sp3d prstMaterial="plastic">
            <a:contourClr>
              <a:srgbClr val="969696"/>
            </a:contourClr>
          </a:sp3d>
        </p:spPr>
      </p:pic>
      <p:sp>
        <p:nvSpPr>
          <p:cNvPr id="3" name="TextBox 2">
            <a:extLst>
              <a:ext uri="{FF2B5EF4-FFF2-40B4-BE49-F238E27FC236}">
                <a16:creationId xmlns:a16="http://schemas.microsoft.com/office/drawing/2014/main" id="{6AF1583C-71F5-DEDC-7368-A062AFCAC36F}"/>
              </a:ext>
            </a:extLst>
          </p:cNvPr>
          <p:cNvSpPr txBox="1"/>
          <p:nvPr/>
        </p:nvSpPr>
        <p:spPr>
          <a:xfrm>
            <a:off x="332872" y="1572687"/>
            <a:ext cx="6354126" cy="276999"/>
          </a:xfrm>
          <a:prstGeom prst="rect">
            <a:avLst/>
          </a:prstGeom>
          <a:noFill/>
        </p:spPr>
        <p:txBody>
          <a:bodyPr wrap="square">
            <a:spAutoFit/>
          </a:bodyPr>
          <a:lstStyle/>
          <a:p>
            <a:pPr lvl="0"/>
            <a:r>
              <a:rPr lang="en-US" sz="1200" dirty="0">
                <a:solidFill>
                  <a:srgbClr val="FF0000"/>
                </a:solidFill>
                <a:latin typeface="Arial Rounded MT Bold" panose="020F0704030504030204" pitchFamily="34" charset="0"/>
              </a:rPr>
              <a:t>A large chain molecule made up joining small molecules called monomers</a:t>
            </a:r>
            <a:endParaRPr lang="en-US" sz="1200" dirty="0">
              <a:solidFill>
                <a:srgbClr val="002060"/>
              </a:solidFill>
              <a:latin typeface="Arial Rounded MT Bold" panose="020F0704030504030204" pitchFamily="34" charset="0"/>
            </a:endParaRPr>
          </a:p>
        </p:txBody>
      </p:sp>
      <p:sp>
        <p:nvSpPr>
          <p:cNvPr id="10" name="TextBox 9">
            <a:extLst>
              <a:ext uri="{FF2B5EF4-FFF2-40B4-BE49-F238E27FC236}">
                <a16:creationId xmlns:a16="http://schemas.microsoft.com/office/drawing/2014/main" id="{D238DF6E-9E00-5543-EC1F-7DDF05284A7D}"/>
              </a:ext>
            </a:extLst>
          </p:cNvPr>
          <p:cNvSpPr txBox="1"/>
          <p:nvPr/>
        </p:nvSpPr>
        <p:spPr>
          <a:xfrm>
            <a:off x="332872" y="2492075"/>
            <a:ext cx="6354126" cy="276999"/>
          </a:xfrm>
          <a:prstGeom prst="rect">
            <a:avLst/>
          </a:prstGeom>
          <a:noFill/>
        </p:spPr>
        <p:txBody>
          <a:bodyPr wrap="square">
            <a:spAutoFit/>
          </a:bodyPr>
          <a:lstStyle/>
          <a:p>
            <a:pPr lvl="0"/>
            <a:r>
              <a:rPr lang="en-US" sz="1200" dirty="0">
                <a:solidFill>
                  <a:srgbClr val="FF0000"/>
                </a:solidFill>
                <a:latin typeface="Arial Rounded MT Bold" panose="020F0704030504030204" pitchFamily="34" charset="0"/>
              </a:rPr>
              <a:t>Chemically unreactive, solid at room temp and easily molded into shape</a:t>
            </a:r>
          </a:p>
        </p:txBody>
      </p:sp>
      <p:sp>
        <p:nvSpPr>
          <p:cNvPr id="12" name="TextBox 11">
            <a:extLst>
              <a:ext uri="{FF2B5EF4-FFF2-40B4-BE49-F238E27FC236}">
                <a16:creationId xmlns:a16="http://schemas.microsoft.com/office/drawing/2014/main" id="{BBB5126F-7BB6-BAE1-FE4A-2B4980D458C1}"/>
              </a:ext>
            </a:extLst>
          </p:cNvPr>
          <p:cNvSpPr txBox="1"/>
          <p:nvPr/>
        </p:nvSpPr>
        <p:spPr>
          <a:xfrm>
            <a:off x="94797" y="6669931"/>
            <a:ext cx="4713350" cy="646331"/>
          </a:xfrm>
          <a:prstGeom prst="rect">
            <a:avLst/>
          </a:prstGeom>
          <a:noFill/>
        </p:spPr>
        <p:txBody>
          <a:bodyPr wrap="square">
            <a:spAutoFit/>
          </a:bodyPr>
          <a:lstStyle/>
          <a:p>
            <a:r>
              <a:rPr lang="en-US" sz="1200" dirty="0">
                <a:solidFill>
                  <a:srgbClr val="FF0000"/>
                </a:solidFill>
                <a:latin typeface="Arial Rounded MT Bold" panose="020F0704030504030204" pitchFamily="34" charset="0"/>
              </a:rPr>
              <a:t>Polymer in kettle has higher melting temperature and is </a:t>
            </a:r>
          </a:p>
          <a:p>
            <a:r>
              <a:rPr lang="en-US" sz="1200" dirty="0">
                <a:solidFill>
                  <a:srgbClr val="FF0000"/>
                </a:solidFill>
                <a:latin typeface="Arial Rounded MT Bold" panose="020F0704030504030204" pitchFamily="34" charset="0"/>
              </a:rPr>
              <a:t>rigid and opaque, whereas the polymer in the bottle is </a:t>
            </a:r>
          </a:p>
          <a:p>
            <a:r>
              <a:rPr lang="en-US" sz="1200" dirty="0">
                <a:solidFill>
                  <a:srgbClr val="FF0000"/>
                </a:solidFill>
                <a:latin typeface="Arial Rounded MT Bold" panose="020F0704030504030204" pitchFamily="34" charset="0"/>
              </a:rPr>
              <a:t>flexible and transparent.</a:t>
            </a:r>
          </a:p>
        </p:txBody>
      </p:sp>
      <p:sp>
        <p:nvSpPr>
          <p:cNvPr id="18" name="TextBox 17">
            <a:extLst>
              <a:ext uri="{FF2B5EF4-FFF2-40B4-BE49-F238E27FC236}">
                <a16:creationId xmlns:a16="http://schemas.microsoft.com/office/drawing/2014/main" id="{8D8FA63B-4225-3D3F-7F86-A41279880C90}"/>
              </a:ext>
            </a:extLst>
          </p:cNvPr>
          <p:cNvSpPr txBox="1"/>
          <p:nvPr/>
        </p:nvSpPr>
        <p:spPr>
          <a:xfrm>
            <a:off x="94796" y="8146550"/>
            <a:ext cx="6609669" cy="646331"/>
          </a:xfrm>
          <a:prstGeom prst="rect">
            <a:avLst/>
          </a:prstGeom>
          <a:noFill/>
        </p:spPr>
        <p:txBody>
          <a:bodyPr wrap="square">
            <a:spAutoFit/>
          </a:bodyPr>
          <a:lstStyle/>
          <a:p>
            <a:r>
              <a:rPr lang="en-US" sz="1200" dirty="0">
                <a:solidFill>
                  <a:srgbClr val="FF0000"/>
                </a:solidFill>
                <a:latin typeface="Arial Rounded MT Bold" panose="020F0704030504030204" pitchFamily="34" charset="0"/>
              </a:rPr>
              <a:t>Plastics were popular in the 20th century because they are lightweight, durable, versatile, and can be easily molded into different shapes. They are also cheaper to produce compared to traditional materials like glass, metal, and wood.</a:t>
            </a:r>
          </a:p>
        </p:txBody>
      </p:sp>
      <p:sp>
        <p:nvSpPr>
          <p:cNvPr id="20" name="TextBox 19">
            <a:extLst>
              <a:ext uri="{FF2B5EF4-FFF2-40B4-BE49-F238E27FC236}">
                <a16:creationId xmlns:a16="http://schemas.microsoft.com/office/drawing/2014/main" id="{C567D365-800D-4A8C-7B79-14EED6DD62A8}"/>
              </a:ext>
            </a:extLst>
          </p:cNvPr>
          <p:cNvSpPr txBox="1"/>
          <p:nvPr/>
        </p:nvSpPr>
        <p:spPr>
          <a:xfrm>
            <a:off x="94795" y="9065938"/>
            <a:ext cx="6668405" cy="553998"/>
          </a:xfrm>
          <a:prstGeom prst="rect">
            <a:avLst/>
          </a:prstGeom>
          <a:noFill/>
        </p:spPr>
        <p:txBody>
          <a:bodyPr wrap="square">
            <a:spAutoFit/>
          </a:bodyPr>
          <a:lstStyle/>
          <a:p>
            <a:r>
              <a:rPr kumimoji="0" lang="en-US" sz="1000" b="0" i="0" strike="noStrike" kern="1200" cap="none" spc="0" normalizeH="0" baseline="0" noProof="0" dirty="0">
                <a:ln>
                  <a:noFill/>
                </a:ln>
                <a:solidFill>
                  <a:srgbClr val="FF0000"/>
                </a:solidFill>
                <a:effectLst/>
                <a:uLnTx/>
                <a:uFillTx/>
                <a:latin typeface="Arial Rounded MT Bold" panose="020F0704030504030204" pitchFamily="34" charset="0"/>
              </a:rPr>
              <a:t>In the 21st century, there is growing concern about the environmental impact of plastics, particularly their contribution to plastic pollution and microplastic contamination. This has led to increased regulation and public pressure to reduce plastic use and increase recycling and waste management efforts. </a:t>
            </a:r>
          </a:p>
        </p:txBody>
      </p:sp>
      <p:sp>
        <p:nvSpPr>
          <p:cNvPr id="21" name="TextBox 20">
            <a:extLst>
              <a:ext uri="{FF2B5EF4-FFF2-40B4-BE49-F238E27FC236}">
                <a16:creationId xmlns:a16="http://schemas.microsoft.com/office/drawing/2014/main" id="{A2CEC205-C92D-9446-5439-2B83B36CC90D}"/>
              </a:ext>
            </a:extLst>
          </p:cNvPr>
          <p:cNvSpPr txBox="1"/>
          <p:nvPr/>
        </p:nvSpPr>
        <p:spPr>
          <a:xfrm>
            <a:off x="1020902" y="221289"/>
            <a:ext cx="5683567"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Describe the properties of polymers</a:t>
            </a:r>
          </a:p>
          <a:p>
            <a:r>
              <a:rPr lang="en-GB" sz="1200" dirty="0">
                <a:solidFill>
                  <a:schemeClr val="bg1">
                    <a:lumMod val="95000"/>
                  </a:schemeClr>
                </a:solidFill>
                <a:latin typeface="Arial Rounded MT Bold" panose="020F0704030504030204" pitchFamily="34" charset="0"/>
              </a:rPr>
              <a:t>                                                                                          ANSWERS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Tree>
    <p:extLst>
      <p:ext uri="{BB962C8B-B14F-4D97-AF65-F5344CB8AC3E}">
        <p14:creationId xmlns:p14="http://schemas.microsoft.com/office/powerpoint/2010/main" val="29128547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10</TotalTime>
  <Words>745</Words>
  <Application>Microsoft Office PowerPoint</Application>
  <PresentationFormat>A4 Paper (210x297 mm)</PresentationFormat>
  <Paragraphs>153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3</cp:revision>
  <dcterms:created xsi:type="dcterms:W3CDTF">2023-07-13T15:05:17Z</dcterms:created>
  <dcterms:modified xsi:type="dcterms:W3CDTF">2023-09-07T10:20:07Z</dcterms:modified>
</cp:coreProperties>
</file>