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A4B6"/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8"/>
    <p:restoredTop sz="95859"/>
  </p:normalViewPr>
  <p:slideViewPr>
    <p:cSldViewPr snapToGrid="0" snapToObjects="1">
      <p:cViewPr varScale="1">
        <p:scale>
          <a:sx n="75" d="100"/>
          <a:sy n="75" d="100"/>
        </p:scale>
        <p:origin x="30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38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  <a:endParaRPr lang="en-US" sz="1000" dirty="0">
              <a:solidFill>
                <a:srgbClr val="2CA4B6"/>
              </a:solidFill>
              <a:latin typeface="Cambria" charset="0"/>
              <a:ea typeface="ＭＳ 明朝" charset="-128"/>
              <a:cs typeface="Times New Roman" charset="0"/>
            </a:endParaRP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.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S01.01.06 Handout </a:t>
            </a:r>
          </a:p>
        </p:txBody>
      </p:sp>
      <p:sp>
        <p:nvSpPr>
          <p:cNvPr id="11" name="Rounded Rectangular Callout 10"/>
          <p:cNvSpPr/>
          <p:nvPr/>
        </p:nvSpPr>
        <p:spPr>
          <a:xfrm flipV="1">
            <a:off x="1104900" y="568941"/>
            <a:ext cx="5548186" cy="657864"/>
          </a:xfrm>
          <a:prstGeom prst="wedgeRoundRectCallout">
            <a:avLst>
              <a:gd name="adj1" fmla="val -52617"/>
              <a:gd name="adj2" fmla="val -10847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2" name="TextBox 11"/>
          <p:cNvSpPr txBox="1"/>
          <p:nvPr/>
        </p:nvSpPr>
        <p:spPr>
          <a:xfrm>
            <a:off x="1389712" y="713207"/>
            <a:ext cx="5283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Learn about the sense of hearing and smell.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68414" y="1371079"/>
            <a:ext cx="6232084" cy="85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68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Complete the sensory walk, inside or out.</a:t>
            </a:r>
            <a:br>
              <a:rPr lang="en-US" altLang="en-US" sz="1668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668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Draw or describe the different things you hear and smell as you walk around the room.</a:t>
            </a:r>
            <a:endParaRPr lang="en-US" altLang="en-US" sz="1668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35449" y="1396897"/>
            <a:ext cx="6537663" cy="808089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6" name="Rounded Rectangle 15"/>
          <p:cNvSpPr/>
          <p:nvPr/>
        </p:nvSpPr>
        <p:spPr>
          <a:xfrm>
            <a:off x="5344454" y="2834586"/>
            <a:ext cx="1248729" cy="2118414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5392442" y="5078742"/>
            <a:ext cx="1248729" cy="2153649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392442" y="5162125"/>
            <a:ext cx="1248725" cy="191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82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82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Create a story about a walk using the senses to describe it in detail.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373557" y="2941644"/>
            <a:ext cx="1248725" cy="191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82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82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Use interesting adjectives to describe what you can hear and smell.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60892" y="2323134"/>
            <a:ext cx="2413290" cy="379067"/>
          </a:xfrm>
          <a:prstGeom prst="roundRect">
            <a:avLst/>
          </a:prstGeom>
          <a:solidFill>
            <a:srgbClr val="2FA2B4"/>
          </a:solidFill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8" name="TextBox 27"/>
          <p:cNvSpPr txBox="1"/>
          <p:nvPr/>
        </p:nvSpPr>
        <p:spPr>
          <a:xfrm>
            <a:off x="211069" y="2301475"/>
            <a:ext cx="23808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 can smell…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785545" y="2317723"/>
            <a:ext cx="2413290" cy="379067"/>
          </a:xfrm>
          <a:prstGeom prst="roundRect">
            <a:avLst/>
          </a:prstGeom>
          <a:solidFill>
            <a:srgbClr val="2FA2B4"/>
          </a:solidFill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31" name="TextBox 30"/>
          <p:cNvSpPr txBox="1"/>
          <p:nvPr/>
        </p:nvSpPr>
        <p:spPr>
          <a:xfrm>
            <a:off x="2815060" y="2283145"/>
            <a:ext cx="23926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 can hear…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78645" y="2848274"/>
            <a:ext cx="2413289" cy="6662434"/>
          </a:xfrm>
          <a:prstGeom prst="roundRect">
            <a:avLst>
              <a:gd name="adj" fmla="val 4888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9" name="Rounded Rectangle 28"/>
          <p:cNvSpPr/>
          <p:nvPr/>
        </p:nvSpPr>
        <p:spPr>
          <a:xfrm>
            <a:off x="2794423" y="2848274"/>
            <a:ext cx="2413289" cy="6662434"/>
          </a:xfrm>
          <a:prstGeom prst="roundRect">
            <a:avLst>
              <a:gd name="adj" fmla="val 4888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92" y="537601"/>
            <a:ext cx="731520" cy="7315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AFBAB8-105B-4E0E-AC17-50BEADC0C5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14102" y="2892522"/>
            <a:ext cx="1175610" cy="1633358"/>
          </a:xfrm>
          <a:prstGeom prst="roundRect">
            <a:avLst>
              <a:gd name="adj" fmla="val 11890"/>
            </a:avLst>
          </a:prstGeom>
          <a:ln w="19050"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DE413BA-F070-3D42-A4B6-50218D032E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4124046" y="2882247"/>
            <a:ext cx="1112769" cy="178237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0FA232-D52F-3A4C-BA21-F1EBBE58E12B}"/>
              </a:ext>
            </a:extLst>
          </p:cNvPr>
          <p:cNvSpPr txBox="1"/>
          <p:nvPr/>
        </p:nvSpPr>
        <p:spPr>
          <a:xfrm>
            <a:off x="5373557" y="7337528"/>
            <a:ext cx="1248725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Word Bank:</a:t>
            </a:r>
          </a:p>
          <a:p>
            <a:endParaRPr lang="en-GB" sz="1400" b="1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strong</a:t>
            </a:r>
            <a:b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pleasant</a:t>
            </a:r>
          </a:p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unpleasant</a:t>
            </a:r>
          </a:p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loud</a:t>
            </a:r>
          </a:p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quiet</a:t>
            </a:r>
          </a:p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Spicy</a:t>
            </a:r>
          </a:p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fruity</a:t>
            </a:r>
          </a:p>
          <a:p>
            <a:endParaRPr lang="en-GB" sz="1600" b="1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D800FF2-78E3-E942-8A76-F2E4412D1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891958"/>
              </p:ext>
            </p:extLst>
          </p:nvPr>
        </p:nvGraphicFramePr>
        <p:xfrm>
          <a:off x="194405" y="1930807"/>
          <a:ext cx="6453804" cy="6114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1268">
                  <a:extLst>
                    <a:ext uri="{9D8B030D-6E8A-4147-A177-3AD203B41FA5}">
                      <a16:colId xmlns:a16="http://schemas.microsoft.com/office/drawing/2014/main" val="366716457"/>
                    </a:ext>
                  </a:extLst>
                </a:gridCol>
                <a:gridCol w="2151268">
                  <a:extLst>
                    <a:ext uri="{9D8B030D-6E8A-4147-A177-3AD203B41FA5}">
                      <a16:colId xmlns:a16="http://schemas.microsoft.com/office/drawing/2014/main" val="429508275"/>
                    </a:ext>
                  </a:extLst>
                </a:gridCol>
                <a:gridCol w="2151268">
                  <a:extLst>
                    <a:ext uri="{9D8B030D-6E8A-4147-A177-3AD203B41FA5}">
                      <a16:colId xmlns:a16="http://schemas.microsoft.com/office/drawing/2014/main" val="104438355"/>
                    </a:ext>
                  </a:extLst>
                </a:gridCol>
              </a:tblGrid>
              <a:tr h="7868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rgbClr val="2CA4B6"/>
                          </a:solidFill>
                          <a:latin typeface="Arial Rounded MT Bold" panose="020F0704030504030204" pitchFamily="34" charset="77"/>
                        </a:rPr>
                        <a:t>sense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rgbClr val="2CA4B6"/>
                          </a:solidFill>
                          <a:latin typeface="Arial Rounded MT Bold" panose="020F0704030504030204" pitchFamily="34" charset="77"/>
                        </a:rPr>
                        <a:t>body part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rgbClr val="2CA4B6"/>
                          </a:solidFill>
                          <a:latin typeface="Arial Rounded MT Bold" panose="020F0704030504030204" pitchFamily="34" charset="77"/>
                        </a:rPr>
                        <a:t>picture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02763"/>
                  </a:ext>
                </a:extLst>
              </a:tr>
              <a:tr h="106547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2400" b="1" dirty="0">
                          <a:solidFill>
                            <a:srgbClr val="2CA4B6"/>
                          </a:solidFill>
                          <a:latin typeface="Arial Rounded MT Bold" panose="020F0704030504030204" pitchFamily="34" charset="77"/>
                        </a:rPr>
                        <a:t>hearing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3600" b="1" dirty="0">
                        <a:solidFill>
                          <a:srgbClr val="2CA4B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2400" b="1" dirty="0">
                        <a:solidFill>
                          <a:srgbClr val="2CA4B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33020"/>
                  </a:ext>
                </a:extLst>
              </a:tr>
              <a:tr h="106547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2400" b="1" dirty="0">
                        <a:solidFill>
                          <a:srgbClr val="2CA4B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3600" b="1" dirty="0">
                          <a:solidFill>
                            <a:srgbClr val="2CA4B6"/>
                          </a:solidFill>
                          <a:latin typeface="Arial Rounded MT Bold" panose="020F0704030504030204" pitchFamily="34" charset="77"/>
                        </a:rPr>
                        <a:t>n _ _ 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2400" b="1" dirty="0">
                        <a:solidFill>
                          <a:srgbClr val="2CA4B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5165710"/>
                  </a:ext>
                </a:extLst>
              </a:tr>
              <a:tr h="106547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2400" b="1" dirty="0">
                          <a:solidFill>
                            <a:srgbClr val="2CA4B6"/>
                          </a:solidFill>
                          <a:latin typeface="Arial Rounded MT Bold" panose="020F0704030504030204" pitchFamily="34" charset="77"/>
                        </a:rPr>
                        <a:t>taste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3600" b="1" dirty="0">
                        <a:solidFill>
                          <a:srgbClr val="2CA4B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2400" b="1" dirty="0">
                        <a:solidFill>
                          <a:srgbClr val="2CA4B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3782587"/>
                  </a:ext>
                </a:extLst>
              </a:tr>
              <a:tr h="106547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2400" b="1">
                        <a:solidFill>
                          <a:srgbClr val="2CA4B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3600" b="1" dirty="0">
                          <a:solidFill>
                            <a:srgbClr val="2CA4B6"/>
                          </a:solidFill>
                          <a:latin typeface="Arial Rounded MT Bold" panose="020F0704030504030204" pitchFamily="34" charset="77"/>
                        </a:rPr>
                        <a:t>s _ _ 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2400" b="1" dirty="0">
                        <a:solidFill>
                          <a:srgbClr val="2CA4B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053757"/>
                  </a:ext>
                </a:extLst>
              </a:tr>
              <a:tr h="106547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2400" b="1" dirty="0">
                          <a:solidFill>
                            <a:srgbClr val="2CA4B6"/>
                          </a:solidFill>
                          <a:latin typeface="Arial Rounded MT Bold" panose="020F0704030504030204" pitchFamily="34" charset="77"/>
                        </a:rPr>
                        <a:t>sight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3600" b="1" dirty="0">
                          <a:solidFill>
                            <a:srgbClr val="2CA4B6"/>
                          </a:solidFill>
                          <a:latin typeface="Arial Rounded MT Bold" panose="020F0704030504030204" pitchFamily="34" charset="77"/>
                        </a:rPr>
                        <a:t>e _ _ 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2400" b="1" dirty="0">
                        <a:solidFill>
                          <a:srgbClr val="2CA4B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84594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339906" y="9555021"/>
            <a:ext cx="417819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  <a:endParaRPr lang="en-US" sz="1000" dirty="0">
              <a:solidFill>
                <a:srgbClr val="2CA4B6"/>
              </a:solidFill>
              <a:latin typeface="Cambria" charset="0"/>
              <a:ea typeface="ＭＳ 明朝" charset="-128"/>
              <a:cs typeface="Times New Roman" charset="0"/>
            </a:endParaRP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9281" y="14378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S01.01.06 Handout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4404" y="1325059"/>
            <a:ext cx="64538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Fill out the boxes to show you understand the senses</a:t>
            </a:r>
            <a:endParaRPr lang="en-US" altLang="en-US" sz="16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9" y="396114"/>
            <a:ext cx="731520" cy="73152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2C0F5B64-6296-4C44-9AE1-8653A316BCE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083300" y="4108401"/>
            <a:ext cx="869593" cy="890878"/>
          </a:xfrm>
          <a:prstGeom prst="roundRect">
            <a:avLst>
              <a:gd name="adj" fmla="val 16667"/>
            </a:avLst>
          </a:prstGeom>
          <a:ln w="19050"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sp>
        <p:nvSpPr>
          <p:cNvPr id="45" name="Rounded Rectangular Callout 44">
            <a:extLst>
              <a:ext uri="{FF2B5EF4-FFF2-40B4-BE49-F238E27FC236}">
                <a16:creationId xmlns:a16="http://schemas.microsoft.com/office/drawing/2014/main" id="{E39343E2-8C7C-464D-BEAD-E5006DE2FF66}"/>
              </a:ext>
            </a:extLst>
          </p:cNvPr>
          <p:cNvSpPr/>
          <p:nvPr/>
        </p:nvSpPr>
        <p:spPr>
          <a:xfrm flipV="1">
            <a:off x="1155700" y="396114"/>
            <a:ext cx="5522121" cy="699672"/>
          </a:xfrm>
          <a:prstGeom prst="wedgeRoundRectCallout">
            <a:avLst>
              <a:gd name="adj1" fmla="val -52847"/>
              <a:gd name="adj2" fmla="val -15652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BF6CFC1-00D1-A24B-B7FD-AE251D4685B8}"/>
              </a:ext>
            </a:extLst>
          </p:cNvPr>
          <p:cNvSpPr txBox="1"/>
          <p:nvPr/>
        </p:nvSpPr>
        <p:spPr>
          <a:xfrm>
            <a:off x="1369685" y="559042"/>
            <a:ext cx="5283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Learn about the sense of hearing and smell</a:t>
            </a:r>
            <a:r>
              <a:rPr lang="en-US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.</a:t>
            </a:r>
            <a:endParaRPr lang="en-US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61021B3-A3E5-2B49-A678-F5AF81EDBE92}"/>
              </a:ext>
            </a:extLst>
          </p:cNvPr>
          <p:cNvSpPr/>
          <p:nvPr/>
        </p:nvSpPr>
        <p:spPr>
          <a:xfrm>
            <a:off x="209791" y="1212089"/>
            <a:ext cx="6464315" cy="546979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D11F5A2-5DDA-46D3-B3DA-B75C1C67D6BB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5072658" y="5822650"/>
            <a:ext cx="890877" cy="1510377"/>
          </a:xfrm>
          <a:prstGeom prst="roundRect">
            <a:avLst>
              <a:gd name="adj" fmla="val 16667"/>
            </a:avLst>
          </a:prstGeom>
          <a:ln w="19050"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sp>
        <p:nvSpPr>
          <p:cNvPr id="4" name="5-point Star 3">
            <a:extLst>
              <a:ext uri="{FF2B5EF4-FFF2-40B4-BE49-F238E27FC236}">
                <a16:creationId xmlns:a16="http://schemas.microsoft.com/office/drawing/2014/main" id="{AAC79316-2C71-5649-86F6-A136221C64DC}"/>
              </a:ext>
            </a:extLst>
          </p:cNvPr>
          <p:cNvSpPr/>
          <p:nvPr/>
        </p:nvSpPr>
        <p:spPr>
          <a:xfrm>
            <a:off x="194404" y="8284761"/>
            <a:ext cx="1365009" cy="1185721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B497B5-7BBB-E240-B81D-013D94FE2B96}"/>
              </a:ext>
            </a:extLst>
          </p:cNvPr>
          <p:cNvSpPr txBox="1"/>
          <p:nvPr/>
        </p:nvSpPr>
        <p:spPr>
          <a:xfrm>
            <a:off x="1559413" y="8212403"/>
            <a:ext cx="5308303" cy="1285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2CA4B6"/>
                </a:solidFill>
                <a:latin typeface="Arial Rounded MT Bold" panose="020F0704030504030204" pitchFamily="34" charset="77"/>
              </a:rPr>
              <a:t>Today, I have learnt</a:t>
            </a:r>
            <a:br>
              <a:rPr lang="en-GB" b="1" dirty="0">
                <a:solidFill>
                  <a:srgbClr val="2CA4B6"/>
                </a:solidFill>
                <a:latin typeface="Arial Rounded MT Bold" panose="020F0704030504030204" pitchFamily="34" charset="77"/>
              </a:rPr>
            </a:br>
            <a:r>
              <a:rPr lang="en-GB" b="1" dirty="0">
                <a:solidFill>
                  <a:srgbClr val="2CA4B6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766732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150</Words>
  <Application>Microsoft Macintosh PowerPoint</Application>
  <PresentationFormat>A4 Paper (210x297 mm)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21</cp:revision>
  <dcterms:created xsi:type="dcterms:W3CDTF">2016-06-12T08:53:59Z</dcterms:created>
  <dcterms:modified xsi:type="dcterms:W3CDTF">2021-12-24T15:06:14Z</dcterms:modified>
</cp:coreProperties>
</file>