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 id="259" r:id="rId4"/>
    <p:sldId id="257"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15"/>
  </p:normalViewPr>
  <p:slideViewPr>
    <p:cSldViewPr snapToGrid="0" snapToObjects="1">
      <p:cViewPr varScale="1">
        <p:scale>
          <a:sx n="78" d="100"/>
          <a:sy n="78" d="100"/>
        </p:scale>
        <p:origin x="31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8/21/22</a:t>
            </a:fld>
            <a:endParaRPr lang="en-US"/>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KS4-18-09</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551365" cy="461665"/>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Teacher Answers: Explore Insulating Material – </a:t>
            </a:r>
          </a:p>
          <a:p>
            <a:r>
              <a:rPr lang="en-US" sz="1200" dirty="0">
                <a:solidFill>
                  <a:schemeClr val="bg1"/>
                </a:solidFill>
                <a:latin typeface="Arial Rounded MT Bold" panose="020F0704030504030204" pitchFamily="34" charset="77"/>
              </a:rPr>
              <a:t>Required Practical   </a:t>
            </a:r>
          </a:p>
        </p:txBody>
      </p:sp>
      <p:pic>
        <p:nvPicPr>
          <p:cNvPr id="75" name="Picture 74" descr="Icon&#10;&#10;Description automatically generated">
            <a:extLst>
              <a:ext uri="{FF2B5EF4-FFF2-40B4-BE49-F238E27FC236}">
                <a16:creationId xmlns:a16="http://schemas.microsoft.com/office/drawing/2014/main" id="{3FD56E77-0D26-8A4D-A964-B6E07230B46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BDD8AE1-5E6F-3746-AFD6-8879D8FA644F}"/>
              </a:ext>
            </a:extLst>
          </p:cNvPr>
          <p:cNvSpPr/>
          <p:nvPr/>
        </p:nvSpPr>
        <p:spPr>
          <a:xfrm>
            <a:off x="813629" y="1420015"/>
            <a:ext cx="3240000" cy="360000"/>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Teacher answers</a:t>
            </a:r>
          </a:p>
        </p:txBody>
      </p:sp>
      <p:sp>
        <p:nvSpPr>
          <p:cNvPr id="3" name="Rectangle: Rounded Corners 2">
            <a:extLst>
              <a:ext uri="{FF2B5EF4-FFF2-40B4-BE49-F238E27FC236}">
                <a16:creationId xmlns:a16="http://schemas.microsoft.com/office/drawing/2014/main" id="{439F5B22-316F-0245-B49C-8144AFE5F17E}"/>
              </a:ext>
            </a:extLst>
          </p:cNvPr>
          <p:cNvSpPr/>
          <p:nvPr/>
        </p:nvSpPr>
        <p:spPr>
          <a:xfrm>
            <a:off x="220803" y="1486894"/>
            <a:ext cx="4852933" cy="4786685"/>
          </a:xfrm>
          <a:prstGeom prst="roundRect">
            <a:avLst/>
          </a:prstGeom>
          <a:ln>
            <a:noFill/>
          </a:ln>
        </p:spPr>
        <p:txBody>
          <a:bodyPr wrap="square" anchor="t">
            <a:spAutoFit/>
          </a:bodyPr>
          <a:lstStyle/>
          <a:p>
            <a:r>
              <a:rPr lang="en-US" sz="1200" u="sng" dirty="0">
                <a:solidFill>
                  <a:srgbClr val="38D4D6"/>
                </a:solidFill>
                <a:latin typeface="Arial Rounded MT Bold" panose="020F0704030504030204" pitchFamily="34" charset="77"/>
              </a:rPr>
              <a:t>Hypothesis</a:t>
            </a:r>
            <a:r>
              <a:rPr lang="en-US" sz="1200" dirty="0">
                <a:solidFill>
                  <a:srgbClr val="38D4D6"/>
                </a:solidFill>
                <a:latin typeface="Arial Rounded MT Bold" panose="020F0704030504030204" pitchFamily="34" charset="77"/>
              </a:rPr>
              <a:t> - </a:t>
            </a:r>
            <a:r>
              <a:rPr lang="en-GB" sz="1200" dirty="0">
                <a:solidFill>
                  <a:srgbClr val="38D4D6"/>
                </a:solidFill>
                <a:latin typeface="Arial Rounded MT Bold" panose="020F0704030504030204" pitchFamily="34" charset="77"/>
              </a:rPr>
              <a:t>What happens to the rate of cooling              as we change the type of the insulation material? </a:t>
            </a:r>
          </a:p>
          <a:p>
            <a:endParaRPr lang="en-US" sz="1200" u="sng" dirty="0">
              <a:solidFill>
                <a:srgbClr val="38D4D6"/>
              </a:solidFill>
              <a:latin typeface="Arial Rounded MT Bold" panose="020F0704030504030204" pitchFamily="34" charset="77"/>
            </a:endParaRPr>
          </a:p>
          <a:p>
            <a:r>
              <a:rPr lang="en-US" sz="1200" u="sng" dirty="0">
                <a:solidFill>
                  <a:srgbClr val="38D4D6"/>
                </a:solidFill>
                <a:latin typeface="Arial Rounded MT Bold" panose="020F0704030504030204" pitchFamily="34" charset="77"/>
              </a:rPr>
              <a:t>Prediction</a:t>
            </a:r>
            <a:r>
              <a:rPr lang="en-US" sz="1200" dirty="0">
                <a:solidFill>
                  <a:srgbClr val="38D4D6"/>
                </a:solidFill>
                <a:latin typeface="Arial Rounded MT Bold" panose="020F0704030504030204" pitchFamily="34" charset="77"/>
              </a:rPr>
              <a:t> - </a:t>
            </a:r>
            <a:r>
              <a:rPr lang="en-GB" sz="1200" dirty="0">
                <a:solidFill>
                  <a:srgbClr val="38D4D6"/>
                </a:solidFill>
                <a:latin typeface="Arial Rounded MT Bold" panose="020F0704030504030204" pitchFamily="34" charset="77"/>
              </a:rPr>
              <a:t>Changing the type of thermal insulation will affect the rate of cooling. </a:t>
            </a:r>
          </a:p>
          <a:p>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Organise:</a:t>
            </a:r>
          </a:p>
          <a:p>
            <a:r>
              <a:rPr lang="en-US" sz="1200" dirty="0">
                <a:solidFill>
                  <a:srgbClr val="38D4D6"/>
                </a:solidFill>
                <a:latin typeface="Arial Rounded MT Bold" panose="020F0704030504030204" pitchFamily="34" charset="77"/>
              </a:rPr>
              <a:t>Method:</a:t>
            </a:r>
          </a:p>
          <a:p>
            <a:pPr marL="228600" indent="-228600">
              <a:buFont typeface="+mj-lt"/>
              <a:buAutoNum type="arabicPeriod"/>
            </a:pPr>
            <a:r>
              <a:rPr lang="en-US" sz="1200" dirty="0">
                <a:solidFill>
                  <a:srgbClr val="38D4D6"/>
                </a:solidFill>
                <a:latin typeface="Arial Rounded MT Bold" panose="020F0704030504030204" pitchFamily="34" charset="77"/>
              </a:rPr>
              <a:t>Put the small beaker inside the larger beaker.</a:t>
            </a:r>
          </a:p>
          <a:p>
            <a:pPr marL="228600" indent="-228600">
              <a:buFont typeface="+mj-lt"/>
              <a:buAutoNum type="arabicPeriod"/>
            </a:pPr>
            <a:r>
              <a:rPr lang="en-US" sz="1200" dirty="0">
                <a:solidFill>
                  <a:srgbClr val="38D4D6"/>
                </a:solidFill>
                <a:latin typeface="Arial Rounded MT Bold" panose="020F0704030504030204" pitchFamily="34" charset="77"/>
              </a:rPr>
              <a:t>Use the kettle to boil water and put 80 ml of this hot water into the small beaker.</a:t>
            </a:r>
          </a:p>
          <a:p>
            <a:pPr marL="228600" indent="-228600">
              <a:buFont typeface="+mj-lt"/>
              <a:buAutoNum type="arabicPeriod"/>
            </a:pPr>
            <a:r>
              <a:rPr lang="en-US" sz="1200" dirty="0">
                <a:solidFill>
                  <a:srgbClr val="38D4D6"/>
                </a:solidFill>
                <a:latin typeface="Arial Rounded MT Bold" panose="020F0704030504030204" pitchFamily="34" charset="77"/>
              </a:rPr>
              <a:t>Use a piece of cardboard as a lid for the large beaker. The cardboard must have a hole for the thermometer.</a:t>
            </a:r>
          </a:p>
          <a:p>
            <a:pPr marL="228600" indent="-228600">
              <a:buFont typeface="+mj-lt"/>
              <a:buAutoNum type="arabicPeriod"/>
            </a:pPr>
            <a:r>
              <a:rPr lang="en-US" sz="1200" dirty="0">
                <a:solidFill>
                  <a:srgbClr val="38D4D6"/>
                </a:solidFill>
                <a:latin typeface="Arial Rounded MT Bold" panose="020F0704030504030204" pitchFamily="34" charset="77"/>
              </a:rPr>
              <a:t>Insert the thermometer through the hole in the cardboard lid so that its bulb is in the hot water.</a:t>
            </a:r>
          </a:p>
          <a:p>
            <a:pPr marL="228600" indent="-228600">
              <a:buFont typeface="+mj-lt"/>
              <a:buAutoNum type="arabicPeriod"/>
            </a:pPr>
            <a:r>
              <a:rPr lang="en-US" sz="1200" dirty="0">
                <a:solidFill>
                  <a:srgbClr val="38D4D6"/>
                </a:solidFill>
                <a:latin typeface="Arial Rounded MT Bold" panose="020F0704030504030204" pitchFamily="34" charset="77"/>
              </a:rPr>
              <a:t>Record the temperature of the water and start the stopwatch.</a:t>
            </a:r>
          </a:p>
          <a:p>
            <a:pPr marL="228600" indent="-228600">
              <a:buFont typeface="+mj-lt"/>
              <a:buAutoNum type="arabicPeriod"/>
            </a:pPr>
            <a:r>
              <a:rPr lang="en-US" sz="1200" dirty="0">
                <a:solidFill>
                  <a:srgbClr val="38D4D6"/>
                </a:solidFill>
                <a:latin typeface="Arial Rounded MT Bold" panose="020F0704030504030204" pitchFamily="34" charset="77"/>
              </a:rPr>
              <a:t>Record the temperature of the water every 3 minutes for 20 minutes Add your results to a table.</a:t>
            </a:r>
          </a:p>
          <a:p>
            <a:pPr marL="228600" indent="-228600">
              <a:buFont typeface="+mj-lt"/>
              <a:buAutoNum type="arabicPeriod"/>
            </a:pPr>
            <a:r>
              <a:rPr lang="en-US" sz="1200" dirty="0">
                <a:solidFill>
                  <a:srgbClr val="38D4D6"/>
                </a:solidFill>
                <a:latin typeface="Arial Rounded MT Bold" panose="020F0704030504030204" pitchFamily="34" charset="77"/>
              </a:rPr>
              <a:t>Repeat steps 1‒6 using the different materials each time to fill the space between the small and large beaker.</a:t>
            </a:r>
          </a:p>
          <a:p>
            <a:pPr marL="228600" indent="-228600">
              <a:buFont typeface="+mj-lt"/>
              <a:buAutoNum type="arabicPeriod"/>
            </a:pPr>
            <a:r>
              <a:rPr lang="en-US" sz="1200" dirty="0">
                <a:solidFill>
                  <a:srgbClr val="38D4D6"/>
                </a:solidFill>
                <a:latin typeface="Arial Rounded MT Bold" panose="020F0704030504030204" pitchFamily="34" charset="77"/>
              </a:rPr>
              <a:t>Plot cooling curve graphs for each material.</a:t>
            </a:r>
          </a:p>
        </p:txBody>
      </p:sp>
      <p:sp>
        <p:nvSpPr>
          <p:cNvPr id="4" name="Rectangle 3">
            <a:extLst>
              <a:ext uri="{FF2B5EF4-FFF2-40B4-BE49-F238E27FC236}">
                <a16:creationId xmlns:a16="http://schemas.microsoft.com/office/drawing/2014/main" id="{19332D1F-4255-6046-B554-1D82E78C6331}"/>
              </a:ext>
            </a:extLst>
          </p:cNvPr>
          <p:cNvSpPr/>
          <p:nvPr/>
        </p:nvSpPr>
        <p:spPr>
          <a:xfrm>
            <a:off x="293287" y="5796341"/>
            <a:ext cx="4707963" cy="1200329"/>
          </a:xfrm>
          <a:prstGeom prst="rect">
            <a:avLst/>
          </a:prstGeom>
          <a:noFill/>
          <a:ln>
            <a:noFill/>
          </a:ln>
        </p:spPr>
        <p:txBody>
          <a:bodyPr wrap="square">
            <a:spAutoFit/>
          </a:bodyPr>
          <a:lstStyle/>
          <a:p>
            <a:pPr marL="228600" indent="-228600">
              <a:buFont typeface="+mj-lt"/>
              <a:buAutoNum type="arabicPeriod" startAt="4"/>
            </a:pPr>
            <a:endParaRPr lang="en-US" sz="1200" b="1" dirty="0">
              <a:solidFill>
                <a:srgbClr val="38D4D6"/>
              </a:solidFill>
              <a:latin typeface="Arial Rounded MT Bold" panose="020F0704030504030204" pitchFamily="34" charset="77"/>
            </a:endParaRPr>
          </a:p>
          <a:p>
            <a:pPr marL="228600" indent="-228600">
              <a:buFont typeface="+mj-lt"/>
              <a:buAutoNum type="arabicPeriod" startAt="2"/>
            </a:pPr>
            <a:r>
              <a:rPr lang="en-US" sz="1200" dirty="0">
                <a:solidFill>
                  <a:srgbClr val="38D4D6"/>
                </a:solidFill>
                <a:latin typeface="Arial Rounded MT Bold" panose="020F0704030504030204" pitchFamily="34" charset="77"/>
              </a:rPr>
              <a:t>Risk assessment</a:t>
            </a:r>
          </a:p>
          <a:p>
            <a:r>
              <a:rPr lang="en-US" sz="1200" dirty="0">
                <a:solidFill>
                  <a:srgbClr val="38D4D6"/>
                </a:solidFill>
                <a:latin typeface="Arial Rounded MT Bold" panose="020F0704030504030204" pitchFamily="34" charset="77"/>
              </a:rPr>
              <a:t>Hot water can scald, so perform the practical standing up and if scalded put the affected area under cold water for at least 10 minutes and inform the teacher.</a:t>
            </a:r>
            <a:endParaRPr lang="en-US" sz="1600" dirty="0">
              <a:solidFill>
                <a:srgbClr val="38D4D6"/>
              </a:solidFill>
              <a:latin typeface="Arial Rounded MT Bold" panose="020F0704030504030204" pitchFamily="34" charset="77"/>
            </a:endParaRPr>
          </a:p>
          <a:p>
            <a:pPr marL="228600" indent="-228600">
              <a:buFont typeface="+mj-lt"/>
              <a:buAutoNum type="arabicPeriod" startAt="2"/>
            </a:pPr>
            <a:endParaRPr lang="en-US" sz="1200" b="1" dirty="0">
              <a:solidFill>
                <a:srgbClr val="38D4D6"/>
              </a:solidFill>
              <a:latin typeface="Arial Rounded MT Bold" panose="020F0704030504030204" pitchFamily="34" charset="77"/>
            </a:endParaRPr>
          </a:p>
        </p:txBody>
      </p:sp>
      <p:sp>
        <p:nvSpPr>
          <p:cNvPr id="5" name="TextBox 4">
            <a:extLst>
              <a:ext uri="{FF2B5EF4-FFF2-40B4-BE49-F238E27FC236}">
                <a16:creationId xmlns:a16="http://schemas.microsoft.com/office/drawing/2014/main" id="{6243F530-944E-554E-854B-80B99D096452}"/>
              </a:ext>
            </a:extLst>
          </p:cNvPr>
          <p:cNvSpPr txBox="1"/>
          <p:nvPr/>
        </p:nvSpPr>
        <p:spPr>
          <a:xfrm>
            <a:off x="4433528" y="1300323"/>
            <a:ext cx="2075290" cy="1015663"/>
          </a:xfrm>
          <a:prstGeom prst="rect">
            <a:avLst/>
          </a:prstGeom>
          <a:solidFill>
            <a:schemeClr val="bg1"/>
          </a:solidFill>
          <a:ln>
            <a:solidFill>
              <a:srgbClr val="38D4D6"/>
            </a:solidFill>
          </a:ln>
        </p:spPr>
        <p:txBody>
          <a:bodyPr wrap="square" rtlCol="0">
            <a:spAutoFit/>
          </a:bodyPr>
          <a:lstStyle/>
          <a:p>
            <a:r>
              <a:rPr lang="en-US" sz="1200" dirty="0">
                <a:solidFill>
                  <a:srgbClr val="38D4D6"/>
                </a:solidFill>
                <a:latin typeface="Arial Rounded MT Bold" panose="020F0704030504030204" pitchFamily="34" charset="77"/>
              </a:rPr>
              <a:t>Plan an experiment for measuring the effectiveness of a </a:t>
            </a:r>
            <a:r>
              <a:rPr lang="en-US" sz="1200" u="sng" dirty="0">
                <a:solidFill>
                  <a:srgbClr val="38D4D6"/>
                </a:solidFill>
                <a:latin typeface="Arial Rounded MT Bold" panose="020F0704030504030204" pitchFamily="34" charset="77"/>
              </a:rPr>
              <a:t>range of different insulation materials</a:t>
            </a:r>
            <a:r>
              <a:rPr lang="en-US" sz="1200" dirty="0">
                <a:solidFill>
                  <a:srgbClr val="38D4D6"/>
                </a:solidFill>
                <a:latin typeface="Arial Rounded MT Bold" panose="020F0704030504030204" pitchFamily="34" charset="77"/>
              </a:rPr>
              <a:t>.</a:t>
            </a:r>
          </a:p>
        </p:txBody>
      </p:sp>
      <p:sp>
        <p:nvSpPr>
          <p:cNvPr id="6" name="Google Shape;101;p2">
            <a:extLst>
              <a:ext uri="{FF2B5EF4-FFF2-40B4-BE49-F238E27FC236}">
                <a16:creationId xmlns:a16="http://schemas.microsoft.com/office/drawing/2014/main" id="{C4FF7C04-C835-0B49-8F14-87E8A3841CEC}"/>
              </a:ext>
            </a:extLst>
          </p:cNvPr>
          <p:cNvSpPr/>
          <p:nvPr/>
        </p:nvSpPr>
        <p:spPr>
          <a:xfrm>
            <a:off x="223690" y="6845562"/>
            <a:ext cx="3710043" cy="1169806"/>
          </a:xfrm>
          <a:prstGeom prst="roundRect">
            <a:avLst>
              <a:gd name="adj" fmla="val 16175"/>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lang="en-GB" sz="1200" b="1" dirty="0">
              <a:solidFill>
                <a:srgbClr val="38D4D6"/>
              </a:solidFill>
              <a:latin typeface="Arial Rounded"/>
              <a:ea typeface="Arial Rounded"/>
              <a:cs typeface="Arial Rounded"/>
              <a:sym typeface="Arial Rounded"/>
            </a:endParaRPr>
          </a:p>
        </p:txBody>
      </p:sp>
      <p:sp>
        <p:nvSpPr>
          <p:cNvPr id="7" name="Rectangle 6">
            <a:extLst>
              <a:ext uri="{FF2B5EF4-FFF2-40B4-BE49-F238E27FC236}">
                <a16:creationId xmlns:a16="http://schemas.microsoft.com/office/drawing/2014/main" id="{9B5C3B9A-F608-0C4D-915D-FC4C227BA7F5}"/>
              </a:ext>
            </a:extLst>
          </p:cNvPr>
          <p:cNvSpPr/>
          <p:nvPr/>
        </p:nvSpPr>
        <p:spPr>
          <a:xfrm>
            <a:off x="5073737" y="2390897"/>
            <a:ext cx="1555184" cy="4133929"/>
          </a:xfrm>
          <a:prstGeom prst="rect">
            <a:avLst/>
          </a:prstGeom>
          <a:solidFill>
            <a:schemeClr val="bg1"/>
          </a:solidFill>
          <a:ln>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solidFill>
                <a:srgbClr val="38D4D6"/>
              </a:solidFill>
            </a:endParaRPr>
          </a:p>
        </p:txBody>
      </p:sp>
      <p:sp>
        <p:nvSpPr>
          <p:cNvPr id="8" name="Rectangle 7">
            <a:extLst>
              <a:ext uri="{FF2B5EF4-FFF2-40B4-BE49-F238E27FC236}">
                <a16:creationId xmlns:a16="http://schemas.microsoft.com/office/drawing/2014/main" id="{EA8D51D3-E109-D84D-A4D1-D4C3D65E3685}"/>
              </a:ext>
            </a:extLst>
          </p:cNvPr>
          <p:cNvSpPr/>
          <p:nvPr/>
        </p:nvSpPr>
        <p:spPr>
          <a:xfrm>
            <a:off x="485030" y="7831776"/>
            <a:ext cx="6372970" cy="1569660"/>
          </a:xfrm>
          <a:prstGeom prst="rect">
            <a:avLst/>
          </a:prstGeom>
          <a:noFill/>
          <a:ln>
            <a:noFill/>
          </a:ln>
        </p:spPr>
        <p:txBody>
          <a:bodyPr wrap="square">
            <a:spAutoFit/>
          </a:bodyPr>
          <a:lstStyle/>
          <a:p>
            <a:pPr marL="228600" indent="-228600">
              <a:buFont typeface="+mj-lt"/>
              <a:buAutoNum type="arabicPeriod" startAt="4"/>
            </a:pPr>
            <a:endParaRPr lang="en-US" sz="1200" b="1" dirty="0">
              <a:solidFill>
                <a:srgbClr val="38D4D6"/>
              </a:solidFill>
              <a:latin typeface="Arial Rounded MT Bold" panose="020F0704030504030204" pitchFamily="34" charset="77"/>
            </a:endParaRPr>
          </a:p>
          <a:p>
            <a:pPr marL="228600" indent="-228600">
              <a:buFont typeface="+mj-lt"/>
              <a:buAutoNum type="arabicPeriod" startAt="4"/>
            </a:pPr>
            <a:r>
              <a:rPr lang="en-US" sz="1200" dirty="0">
                <a:solidFill>
                  <a:srgbClr val="38D4D6"/>
                </a:solidFill>
                <a:latin typeface="Arial Rounded MT Bold" panose="020F0704030504030204" pitchFamily="34" charset="77"/>
              </a:rPr>
              <a:t>Sources of error</a:t>
            </a:r>
          </a:p>
          <a:p>
            <a:r>
              <a:rPr lang="en-GB" sz="1200" u="sng" dirty="0">
                <a:solidFill>
                  <a:srgbClr val="38D4D6"/>
                </a:solidFill>
                <a:latin typeface="Arial Rounded MT Bold" panose="020F0704030504030204" pitchFamily="34" charset="77"/>
              </a:rPr>
              <a:t>Zero error </a:t>
            </a:r>
            <a:r>
              <a:rPr lang="en-GB" sz="1200" dirty="0">
                <a:solidFill>
                  <a:srgbClr val="38D4D6"/>
                </a:solidFill>
                <a:latin typeface="Arial Rounded MT Bold" panose="020F0704030504030204" pitchFamily="34" charset="77"/>
              </a:rPr>
              <a:t>- check when removing the thermometer from the water that it is at zero.</a:t>
            </a:r>
          </a:p>
          <a:p>
            <a:r>
              <a:rPr lang="en-GB" sz="1200" u="sng" dirty="0">
                <a:solidFill>
                  <a:srgbClr val="38D4D6"/>
                </a:solidFill>
                <a:latin typeface="Arial Rounded MT Bold" panose="020F0704030504030204" pitchFamily="34" charset="77"/>
              </a:rPr>
              <a:t>Systematic</a:t>
            </a:r>
            <a:r>
              <a:rPr lang="en-GB" sz="1200" dirty="0">
                <a:solidFill>
                  <a:srgbClr val="38D4D6"/>
                </a:solidFill>
                <a:latin typeface="Arial Rounded MT Bold" panose="020F0704030504030204" pitchFamily="34" charset="77"/>
              </a:rPr>
              <a:t> - try to be consistent with the thickness of insulating materials.</a:t>
            </a:r>
          </a:p>
          <a:p>
            <a:r>
              <a:rPr lang="en-GB" sz="1200" u="sng" dirty="0">
                <a:solidFill>
                  <a:srgbClr val="38D4D6"/>
                </a:solidFill>
                <a:latin typeface="Arial Rounded MT Bold" panose="020F0704030504030204" pitchFamily="34" charset="77"/>
              </a:rPr>
              <a:t>Random</a:t>
            </a:r>
            <a:r>
              <a:rPr lang="en-GB" sz="1200" dirty="0">
                <a:solidFill>
                  <a:srgbClr val="38D4D6"/>
                </a:solidFill>
                <a:latin typeface="Arial Rounded MT Bold" panose="020F0704030504030204" pitchFamily="34" charset="77"/>
              </a:rPr>
              <a:t> – unable to ascertain with one set of results.</a:t>
            </a:r>
          </a:p>
          <a:p>
            <a:r>
              <a:rPr lang="en-GB" sz="1200" u="sng" dirty="0">
                <a:solidFill>
                  <a:srgbClr val="38D4D6"/>
                </a:solidFill>
                <a:latin typeface="Arial Rounded MT Bold" panose="020F0704030504030204" pitchFamily="34" charset="77"/>
              </a:rPr>
              <a:t>Measurement</a:t>
            </a:r>
            <a:r>
              <a:rPr lang="en-GB" sz="1200" dirty="0">
                <a:solidFill>
                  <a:srgbClr val="38D4D6"/>
                </a:solidFill>
                <a:latin typeface="Arial Rounded MT Bold" panose="020F0704030504030204" pitchFamily="34" charset="77"/>
              </a:rPr>
              <a:t> &amp; </a:t>
            </a:r>
            <a:r>
              <a:rPr lang="en-GB" sz="1200" u="sng" dirty="0">
                <a:solidFill>
                  <a:srgbClr val="38D4D6"/>
                </a:solidFill>
                <a:latin typeface="Arial Rounded MT Bold" panose="020F0704030504030204" pitchFamily="34" charset="77"/>
              </a:rPr>
              <a:t>uncertainty</a:t>
            </a:r>
            <a:r>
              <a:rPr lang="en-GB" sz="1200" dirty="0">
                <a:solidFill>
                  <a:srgbClr val="38D4D6"/>
                </a:solidFill>
                <a:latin typeface="Arial Rounded MT Bold" panose="020F0704030504030204" pitchFamily="34" charset="77"/>
              </a:rPr>
              <a:t> – no mean calculated to make comparison.</a:t>
            </a:r>
          </a:p>
          <a:p>
            <a:r>
              <a:rPr lang="en-GB" sz="1200" u="sng" dirty="0">
                <a:solidFill>
                  <a:srgbClr val="38D4D6"/>
                </a:solidFill>
                <a:latin typeface="Arial Rounded MT Bold" panose="020F0704030504030204" pitchFamily="34" charset="77"/>
              </a:rPr>
              <a:t>Anomalies</a:t>
            </a:r>
            <a:r>
              <a:rPr lang="en-GB" sz="1200" dirty="0">
                <a:solidFill>
                  <a:srgbClr val="38D4D6"/>
                </a:solidFill>
                <a:latin typeface="Arial Rounded MT Bold" panose="020F0704030504030204" pitchFamily="34" charset="77"/>
              </a:rPr>
              <a:t> - unable to ascertain with one set of results.</a:t>
            </a:r>
          </a:p>
          <a:p>
            <a:endParaRPr lang="en-US" sz="1200" b="1" u="sng" dirty="0">
              <a:solidFill>
                <a:srgbClr val="38D4D6"/>
              </a:solidFill>
              <a:latin typeface="Arial Rounded MT Bold" panose="020F0704030504030204" pitchFamily="34" charset="77"/>
            </a:endParaRPr>
          </a:p>
        </p:txBody>
      </p:sp>
      <p:sp>
        <p:nvSpPr>
          <p:cNvPr id="9" name="TextBox 8">
            <a:extLst>
              <a:ext uri="{FF2B5EF4-FFF2-40B4-BE49-F238E27FC236}">
                <a16:creationId xmlns:a16="http://schemas.microsoft.com/office/drawing/2014/main" id="{A5B29DC3-3EDA-F642-B7D6-F3ECE9FEEAEB}"/>
              </a:ext>
            </a:extLst>
          </p:cNvPr>
          <p:cNvSpPr txBox="1"/>
          <p:nvPr/>
        </p:nvSpPr>
        <p:spPr>
          <a:xfrm>
            <a:off x="3993522" y="6657883"/>
            <a:ext cx="2626728" cy="1384995"/>
          </a:xfrm>
          <a:prstGeom prst="rect">
            <a:avLst/>
          </a:prstGeom>
          <a:noFill/>
          <a:ln>
            <a:solidFill>
              <a:srgbClr val="38D4D6"/>
            </a:solidFill>
          </a:ln>
        </p:spPr>
        <p:txBody>
          <a:bodyPr wrap="square" rtlCol="0">
            <a:spAutoFit/>
          </a:bodyPr>
          <a:lstStyle/>
          <a:p>
            <a:r>
              <a:rPr lang="en-US" sz="1200" u="sng" dirty="0">
                <a:solidFill>
                  <a:srgbClr val="38D4D6"/>
                </a:solidFill>
                <a:latin typeface="Arial Rounded MT Bold" panose="020F0704030504030204" pitchFamily="34" charset="77"/>
              </a:rPr>
              <a:t>Resolution</a:t>
            </a:r>
            <a:r>
              <a:rPr lang="en-US" sz="1200" dirty="0">
                <a:solidFill>
                  <a:srgbClr val="38D4D6"/>
                </a:solidFill>
                <a:latin typeface="Arial Rounded MT Bold" panose="020F0704030504030204" pitchFamily="34" charset="77"/>
              </a:rPr>
              <a:t> - of the thermometer.</a:t>
            </a:r>
          </a:p>
          <a:p>
            <a:r>
              <a:rPr lang="en-US" sz="1200" u="sng" dirty="0">
                <a:solidFill>
                  <a:srgbClr val="38D4D6"/>
                </a:solidFill>
                <a:latin typeface="Arial Rounded MT Bold" panose="020F0704030504030204" pitchFamily="34" charset="77"/>
              </a:rPr>
              <a:t>Interval</a:t>
            </a:r>
            <a:r>
              <a:rPr lang="en-US" sz="1200" dirty="0">
                <a:solidFill>
                  <a:srgbClr val="38D4D6"/>
                </a:solidFill>
                <a:latin typeface="Arial Rounded MT Bold" panose="020F0704030504030204" pitchFamily="34" charset="77"/>
              </a:rPr>
              <a:t> – between the readings of work done.</a:t>
            </a:r>
          </a:p>
          <a:p>
            <a:r>
              <a:rPr lang="en-US" sz="1200" u="sng" dirty="0">
                <a:solidFill>
                  <a:srgbClr val="38D4D6"/>
                </a:solidFill>
                <a:latin typeface="Arial Rounded MT Bold" panose="020F0704030504030204" pitchFamily="34" charset="77"/>
              </a:rPr>
              <a:t>Calibration</a:t>
            </a:r>
            <a:r>
              <a:rPr lang="en-US" sz="1200" dirty="0">
                <a:solidFill>
                  <a:srgbClr val="38D4D6"/>
                </a:solidFill>
                <a:latin typeface="Arial Rounded MT Bold" panose="020F0704030504030204" pitchFamily="34" charset="77"/>
              </a:rPr>
              <a:t> – does the thermometer need calibrating?</a:t>
            </a:r>
          </a:p>
          <a:p>
            <a:r>
              <a:rPr lang="en-US" sz="1200" u="sng" dirty="0">
                <a:solidFill>
                  <a:srgbClr val="38D4D6"/>
                </a:solidFill>
                <a:latin typeface="Arial Rounded MT Bold" panose="020F0704030504030204" pitchFamily="34" charset="77"/>
              </a:rPr>
              <a:t>Range</a:t>
            </a:r>
            <a:r>
              <a:rPr lang="en-US" sz="1200" dirty="0">
                <a:solidFill>
                  <a:srgbClr val="38D4D6"/>
                </a:solidFill>
                <a:latin typeface="Arial Rounded MT Bold" panose="020F0704030504030204" pitchFamily="34" charset="77"/>
              </a:rPr>
              <a:t> – what is the range of work done?</a:t>
            </a:r>
          </a:p>
        </p:txBody>
      </p:sp>
      <p:sp>
        <p:nvSpPr>
          <p:cNvPr id="10" name="Rectangle 9">
            <a:extLst>
              <a:ext uri="{FF2B5EF4-FFF2-40B4-BE49-F238E27FC236}">
                <a16:creationId xmlns:a16="http://schemas.microsoft.com/office/drawing/2014/main" id="{1D147003-4993-5B4D-B406-236F99F902D6}"/>
              </a:ext>
            </a:extLst>
          </p:cNvPr>
          <p:cNvSpPr/>
          <p:nvPr/>
        </p:nvSpPr>
        <p:spPr>
          <a:xfrm>
            <a:off x="223690" y="6939589"/>
            <a:ext cx="3722125" cy="1015663"/>
          </a:xfrm>
          <a:prstGeom prst="rect">
            <a:avLst/>
          </a:prstGeom>
        </p:spPr>
        <p:txBody>
          <a:bodyPr wrap="square">
            <a:spAutoFit/>
          </a:bodyPr>
          <a:lstStyle/>
          <a:p>
            <a:pPr marL="228600" indent="-228600">
              <a:buFont typeface="+mj-lt"/>
              <a:buAutoNum type="arabicPeriod" startAt="3"/>
            </a:pPr>
            <a:r>
              <a:rPr lang="en-US" sz="1200" dirty="0">
                <a:solidFill>
                  <a:srgbClr val="38D4D6"/>
                </a:solidFill>
                <a:latin typeface="Arial Rounded MT Bold" panose="020F0704030504030204" pitchFamily="34" charset="77"/>
              </a:rPr>
              <a:t>Control &amp; variables</a:t>
            </a:r>
          </a:p>
          <a:p>
            <a:r>
              <a:rPr lang="en-US" sz="1200" u="sng" dirty="0">
                <a:solidFill>
                  <a:srgbClr val="38D4D6"/>
                </a:solidFill>
                <a:latin typeface="Arial Rounded MT Bold" panose="020F0704030504030204" pitchFamily="34" charset="77"/>
              </a:rPr>
              <a:t>Independent</a:t>
            </a:r>
            <a:r>
              <a:rPr lang="en-US" sz="1200" dirty="0">
                <a:solidFill>
                  <a:srgbClr val="38D4D6"/>
                </a:solidFill>
                <a:latin typeface="Arial Rounded MT Bold" panose="020F0704030504030204" pitchFamily="34" charset="77"/>
              </a:rPr>
              <a:t>: Type of insulation material</a:t>
            </a:r>
          </a:p>
          <a:p>
            <a:r>
              <a:rPr lang="en-US" sz="1200" u="sng" dirty="0">
                <a:solidFill>
                  <a:srgbClr val="38D4D6"/>
                </a:solidFill>
                <a:latin typeface="Arial Rounded MT Bold" panose="020F0704030504030204" pitchFamily="34" charset="77"/>
              </a:rPr>
              <a:t>Dependent</a:t>
            </a:r>
            <a:r>
              <a:rPr lang="en-US" sz="1200" dirty="0">
                <a:solidFill>
                  <a:srgbClr val="38D4D6"/>
                </a:solidFill>
                <a:latin typeface="Arial Rounded MT Bold" panose="020F0704030504030204" pitchFamily="34" charset="77"/>
              </a:rPr>
              <a:t>: Rate of cooling</a:t>
            </a:r>
          </a:p>
          <a:p>
            <a:r>
              <a:rPr lang="en-US" sz="1200" u="sng" dirty="0">
                <a:solidFill>
                  <a:srgbClr val="38D4D6"/>
                </a:solidFill>
                <a:latin typeface="Arial Rounded MT Bold" panose="020F0704030504030204" pitchFamily="34" charset="77"/>
              </a:rPr>
              <a:t>Control</a:t>
            </a:r>
            <a:r>
              <a:rPr lang="en-US" sz="1200" dirty="0">
                <a:solidFill>
                  <a:srgbClr val="38D4D6"/>
                </a:solidFill>
                <a:latin typeface="Arial Rounded MT Bold" panose="020F0704030504030204" pitchFamily="34" charset="77"/>
              </a:rPr>
              <a:t>: Size of beakers, thickness of material, starting temperature.</a:t>
            </a:r>
          </a:p>
        </p:txBody>
      </p:sp>
      <p:sp>
        <p:nvSpPr>
          <p:cNvPr id="11" name="TextBox 10">
            <a:extLst>
              <a:ext uri="{FF2B5EF4-FFF2-40B4-BE49-F238E27FC236}">
                <a16:creationId xmlns:a16="http://schemas.microsoft.com/office/drawing/2014/main" id="{A079C153-756B-794D-B744-8B4494AF7CCC}"/>
              </a:ext>
            </a:extLst>
          </p:cNvPr>
          <p:cNvSpPr txBox="1"/>
          <p:nvPr/>
        </p:nvSpPr>
        <p:spPr>
          <a:xfrm>
            <a:off x="5135704" y="2414706"/>
            <a:ext cx="1484546" cy="4093428"/>
          </a:xfrm>
          <a:prstGeom prst="rect">
            <a:avLst/>
          </a:prstGeom>
          <a:noFill/>
          <a:ln>
            <a:noFill/>
          </a:ln>
        </p:spPr>
        <p:txBody>
          <a:bodyPr wrap="square" rtlCol="0">
            <a:spAutoFit/>
          </a:bodyPr>
          <a:lstStyle/>
          <a:p>
            <a:pPr algn="ctr">
              <a:lnSpc>
                <a:spcPct val="150000"/>
              </a:lnSpc>
            </a:pPr>
            <a:r>
              <a:rPr lang="en-GB" sz="1200" u="sng" dirty="0">
                <a:solidFill>
                  <a:srgbClr val="38D4D6"/>
                </a:solidFill>
                <a:latin typeface="Arial Rounded MT Bold" panose="020F0704030504030204" pitchFamily="34" charset="77"/>
              </a:rPr>
              <a:t>Equipment</a:t>
            </a:r>
          </a:p>
          <a:p>
            <a:pPr marL="171450" indent="-171450">
              <a:spcBef>
                <a:spcPts val="600"/>
              </a:spcBef>
              <a:buFont typeface="Arial" panose="020B0604020202020204" pitchFamily="34" charset="0"/>
              <a:buChar char="•"/>
            </a:pPr>
            <a:r>
              <a:rPr lang="en-GB" sz="1200" dirty="0">
                <a:solidFill>
                  <a:srgbClr val="38D4D6"/>
                </a:solidFill>
                <a:latin typeface="Arial Rounded MT Bold" panose="020F0704030504030204" pitchFamily="34" charset="77"/>
              </a:rPr>
              <a:t>100 ml beaker</a:t>
            </a:r>
          </a:p>
          <a:p>
            <a:pPr marL="171450" indent="-171450">
              <a:spcBef>
                <a:spcPts val="600"/>
              </a:spcBef>
              <a:buFont typeface="Arial" panose="020B0604020202020204" pitchFamily="34" charset="0"/>
              <a:buChar char="•"/>
            </a:pPr>
            <a:r>
              <a:rPr lang="en-GB" sz="1200" dirty="0">
                <a:solidFill>
                  <a:srgbClr val="38D4D6"/>
                </a:solidFill>
                <a:latin typeface="Arial Rounded MT Bold" panose="020F0704030504030204" pitchFamily="34" charset="77"/>
              </a:rPr>
              <a:t>250 ml beaker</a:t>
            </a:r>
          </a:p>
          <a:p>
            <a:pPr marL="171450" indent="-171450">
              <a:spcBef>
                <a:spcPts val="600"/>
              </a:spcBef>
              <a:buFont typeface="Arial" panose="020B0604020202020204" pitchFamily="34" charset="0"/>
              <a:buChar char="•"/>
            </a:pPr>
            <a:r>
              <a:rPr lang="en-GB" sz="1200" dirty="0">
                <a:solidFill>
                  <a:srgbClr val="38D4D6"/>
                </a:solidFill>
                <a:latin typeface="Arial Rounded MT Bold" panose="020F0704030504030204" pitchFamily="34" charset="77"/>
              </a:rPr>
              <a:t>800 ml beaker </a:t>
            </a:r>
          </a:p>
          <a:p>
            <a:pPr marL="171450" indent="-171450">
              <a:spcBef>
                <a:spcPts val="600"/>
              </a:spcBef>
              <a:buFont typeface="Arial" panose="020B0604020202020204" pitchFamily="34" charset="0"/>
              <a:buChar char="•"/>
            </a:pPr>
            <a:r>
              <a:rPr lang="en-GB" sz="1200" dirty="0">
                <a:solidFill>
                  <a:srgbClr val="38D4D6"/>
                </a:solidFill>
                <a:latin typeface="Arial Rounded MT Bold" panose="020F0704030504030204" pitchFamily="34" charset="77"/>
              </a:rPr>
              <a:t>Thermometer</a:t>
            </a:r>
          </a:p>
          <a:p>
            <a:pPr marL="171450" indent="-171450">
              <a:spcBef>
                <a:spcPts val="600"/>
              </a:spcBef>
              <a:buFont typeface="Arial" panose="020B0604020202020204" pitchFamily="34" charset="0"/>
              <a:buChar char="•"/>
            </a:pPr>
            <a:r>
              <a:rPr lang="en-GB" sz="1200" dirty="0">
                <a:solidFill>
                  <a:srgbClr val="38D4D6"/>
                </a:solidFill>
                <a:latin typeface="Arial Rounded MT Bold" panose="020F0704030504030204" pitchFamily="34" charset="77"/>
              </a:rPr>
              <a:t>Kettle to heat water </a:t>
            </a:r>
          </a:p>
          <a:p>
            <a:pPr marL="171450" indent="-171450">
              <a:spcBef>
                <a:spcPts val="600"/>
              </a:spcBef>
              <a:buFont typeface="Arial" panose="020B0604020202020204" pitchFamily="34" charset="0"/>
              <a:buChar char="•"/>
            </a:pPr>
            <a:r>
              <a:rPr lang="en-GB" sz="1200" dirty="0">
                <a:solidFill>
                  <a:srgbClr val="38D4D6"/>
                </a:solidFill>
                <a:latin typeface="Arial Rounded MT Bold" panose="020F0704030504030204" pitchFamily="34" charset="77"/>
              </a:rPr>
              <a:t>cardboard </a:t>
            </a:r>
          </a:p>
          <a:p>
            <a:pPr marL="171450" indent="-171450">
              <a:spcBef>
                <a:spcPts val="600"/>
              </a:spcBef>
              <a:buFont typeface="Arial" panose="020B0604020202020204" pitchFamily="34" charset="0"/>
              <a:buChar char="•"/>
            </a:pPr>
            <a:r>
              <a:rPr lang="en-GB" sz="1200" dirty="0">
                <a:solidFill>
                  <a:srgbClr val="38D4D6"/>
                </a:solidFill>
                <a:latin typeface="Arial Rounded MT Bold" panose="020F0704030504030204" pitchFamily="34" charset="77"/>
              </a:rPr>
              <a:t>Scissors </a:t>
            </a:r>
          </a:p>
          <a:p>
            <a:pPr marL="171450" indent="-171450">
              <a:spcBef>
                <a:spcPts val="600"/>
              </a:spcBef>
              <a:buFont typeface="Arial" panose="020B0604020202020204" pitchFamily="34" charset="0"/>
              <a:buChar char="•"/>
            </a:pPr>
            <a:r>
              <a:rPr lang="en-GB" sz="1200" dirty="0">
                <a:solidFill>
                  <a:srgbClr val="38D4D6"/>
                </a:solidFill>
                <a:latin typeface="Arial Rounded MT Bold" panose="020F0704030504030204" pitchFamily="34" charset="77"/>
              </a:rPr>
              <a:t>Stopwatch</a:t>
            </a:r>
          </a:p>
          <a:p>
            <a:pPr marL="171450" indent="-171450">
              <a:spcBef>
                <a:spcPts val="600"/>
              </a:spcBef>
              <a:buFont typeface="Arial" panose="020B0604020202020204" pitchFamily="34" charset="0"/>
              <a:buChar char="•"/>
            </a:pPr>
            <a:r>
              <a:rPr lang="en-GB" sz="1200" dirty="0">
                <a:solidFill>
                  <a:srgbClr val="38D4D6"/>
                </a:solidFill>
                <a:latin typeface="Arial Rounded MT Bold" panose="020F0704030504030204" pitchFamily="34" charset="77"/>
              </a:rPr>
              <a:t>Insulating materials </a:t>
            </a:r>
          </a:p>
          <a:p>
            <a:pPr marL="171450" indent="-171450">
              <a:spcBef>
                <a:spcPts val="600"/>
              </a:spcBef>
              <a:buFont typeface="Arial" panose="020B0604020202020204" pitchFamily="34" charset="0"/>
              <a:buChar char="•"/>
            </a:pPr>
            <a:r>
              <a:rPr lang="en-GB" sz="1200" dirty="0">
                <a:solidFill>
                  <a:srgbClr val="38D4D6"/>
                </a:solidFill>
                <a:latin typeface="Arial Rounded MT Bold" panose="020F0704030504030204" pitchFamily="34" charset="77"/>
              </a:rPr>
              <a:t>Rubber bands</a:t>
            </a:r>
            <a:endParaRPr lang="en-GB" sz="1200" b="1"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r>
              <a:rPr lang="en-GB" sz="1200" dirty="0">
                <a:solidFill>
                  <a:srgbClr val="38D4D6"/>
                </a:solidFill>
                <a:latin typeface="Arial Rounded MT Bold" panose="020F0704030504030204" pitchFamily="34" charset="77"/>
              </a:rPr>
              <a:t>Students should describe the use of the equipment </a:t>
            </a:r>
          </a:p>
        </p:txBody>
      </p:sp>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51735AC-CE22-F64A-A7BA-768FA5CCA74D}"/>
              </a:ext>
            </a:extLst>
          </p:cNvPr>
          <p:cNvSpPr/>
          <p:nvPr/>
        </p:nvSpPr>
        <p:spPr>
          <a:xfrm>
            <a:off x="2923569" y="1296602"/>
            <a:ext cx="3240000" cy="361796"/>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Teacher answers</a:t>
            </a:r>
          </a:p>
        </p:txBody>
      </p:sp>
      <p:graphicFrame>
        <p:nvGraphicFramePr>
          <p:cNvPr id="3" name="Google Shape;117;p4">
            <a:extLst>
              <a:ext uri="{FF2B5EF4-FFF2-40B4-BE49-F238E27FC236}">
                <a16:creationId xmlns:a16="http://schemas.microsoft.com/office/drawing/2014/main" id="{33D53BEA-666F-0C4C-9D3F-EF3946BE7F5E}"/>
              </a:ext>
            </a:extLst>
          </p:cNvPr>
          <p:cNvGraphicFramePr>
            <a:graphicFrameLocks/>
          </p:cNvGraphicFramePr>
          <p:nvPr>
            <p:extLst>
              <p:ext uri="{D42A27DB-BD31-4B8C-83A1-F6EECF244321}">
                <p14:modId xmlns:p14="http://schemas.microsoft.com/office/powerpoint/2010/main" val="2312666055"/>
              </p:ext>
            </p:extLst>
          </p:nvPr>
        </p:nvGraphicFramePr>
        <p:xfrm>
          <a:off x="386711" y="1707320"/>
          <a:ext cx="6084577" cy="3438557"/>
        </p:xfrm>
        <a:graphic>
          <a:graphicData uri="http://schemas.openxmlformats.org/drawingml/2006/table">
            <a:tbl>
              <a:tblPr firstRow="1" bandRow="1">
                <a:noFill/>
              </a:tblPr>
              <a:tblGrid>
                <a:gridCol w="817096">
                  <a:extLst>
                    <a:ext uri="{9D8B030D-6E8A-4147-A177-3AD203B41FA5}">
                      <a16:colId xmlns:a16="http://schemas.microsoft.com/office/drawing/2014/main" val="20000"/>
                    </a:ext>
                  </a:extLst>
                </a:gridCol>
                <a:gridCol w="1086518">
                  <a:extLst>
                    <a:ext uri="{9D8B030D-6E8A-4147-A177-3AD203B41FA5}">
                      <a16:colId xmlns:a16="http://schemas.microsoft.com/office/drawing/2014/main" val="3982538167"/>
                    </a:ext>
                  </a:extLst>
                </a:gridCol>
                <a:gridCol w="1061167">
                  <a:extLst>
                    <a:ext uri="{9D8B030D-6E8A-4147-A177-3AD203B41FA5}">
                      <a16:colId xmlns:a16="http://schemas.microsoft.com/office/drawing/2014/main" val="110487210"/>
                    </a:ext>
                  </a:extLst>
                </a:gridCol>
                <a:gridCol w="1058673">
                  <a:extLst>
                    <a:ext uri="{9D8B030D-6E8A-4147-A177-3AD203B41FA5}">
                      <a16:colId xmlns:a16="http://schemas.microsoft.com/office/drawing/2014/main" val="3323902119"/>
                    </a:ext>
                  </a:extLst>
                </a:gridCol>
                <a:gridCol w="1027801">
                  <a:extLst>
                    <a:ext uri="{9D8B030D-6E8A-4147-A177-3AD203B41FA5}">
                      <a16:colId xmlns:a16="http://schemas.microsoft.com/office/drawing/2014/main" val="3621422646"/>
                    </a:ext>
                  </a:extLst>
                </a:gridCol>
                <a:gridCol w="1033322">
                  <a:extLst>
                    <a:ext uri="{9D8B030D-6E8A-4147-A177-3AD203B41FA5}">
                      <a16:colId xmlns:a16="http://schemas.microsoft.com/office/drawing/2014/main" val="1410409483"/>
                    </a:ext>
                  </a:extLst>
                </a:gridCol>
              </a:tblGrid>
              <a:tr h="429822">
                <a:tc>
                  <a:txBody>
                    <a:bodyPr/>
                    <a:lstStyle/>
                    <a:p>
                      <a:pPr marL="0" marR="0" lvl="0" indent="0" algn="ctr" rtl="0">
                        <a:spcBef>
                          <a:spcPts val="0"/>
                        </a:spcBef>
                        <a:spcAft>
                          <a:spcPts val="0"/>
                        </a:spcAft>
                        <a:buNone/>
                      </a:pPr>
                      <a:r>
                        <a:rPr lang="en-US" sz="1100" dirty="0">
                          <a:solidFill>
                            <a:schemeClr val="bg1"/>
                          </a:solidFill>
                          <a:latin typeface="Arial Rounded MT Bold" panose="020F0704030504030204" pitchFamily="34" charset="77"/>
                        </a:rPr>
                        <a:t>Time (mins)</a:t>
                      </a:r>
                      <a:endParaRPr sz="1100" dirty="0">
                        <a:solidFill>
                          <a:schemeClr val="bg1"/>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US" sz="1100" dirty="0">
                          <a:solidFill>
                            <a:schemeClr val="bg1"/>
                          </a:solidFill>
                          <a:latin typeface="Arial Rounded MT Bold" panose="020F0704030504030204" pitchFamily="34" charset="77"/>
                        </a:rPr>
                        <a:t>Material 1</a:t>
                      </a:r>
                      <a:endParaRPr sz="1100" dirty="0">
                        <a:solidFill>
                          <a:schemeClr val="bg1"/>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Rounded MT Bold" panose="020F0704030504030204" pitchFamily="34" charset="77"/>
                        </a:rPr>
                        <a:t>Material 2</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Rounded MT Bold" panose="020F0704030504030204" pitchFamily="34" charset="77"/>
                        </a:rPr>
                        <a:t>Material 3</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Rounded MT Bold" panose="020F0704030504030204" pitchFamily="34" charset="77"/>
                        </a:rPr>
                        <a:t>Material 4</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Rounded MT Bold" panose="020F0704030504030204" pitchFamily="34" charset="77"/>
                        </a:rPr>
                        <a:t>Material 5</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60174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1" dirty="0">
                        <a:solidFill>
                          <a:srgbClr val="38D4D6"/>
                        </a:solidFill>
                        <a:latin typeface="Arial Rounded MT Bold" panose="020F0704030504030204" pitchFamily="34" charset="77"/>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dirty="0">
                          <a:solidFill>
                            <a:srgbClr val="38D4D6"/>
                          </a:solidFill>
                          <a:latin typeface="Arial Rounded MT Bold" panose="020F0704030504030204" pitchFamily="34" charset="77"/>
                          <a:cs typeface="Arial" panose="020B0604020202020204" pitchFamily="34" charset="0"/>
                        </a:rPr>
                        <a:t>0</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1" dirty="0">
                        <a:solidFill>
                          <a:srgbClr val="38D4D6"/>
                        </a:solidFill>
                        <a:latin typeface="Arial Rounded MT Bold" panose="020F0704030504030204" pitchFamily="34" charset="77"/>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0174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1" dirty="0">
                        <a:solidFill>
                          <a:srgbClr val="38D4D6"/>
                        </a:solidFill>
                        <a:latin typeface="Arial Rounded MT Bold" panose="020F0704030504030204" pitchFamily="34" charset="77"/>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dirty="0">
                          <a:solidFill>
                            <a:srgbClr val="38D4D6"/>
                          </a:solidFill>
                          <a:latin typeface="Arial Rounded MT Bold" panose="020F0704030504030204" pitchFamily="34" charset="77"/>
                          <a:cs typeface="Arial" panose="020B0604020202020204" pitchFamily="34" charset="0"/>
                        </a:rPr>
                        <a:t>5</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1" dirty="0">
                        <a:solidFill>
                          <a:srgbClr val="38D4D6"/>
                        </a:solidFill>
                        <a:latin typeface="Arial Rounded MT Bold" panose="020F0704030504030204" pitchFamily="34" charset="77"/>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45085045"/>
                  </a:ext>
                </a:extLst>
              </a:tr>
              <a:tr h="60174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1" dirty="0">
                        <a:solidFill>
                          <a:srgbClr val="38D4D6"/>
                        </a:solidFill>
                        <a:latin typeface="Arial Rounded MT Bold" panose="020F0704030504030204" pitchFamily="34" charset="77"/>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dirty="0">
                          <a:solidFill>
                            <a:srgbClr val="38D4D6"/>
                          </a:solidFill>
                          <a:latin typeface="Arial Rounded MT Bold" panose="020F0704030504030204" pitchFamily="34" charset="77"/>
                          <a:cs typeface="Arial" panose="020B0604020202020204" pitchFamily="34" charset="0"/>
                        </a:rPr>
                        <a:t>10</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1" dirty="0">
                        <a:solidFill>
                          <a:srgbClr val="38D4D6"/>
                        </a:solidFill>
                        <a:latin typeface="Arial Rounded MT Bold" panose="020F0704030504030204" pitchFamily="34" charset="77"/>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291261249"/>
                  </a:ext>
                </a:extLst>
              </a:tr>
              <a:tr h="60174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1" dirty="0">
                        <a:solidFill>
                          <a:srgbClr val="38D4D6"/>
                        </a:solidFill>
                        <a:latin typeface="Arial Rounded MT Bold" panose="020F0704030504030204" pitchFamily="34" charset="77"/>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dirty="0">
                          <a:solidFill>
                            <a:srgbClr val="38D4D6"/>
                          </a:solidFill>
                          <a:latin typeface="Arial Rounded MT Bold" panose="020F0704030504030204" pitchFamily="34" charset="77"/>
                          <a:cs typeface="Arial" panose="020B0604020202020204" pitchFamily="34" charset="0"/>
                        </a:rPr>
                        <a:t>15</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1" dirty="0">
                        <a:solidFill>
                          <a:srgbClr val="38D4D6"/>
                        </a:solidFill>
                        <a:latin typeface="Arial Rounded MT Bold" panose="020F0704030504030204" pitchFamily="34" charset="77"/>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4235281043"/>
                  </a:ext>
                </a:extLst>
              </a:tr>
              <a:tr h="60174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1" dirty="0">
                        <a:solidFill>
                          <a:srgbClr val="38D4D6"/>
                        </a:solidFill>
                        <a:latin typeface="Arial Rounded MT Bold" panose="020F0704030504030204" pitchFamily="34" charset="77"/>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dirty="0">
                          <a:solidFill>
                            <a:srgbClr val="38D4D6"/>
                          </a:solidFill>
                          <a:latin typeface="Arial Rounded MT Bold" panose="020F0704030504030204" pitchFamily="34" charset="77"/>
                          <a:cs typeface="Arial" panose="020B0604020202020204" pitchFamily="34" charset="0"/>
                        </a:rPr>
                        <a:t>20</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1" dirty="0">
                        <a:solidFill>
                          <a:srgbClr val="38D4D6"/>
                        </a:solidFill>
                        <a:latin typeface="Arial Rounded MT Bold" panose="020F0704030504030204" pitchFamily="34" charset="77"/>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333305406"/>
                  </a:ext>
                </a:extLst>
              </a:tr>
            </a:tbl>
          </a:graphicData>
        </a:graphic>
      </p:graphicFrame>
      <p:sp>
        <p:nvSpPr>
          <p:cNvPr id="4" name="TextBox 3">
            <a:extLst>
              <a:ext uri="{FF2B5EF4-FFF2-40B4-BE49-F238E27FC236}">
                <a16:creationId xmlns:a16="http://schemas.microsoft.com/office/drawing/2014/main" id="{DD9DA5E2-CDA8-BF4C-A065-98A6DC858FEA}"/>
              </a:ext>
            </a:extLst>
          </p:cNvPr>
          <p:cNvSpPr txBox="1"/>
          <p:nvPr/>
        </p:nvSpPr>
        <p:spPr>
          <a:xfrm>
            <a:off x="475489" y="1389458"/>
            <a:ext cx="1444624" cy="276999"/>
          </a:xfrm>
          <a:prstGeom prst="rect">
            <a:avLst/>
          </a:prstGeom>
          <a:solidFill>
            <a:schemeClr val="bg1"/>
          </a:solidFill>
          <a:ln>
            <a:solidFill>
              <a:srgbClr val="38D4D6"/>
            </a:solidFill>
          </a:ln>
        </p:spPr>
        <p:txBody>
          <a:bodyPr wrap="square" rtlCol="0">
            <a:spAutoFit/>
          </a:bodyPr>
          <a:lstStyle/>
          <a:p>
            <a:r>
              <a:rPr lang="en-GB" sz="1200" dirty="0">
                <a:solidFill>
                  <a:srgbClr val="38D4D6"/>
                </a:solidFill>
                <a:latin typeface="Arial Rounded MT Bold" panose="020F0704030504030204" pitchFamily="34" charset="77"/>
              </a:rPr>
              <a:t>Record the data.</a:t>
            </a:r>
          </a:p>
        </p:txBody>
      </p:sp>
      <p:grpSp>
        <p:nvGrpSpPr>
          <p:cNvPr id="5" name="Group 4">
            <a:extLst>
              <a:ext uri="{FF2B5EF4-FFF2-40B4-BE49-F238E27FC236}">
                <a16:creationId xmlns:a16="http://schemas.microsoft.com/office/drawing/2014/main" id="{B19A5B96-8E05-384D-9795-57C4EE98008B}"/>
              </a:ext>
            </a:extLst>
          </p:cNvPr>
          <p:cNvGrpSpPr/>
          <p:nvPr/>
        </p:nvGrpSpPr>
        <p:grpSpPr>
          <a:xfrm>
            <a:off x="1322132" y="5037465"/>
            <a:ext cx="4931891" cy="4264796"/>
            <a:chOff x="450195" y="5122679"/>
            <a:chExt cx="5549011" cy="4438835"/>
          </a:xfrm>
        </p:grpSpPr>
        <p:grpSp>
          <p:nvGrpSpPr>
            <p:cNvPr id="7" name="Group 6">
              <a:extLst>
                <a:ext uri="{FF2B5EF4-FFF2-40B4-BE49-F238E27FC236}">
                  <a16:creationId xmlns:a16="http://schemas.microsoft.com/office/drawing/2014/main" id="{7059D215-5606-4048-8D50-EB760BAE5D22}"/>
                </a:ext>
              </a:extLst>
            </p:cNvPr>
            <p:cNvGrpSpPr/>
            <p:nvPr/>
          </p:nvGrpSpPr>
          <p:grpSpPr>
            <a:xfrm>
              <a:off x="450195" y="5122679"/>
              <a:ext cx="5177163" cy="4438835"/>
              <a:chOff x="450195" y="5122679"/>
              <a:chExt cx="5177163" cy="4438835"/>
            </a:xfrm>
          </p:grpSpPr>
          <p:grpSp>
            <p:nvGrpSpPr>
              <p:cNvPr id="8" name="Group 7">
                <a:extLst>
                  <a:ext uri="{FF2B5EF4-FFF2-40B4-BE49-F238E27FC236}">
                    <a16:creationId xmlns:a16="http://schemas.microsoft.com/office/drawing/2014/main" id="{DC0AC216-FAE8-BF42-B00C-632EDB5BCED1}"/>
                  </a:ext>
                </a:extLst>
              </p:cNvPr>
              <p:cNvGrpSpPr/>
              <p:nvPr/>
            </p:nvGrpSpPr>
            <p:grpSpPr>
              <a:xfrm>
                <a:off x="450195" y="5244576"/>
                <a:ext cx="5177163" cy="4316938"/>
                <a:chOff x="450195" y="5244576"/>
                <a:chExt cx="5177163" cy="4316938"/>
              </a:xfrm>
            </p:grpSpPr>
            <p:grpSp>
              <p:nvGrpSpPr>
                <p:cNvPr id="10" name="Group 9">
                  <a:extLst>
                    <a:ext uri="{FF2B5EF4-FFF2-40B4-BE49-F238E27FC236}">
                      <a16:creationId xmlns:a16="http://schemas.microsoft.com/office/drawing/2014/main" id="{5DDBECE5-831F-AB40-8DF6-A6A3C070719C}"/>
                    </a:ext>
                  </a:extLst>
                </p:cNvPr>
                <p:cNvGrpSpPr/>
                <p:nvPr/>
              </p:nvGrpSpPr>
              <p:grpSpPr>
                <a:xfrm>
                  <a:off x="450195" y="9214149"/>
                  <a:ext cx="4483227" cy="347365"/>
                  <a:chOff x="424795" y="9060968"/>
                  <a:chExt cx="4483227" cy="347365"/>
                </a:xfrm>
              </p:grpSpPr>
              <p:sp>
                <p:nvSpPr>
                  <p:cNvPr id="17" name="TextBox 16">
                    <a:extLst>
                      <a:ext uri="{FF2B5EF4-FFF2-40B4-BE49-F238E27FC236}">
                        <a16:creationId xmlns:a16="http://schemas.microsoft.com/office/drawing/2014/main" id="{CD9C4EC4-1EDC-0748-936A-22BC358F4A0D}"/>
                      </a:ext>
                    </a:extLst>
                  </p:cNvPr>
                  <p:cNvSpPr txBox="1"/>
                  <p:nvPr/>
                </p:nvSpPr>
                <p:spPr>
                  <a:xfrm>
                    <a:off x="424795" y="9146317"/>
                    <a:ext cx="4483227" cy="256269"/>
                  </a:xfrm>
                  <a:prstGeom prst="rect">
                    <a:avLst/>
                  </a:prstGeom>
                  <a:noFill/>
                </p:spPr>
                <p:txBody>
                  <a:bodyPr wrap="square" rtlCol="0">
                    <a:spAutoFit/>
                  </a:bodyPr>
                  <a:lstStyle/>
                  <a:p>
                    <a:pPr algn="ctr"/>
                    <a:r>
                      <a:rPr lang="en-GB" sz="1000" dirty="0">
                        <a:solidFill>
                          <a:srgbClr val="38D4D6"/>
                        </a:solidFill>
                        <a:latin typeface="Arial Rounded MT Bold" panose="020F0704030504030204" pitchFamily="34" charset="77"/>
                      </a:rPr>
                      <a:t>Time  </a:t>
                    </a:r>
                  </a:p>
                </p:txBody>
              </p:sp>
              <p:sp>
                <p:nvSpPr>
                  <p:cNvPr id="18" name="Rectangle 17">
                    <a:extLst>
                      <a:ext uri="{FF2B5EF4-FFF2-40B4-BE49-F238E27FC236}">
                        <a16:creationId xmlns:a16="http://schemas.microsoft.com/office/drawing/2014/main" id="{83CE1522-C041-4144-B2B5-14DFF0E5FB8D}"/>
                      </a:ext>
                    </a:extLst>
                  </p:cNvPr>
                  <p:cNvSpPr/>
                  <p:nvPr/>
                </p:nvSpPr>
                <p:spPr>
                  <a:xfrm>
                    <a:off x="2769897" y="9060968"/>
                    <a:ext cx="662277" cy="347365"/>
                  </a:xfrm>
                  <a:prstGeom prst="rect">
                    <a:avLst/>
                  </a:prstGeom>
                </p:spPr>
                <p:txBody>
                  <a:bodyPr wrap="none">
                    <a:spAutoFit/>
                  </a:bodyPr>
                  <a:lstStyle/>
                  <a:p>
                    <a:pPr>
                      <a:lnSpc>
                        <a:spcPct val="150000"/>
                      </a:lnSpc>
                    </a:pPr>
                    <a:r>
                      <a:rPr lang="en-US" sz="1200" b="1" dirty="0">
                        <a:solidFill>
                          <a:srgbClr val="38D4D6"/>
                        </a:solidFill>
                        <a:latin typeface="Arial Rounded MT Bold" panose="020F0704030504030204" pitchFamily="34" charset="77"/>
                      </a:rPr>
                      <a:t>(</a:t>
                    </a:r>
                    <a:r>
                      <a:rPr lang="en-US" sz="1000" b="1" dirty="0">
                        <a:solidFill>
                          <a:srgbClr val="38D4D6"/>
                        </a:solidFill>
                        <a:latin typeface="Arial Rounded MT Bold" panose="020F0704030504030204" pitchFamily="34" charset="77"/>
                      </a:rPr>
                      <a:t>mins</a:t>
                    </a:r>
                    <a:r>
                      <a:rPr lang="en-US" sz="1200" dirty="0">
                        <a:solidFill>
                          <a:srgbClr val="38D4D6"/>
                        </a:solidFill>
                        <a:latin typeface="Arial Rounded MT Bold" panose="020F0704030504030204" pitchFamily="34" charset="77"/>
                      </a:rPr>
                      <a:t>)</a:t>
                    </a:r>
                  </a:p>
                </p:txBody>
              </p:sp>
            </p:grpSp>
            <p:grpSp>
              <p:nvGrpSpPr>
                <p:cNvPr id="11" name="Group 10">
                  <a:extLst>
                    <a:ext uri="{FF2B5EF4-FFF2-40B4-BE49-F238E27FC236}">
                      <a16:creationId xmlns:a16="http://schemas.microsoft.com/office/drawing/2014/main" id="{7FA1E94D-F5EB-2B45-8C1E-87AFC11CBCD8}"/>
                    </a:ext>
                  </a:extLst>
                </p:cNvPr>
                <p:cNvGrpSpPr/>
                <p:nvPr/>
              </p:nvGrpSpPr>
              <p:grpSpPr>
                <a:xfrm>
                  <a:off x="676210" y="5797378"/>
                  <a:ext cx="436336" cy="1803400"/>
                  <a:chOff x="255321" y="5691620"/>
                  <a:chExt cx="436336" cy="1803400"/>
                </a:xfrm>
              </p:grpSpPr>
              <p:sp>
                <p:nvSpPr>
                  <p:cNvPr id="15" name="TextBox 14">
                    <a:extLst>
                      <a:ext uri="{FF2B5EF4-FFF2-40B4-BE49-F238E27FC236}">
                        <a16:creationId xmlns:a16="http://schemas.microsoft.com/office/drawing/2014/main" id="{DB8F15DD-C571-A04B-BB37-548248A0ABDD}"/>
                      </a:ext>
                    </a:extLst>
                  </p:cNvPr>
                  <p:cNvSpPr txBox="1"/>
                  <p:nvPr/>
                </p:nvSpPr>
                <p:spPr>
                  <a:xfrm>
                    <a:off x="276111" y="5691620"/>
                    <a:ext cx="415546" cy="1803400"/>
                  </a:xfrm>
                  <a:prstGeom prst="rect">
                    <a:avLst/>
                  </a:prstGeom>
                  <a:noFill/>
                </p:spPr>
                <p:txBody>
                  <a:bodyPr vert="vert270" wrap="square" rtlCol="0">
                    <a:spAutoFit/>
                  </a:bodyPr>
                  <a:lstStyle/>
                  <a:p>
                    <a:r>
                      <a:rPr lang="en-GB" sz="1000" dirty="0">
                        <a:solidFill>
                          <a:srgbClr val="38D4D6"/>
                        </a:solidFill>
                        <a:latin typeface="Arial Rounded MT Bold" panose="020F0704030504030204" pitchFamily="34" charset="77"/>
                      </a:rPr>
                      <a:t>Temperature</a:t>
                    </a:r>
                    <a:r>
                      <a:rPr lang="en-GB" sz="1200" dirty="0">
                        <a:solidFill>
                          <a:srgbClr val="38D4D6"/>
                        </a:solidFill>
                        <a:latin typeface="Arial Rounded MT Bold" panose="020F0704030504030204" pitchFamily="34" charset="77"/>
                      </a:rPr>
                      <a:t> </a:t>
                    </a:r>
                  </a:p>
                </p:txBody>
              </p:sp>
              <p:sp>
                <p:nvSpPr>
                  <p:cNvPr id="16" name="Rectangle 15">
                    <a:extLst>
                      <a:ext uri="{FF2B5EF4-FFF2-40B4-BE49-F238E27FC236}">
                        <a16:creationId xmlns:a16="http://schemas.microsoft.com/office/drawing/2014/main" id="{D2992E4D-6EFE-FB4A-8C3A-20EFBC006AAE}"/>
                      </a:ext>
                    </a:extLst>
                  </p:cNvPr>
                  <p:cNvSpPr/>
                  <p:nvPr/>
                </p:nvSpPr>
                <p:spPr>
                  <a:xfrm>
                    <a:off x="255321" y="6125083"/>
                    <a:ext cx="434087" cy="446052"/>
                  </a:xfrm>
                  <a:prstGeom prst="rect">
                    <a:avLst/>
                  </a:prstGeom>
                </p:spPr>
                <p:txBody>
                  <a:bodyPr vert="vert270" wrap="square">
                    <a:spAutoFit/>
                  </a:bodyPr>
                  <a:lstStyle/>
                  <a:p>
                    <a:pPr>
                      <a:lnSpc>
                        <a:spcPct val="150000"/>
                      </a:lnSpc>
                    </a:pPr>
                    <a:r>
                      <a:rPr lang="en-US" sz="1000" b="1" dirty="0">
                        <a:solidFill>
                          <a:srgbClr val="38D4D6"/>
                        </a:solidFill>
                        <a:latin typeface="Arial Rounded MT Bold" panose="020F0704030504030204" pitchFamily="34" charset="77"/>
                      </a:rPr>
                      <a:t>(</a:t>
                    </a:r>
                    <a:r>
                      <a:rPr lang="en-US" sz="1000" dirty="0">
                        <a:solidFill>
                          <a:srgbClr val="38D4D6"/>
                        </a:solidFill>
                        <a:latin typeface="Arial Rounded MT Bold" panose="020F0704030504030204" pitchFamily="34" charset="77"/>
                      </a:rPr>
                      <a:t>°C)</a:t>
                    </a:r>
                  </a:p>
                </p:txBody>
              </p:sp>
            </p:grpSp>
            <p:grpSp>
              <p:nvGrpSpPr>
                <p:cNvPr id="12" name="Group 11">
                  <a:extLst>
                    <a:ext uri="{FF2B5EF4-FFF2-40B4-BE49-F238E27FC236}">
                      <a16:creationId xmlns:a16="http://schemas.microsoft.com/office/drawing/2014/main" id="{82C87DFE-2124-BC4E-9B2F-DEBCA7190479}"/>
                    </a:ext>
                  </a:extLst>
                </p:cNvPr>
                <p:cNvGrpSpPr/>
                <p:nvPr/>
              </p:nvGrpSpPr>
              <p:grpSpPr>
                <a:xfrm>
                  <a:off x="1230640" y="5244576"/>
                  <a:ext cx="4396718" cy="3871156"/>
                  <a:chOff x="909966" y="5358563"/>
                  <a:chExt cx="4396718" cy="3871156"/>
                </a:xfrm>
              </p:grpSpPr>
              <p:pic>
                <p:nvPicPr>
                  <p:cNvPr id="13" name="Picture 12" descr="A picture containing table&#10;&#10;Description automatically generated">
                    <a:extLst>
                      <a:ext uri="{FF2B5EF4-FFF2-40B4-BE49-F238E27FC236}">
                        <a16:creationId xmlns:a16="http://schemas.microsoft.com/office/drawing/2014/main" id="{B8264A8F-2575-7D44-B694-B8D2EF3E0EA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2000"/>
                            </a14:imgEffect>
                          </a14:imgLayer>
                        </a14:imgProps>
                      </a:ext>
                    </a:extLst>
                  </a:blip>
                  <a:srcRect t="19736" b="2060"/>
                  <a:stretch/>
                </p:blipFill>
                <p:spPr>
                  <a:xfrm rot="5400000">
                    <a:off x="2286214" y="6209249"/>
                    <a:ext cx="3871156" cy="2169784"/>
                  </a:xfrm>
                  <a:prstGeom prst="rect">
                    <a:avLst/>
                  </a:prstGeom>
                  <a:ln>
                    <a:solidFill>
                      <a:schemeClr val="bg1"/>
                    </a:solidFill>
                  </a:ln>
                </p:spPr>
              </p:pic>
              <p:pic>
                <p:nvPicPr>
                  <p:cNvPr id="14" name="Picture 13" descr="A picture containing table&#10;&#10;Description automatically generated">
                    <a:extLst>
                      <a:ext uri="{FF2B5EF4-FFF2-40B4-BE49-F238E27FC236}">
                        <a16:creationId xmlns:a16="http://schemas.microsoft.com/office/drawing/2014/main" id="{0DAFE060-5456-BF47-96B0-83B76AFA48E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2000"/>
                            </a14:imgEffect>
                          </a14:imgLayer>
                        </a14:imgProps>
                      </a:ext>
                    </a:extLst>
                  </a:blip>
                  <a:srcRect t="19736"/>
                  <a:stretch/>
                </p:blipFill>
                <p:spPr>
                  <a:xfrm rot="5400000">
                    <a:off x="87855" y="6180674"/>
                    <a:ext cx="3871156" cy="2226934"/>
                  </a:xfrm>
                  <a:prstGeom prst="rect">
                    <a:avLst/>
                  </a:prstGeom>
                  <a:ln>
                    <a:solidFill>
                      <a:schemeClr val="bg1"/>
                    </a:solidFill>
                  </a:ln>
                </p:spPr>
              </p:pic>
            </p:grpSp>
          </p:grpSp>
          <p:sp>
            <p:nvSpPr>
              <p:cNvPr id="9" name="TextBox 8">
                <a:extLst>
                  <a:ext uri="{FF2B5EF4-FFF2-40B4-BE49-F238E27FC236}">
                    <a16:creationId xmlns:a16="http://schemas.microsoft.com/office/drawing/2014/main" id="{1A9F70F5-D980-6E42-93F3-56BA75DD92BE}"/>
                  </a:ext>
                </a:extLst>
              </p:cNvPr>
              <p:cNvSpPr txBox="1"/>
              <p:nvPr/>
            </p:nvSpPr>
            <p:spPr>
              <a:xfrm rot="16200000">
                <a:off x="-734948" y="6825983"/>
                <a:ext cx="3715899" cy="309292"/>
              </a:xfrm>
              <a:prstGeom prst="rect">
                <a:avLst/>
              </a:prstGeom>
              <a:noFill/>
            </p:spPr>
            <p:txBody>
              <a:bodyPr vert="vert" wrap="square" rtlCol="0">
                <a:spAutoFit/>
              </a:bodyPr>
              <a:lstStyle/>
              <a:p>
                <a:r>
                  <a:rPr lang="en-US" sz="1000" dirty="0">
                    <a:solidFill>
                      <a:srgbClr val="38D4D6"/>
                    </a:solidFill>
                    <a:latin typeface="Arial Rounded MT Bold" panose="020F0704030504030204" pitchFamily="34" charset="77"/>
                  </a:rPr>
                  <a:t>90</a:t>
                </a:r>
              </a:p>
              <a:p>
                <a:r>
                  <a:rPr lang="en-US" sz="1000" dirty="0">
                    <a:solidFill>
                      <a:srgbClr val="38D4D6"/>
                    </a:solidFill>
                    <a:latin typeface="Arial Rounded MT Bold" panose="020F0704030504030204" pitchFamily="34" charset="77"/>
                  </a:rPr>
                  <a:t>   </a:t>
                </a:r>
              </a:p>
              <a:p>
                <a:r>
                  <a:rPr lang="en-US" sz="1000" dirty="0">
                    <a:solidFill>
                      <a:srgbClr val="38D4D6"/>
                    </a:solidFill>
                    <a:latin typeface="Arial Rounded MT Bold" panose="020F0704030504030204" pitchFamily="34" charset="77"/>
                  </a:rPr>
                  <a:t>    80</a:t>
                </a:r>
              </a:p>
              <a:p>
                <a:r>
                  <a:rPr lang="en-US" sz="1000" dirty="0">
                    <a:solidFill>
                      <a:srgbClr val="38D4D6"/>
                    </a:solidFill>
                    <a:latin typeface="Arial Rounded MT Bold" panose="020F0704030504030204" pitchFamily="34" charset="77"/>
                  </a:rPr>
                  <a:t>   </a:t>
                </a:r>
              </a:p>
              <a:p>
                <a:r>
                  <a:rPr lang="en-US" sz="1000" dirty="0">
                    <a:solidFill>
                      <a:srgbClr val="38D4D6"/>
                    </a:solidFill>
                    <a:latin typeface="Arial Rounded MT Bold" panose="020F0704030504030204" pitchFamily="34" charset="77"/>
                  </a:rPr>
                  <a:t>    70</a:t>
                </a:r>
              </a:p>
              <a:p>
                <a:r>
                  <a:rPr lang="en-US" sz="1000" dirty="0">
                    <a:solidFill>
                      <a:srgbClr val="38D4D6"/>
                    </a:solidFill>
                    <a:latin typeface="Arial Rounded MT Bold" panose="020F0704030504030204" pitchFamily="34" charset="77"/>
                  </a:rPr>
                  <a:t>   </a:t>
                </a:r>
              </a:p>
              <a:p>
                <a:r>
                  <a:rPr lang="en-US" sz="1000" dirty="0">
                    <a:solidFill>
                      <a:srgbClr val="38D4D6"/>
                    </a:solidFill>
                    <a:latin typeface="Arial Rounded MT Bold" panose="020F0704030504030204" pitchFamily="34" charset="77"/>
                  </a:rPr>
                  <a:t>   60</a:t>
                </a:r>
              </a:p>
              <a:p>
                <a:r>
                  <a:rPr lang="en-US" sz="1000" dirty="0">
                    <a:solidFill>
                      <a:srgbClr val="38D4D6"/>
                    </a:solidFill>
                    <a:latin typeface="Arial Rounded MT Bold" panose="020F0704030504030204" pitchFamily="34" charset="77"/>
                  </a:rPr>
                  <a:t>    </a:t>
                </a:r>
              </a:p>
              <a:p>
                <a:r>
                  <a:rPr lang="en-US" sz="1000" dirty="0">
                    <a:solidFill>
                      <a:srgbClr val="38D4D6"/>
                    </a:solidFill>
                    <a:latin typeface="Arial Rounded MT Bold" panose="020F0704030504030204" pitchFamily="34" charset="77"/>
                  </a:rPr>
                  <a:t> 50</a:t>
                </a:r>
              </a:p>
              <a:p>
                <a:r>
                  <a:rPr lang="en-US" sz="1000" dirty="0">
                    <a:solidFill>
                      <a:srgbClr val="38D4D6"/>
                    </a:solidFill>
                    <a:latin typeface="Arial Rounded MT Bold" panose="020F0704030504030204" pitchFamily="34" charset="77"/>
                  </a:rPr>
                  <a:t>   </a:t>
                </a:r>
              </a:p>
              <a:p>
                <a:r>
                  <a:rPr lang="en-US" sz="1000" dirty="0">
                    <a:solidFill>
                      <a:srgbClr val="38D4D6"/>
                    </a:solidFill>
                    <a:latin typeface="Arial Rounded MT Bold" panose="020F0704030504030204" pitchFamily="34" charset="77"/>
                  </a:rPr>
                  <a:t>    40</a:t>
                </a:r>
              </a:p>
              <a:p>
                <a:r>
                  <a:rPr lang="en-US" sz="1000" dirty="0">
                    <a:solidFill>
                      <a:srgbClr val="38D4D6"/>
                    </a:solidFill>
                    <a:latin typeface="Arial Rounded MT Bold" panose="020F0704030504030204" pitchFamily="34" charset="77"/>
                  </a:rPr>
                  <a:t>   </a:t>
                </a:r>
              </a:p>
              <a:p>
                <a:r>
                  <a:rPr lang="en-US" sz="1000" dirty="0">
                    <a:solidFill>
                      <a:srgbClr val="38D4D6"/>
                    </a:solidFill>
                    <a:latin typeface="Arial Rounded MT Bold" panose="020F0704030504030204" pitchFamily="34" charset="77"/>
                  </a:rPr>
                  <a:t>    30</a:t>
                </a:r>
              </a:p>
              <a:p>
                <a:r>
                  <a:rPr lang="en-US" sz="1000" dirty="0">
                    <a:solidFill>
                      <a:srgbClr val="38D4D6"/>
                    </a:solidFill>
                    <a:latin typeface="Arial Rounded MT Bold" panose="020F0704030504030204" pitchFamily="34" charset="77"/>
                  </a:rPr>
                  <a:t>   </a:t>
                </a:r>
              </a:p>
              <a:p>
                <a:r>
                  <a:rPr lang="en-US" sz="1000" dirty="0">
                    <a:solidFill>
                      <a:srgbClr val="38D4D6"/>
                    </a:solidFill>
                    <a:latin typeface="Arial Rounded MT Bold" panose="020F0704030504030204" pitchFamily="34" charset="77"/>
                  </a:rPr>
                  <a:t>   20</a:t>
                </a:r>
              </a:p>
            </p:txBody>
          </p:sp>
        </p:grpSp>
        <p:sp>
          <p:nvSpPr>
            <p:cNvPr id="6" name="TextBox 5">
              <a:extLst>
                <a:ext uri="{FF2B5EF4-FFF2-40B4-BE49-F238E27FC236}">
                  <a16:creationId xmlns:a16="http://schemas.microsoft.com/office/drawing/2014/main" id="{94AA6E08-1BCA-3B47-A527-216F1C66098C}"/>
                </a:ext>
              </a:extLst>
            </p:cNvPr>
            <p:cNvSpPr txBox="1"/>
            <p:nvPr/>
          </p:nvSpPr>
          <p:spPr>
            <a:xfrm>
              <a:off x="1102287" y="9141462"/>
              <a:ext cx="4896919" cy="288303"/>
            </a:xfrm>
            <a:prstGeom prst="rect">
              <a:avLst/>
            </a:prstGeom>
            <a:noFill/>
          </p:spPr>
          <p:txBody>
            <a:bodyPr wrap="square" rtlCol="0">
              <a:spAutoFit/>
            </a:bodyPr>
            <a:lstStyle/>
            <a:p>
              <a:r>
                <a:rPr lang="en-US" sz="1000" dirty="0">
                  <a:solidFill>
                    <a:srgbClr val="38D4D6"/>
                  </a:solidFill>
                  <a:latin typeface="Arial Rounded MT Bold" panose="020F0704030504030204" pitchFamily="34" charset="77"/>
                </a:rPr>
                <a:t>0                             5                          10                       15                        </a:t>
              </a:r>
              <a:r>
                <a:rPr lang="en-US" sz="1200" dirty="0">
                  <a:solidFill>
                    <a:srgbClr val="38D4D6"/>
                  </a:solidFill>
                  <a:latin typeface="Arial Rounded MT Bold" panose="020F0704030504030204" pitchFamily="34" charset="77"/>
                </a:rPr>
                <a:t>20            </a:t>
              </a:r>
            </a:p>
          </p:txBody>
        </p:sp>
      </p:grpSp>
      <p:sp>
        <p:nvSpPr>
          <p:cNvPr id="19" name="TextBox 18">
            <a:extLst>
              <a:ext uri="{FF2B5EF4-FFF2-40B4-BE49-F238E27FC236}">
                <a16:creationId xmlns:a16="http://schemas.microsoft.com/office/drawing/2014/main" id="{EF6158A8-E5A4-4E48-87A7-C834EB48D31E}"/>
              </a:ext>
            </a:extLst>
          </p:cNvPr>
          <p:cNvSpPr txBox="1"/>
          <p:nvPr/>
        </p:nvSpPr>
        <p:spPr>
          <a:xfrm>
            <a:off x="247049" y="8472383"/>
            <a:ext cx="3042056" cy="461665"/>
          </a:xfrm>
          <a:prstGeom prst="rect">
            <a:avLst/>
          </a:prstGeom>
          <a:solidFill>
            <a:schemeClr val="bg1"/>
          </a:solidFill>
          <a:ln>
            <a:solidFill>
              <a:srgbClr val="38D4D6"/>
            </a:solidFill>
          </a:ln>
        </p:spPr>
        <p:txBody>
          <a:bodyPr wrap="square" rtlCol="0">
            <a:spAutoFit/>
          </a:bodyPr>
          <a:lstStyle/>
          <a:p>
            <a:r>
              <a:rPr lang="en-GB" sz="1200" dirty="0">
                <a:solidFill>
                  <a:srgbClr val="38D4D6"/>
                </a:solidFill>
                <a:latin typeface="Arial Rounded MT Bold" panose="020F0704030504030204" pitchFamily="34" charset="77"/>
              </a:rPr>
              <a:t>Dependent variable on the</a:t>
            </a:r>
            <a:r>
              <a:rPr lang="en-GB" sz="1200" i="1" dirty="0">
                <a:solidFill>
                  <a:srgbClr val="38D4D6"/>
                </a:solidFill>
                <a:latin typeface="Arial Rounded MT Bold" panose="020F0704030504030204" pitchFamily="34" charset="77"/>
              </a:rPr>
              <a:t> y </a:t>
            </a:r>
            <a:r>
              <a:rPr lang="en-GB" sz="1200" dirty="0">
                <a:solidFill>
                  <a:srgbClr val="38D4D6"/>
                </a:solidFill>
                <a:latin typeface="Arial Rounded MT Bold" panose="020F0704030504030204" pitchFamily="34" charset="77"/>
              </a:rPr>
              <a:t>axis, independent variable on the</a:t>
            </a:r>
            <a:r>
              <a:rPr lang="en-GB" sz="1200" i="1" dirty="0">
                <a:solidFill>
                  <a:srgbClr val="38D4D6"/>
                </a:solidFill>
                <a:latin typeface="Arial Rounded MT Bold" panose="020F0704030504030204" pitchFamily="34" charset="77"/>
              </a:rPr>
              <a:t> x</a:t>
            </a:r>
            <a:r>
              <a:rPr lang="en-GB" sz="1200" dirty="0">
                <a:solidFill>
                  <a:srgbClr val="38D4D6"/>
                </a:solidFill>
                <a:latin typeface="Arial Rounded MT Bold" panose="020F0704030504030204" pitchFamily="34" charset="77"/>
              </a:rPr>
              <a:t>.</a:t>
            </a:r>
          </a:p>
        </p:txBody>
      </p:sp>
      <p:sp>
        <p:nvSpPr>
          <p:cNvPr id="20" name="TextBox 19">
            <a:extLst>
              <a:ext uri="{FF2B5EF4-FFF2-40B4-BE49-F238E27FC236}">
                <a16:creationId xmlns:a16="http://schemas.microsoft.com/office/drawing/2014/main" id="{F1F36B36-A0FE-1741-BF93-5803E4CDFACB}"/>
              </a:ext>
            </a:extLst>
          </p:cNvPr>
          <p:cNvSpPr txBox="1"/>
          <p:nvPr/>
        </p:nvSpPr>
        <p:spPr>
          <a:xfrm>
            <a:off x="3272492" y="5096449"/>
            <a:ext cx="2949624" cy="276999"/>
          </a:xfrm>
          <a:prstGeom prst="rect">
            <a:avLst/>
          </a:prstGeom>
          <a:solidFill>
            <a:schemeClr val="bg1"/>
          </a:solidFill>
          <a:ln>
            <a:solidFill>
              <a:srgbClr val="38D4D6"/>
            </a:solidFill>
          </a:ln>
        </p:spPr>
        <p:txBody>
          <a:bodyPr wrap="square" rtlCol="0">
            <a:spAutoFit/>
          </a:bodyPr>
          <a:lstStyle/>
          <a:p>
            <a:r>
              <a:rPr lang="en-GB" sz="1200" dirty="0">
                <a:solidFill>
                  <a:srgbClr val="38D4D6"/>
                </a:solidFill>
                <a:latin typeface="Arial Rounded MT Bold" panose="020F0704030504030204" pitchFamily="34" charset="77"/>
              </a:rPr>
              <a:t>Plot the data and analyse the results.</a:t>
            </a:r>
          </a:p>
        </p:txBody>
      </p:sp>
      <p:sp>
        <p:nvSpPr>
          <p:cNvPr id="21" name="Rectangle 20">
            <a:extLst>
              <a:ext uri="{FF2B5EF4-FFF2-40B4-BE49-F238E27FC236}">
                <a16:creationId xmlns:a16="http://schemas.microsoft.com/office/drawing/2014/main" id="{21128D6A-5C19-A94F-BABC-024DB0A80364}"/>
              </a:ext>
            </a:extLst>
          </p:cNvPr>
          <p:cNvSpPr/>
          <p:nvPr/>
        </p:nvSpPr>
        <p:spPr>
          <a:xfrm>
            <a:off x="1506258" y="2541366"/>
            <a:ext cx="2063056" cy="563425"/>
          </a:xfrm>
          <a:prstGeom prst="rect">
            <a:avLst/>
          </a:prstGeom>
          <a:solidFill>
            <a:schemeClr val="bg1"/>
          </a:solidFill>
          <a:ln>
            <a:solidFill>
              <a:srgbClr val="38D4D6"/>
            </a:solidFill>
          </a:ln>
        </p:spPr>
        <p:txBody>
          <a:bodyPr wrap="square" lIns="51435" tIns="25718" rIns="51435" bIns="25718">
            <a:spAutoFit/>
          </a:bodyPr>
          <a:lstStyle/>
          <a:p>
            <a:r>
              <a:rPr lang="en-US" sz="1108" u="sng" dirty="0">
                <a:ln w="0"/>
                <a:solidFill>
                  <a:srgbClr val="38D4D6"/>
                </a:solidFill>
                <a:latin typeface="Arial Rounded MT Bold" panose="020F0704030504030204" pitchFamily="34" charset="77"/>
              </a:rPr>
              <a:t>Reproducible </a:t>
            </a:r>
            <a:r>
              <a:rPr lang="en-US" sz="1108" dirty="0">
                <a:ln w="0"/>
                <a:solidFill>
                  <a:srgbClr val="38D4D6"/>
                </a:solidFill>
                <a:latin typeface="Arial Rounded MT Bold" panose="020F0704030504030204" pitchFamily="34" charset="77"/>
              </a:rPr>
              <a:t>- if another person or group has the same result.</a:t>
            </a:r>
          </a:p>
        </p:txBody>
      </p:sp>
      <p:sp>
        <p:nvSpPr>
          <p:cNvPr id="22" name="Rectangle 21">
            <a:extLst>
              <a:ext uri="{FF2B5EF4-FFF2-40B4-BE49-F238E27FC236}">
                <a16:creationId xmlns:a16="http://schemas.microsoft.com/office/drawing/2014/main" id="{D614E82B-1D12-334E-962F-AD93CFF69C7E}"/>
              </a:ext>
            </a:extLst>
          </p:cNvPr>
          <p:cNvSpPr/>
          <p:nvPr/>
        </p:nvSpPr>
        <p:spPr>
          <a:xfrm>
            <a:off x="1506258" y="3644624"/>
            <a:ext cx="2063056" cy="563425"/>
          </a:xfrm>
          <a:prstGeom prst="rect">
            <a:avLst/>
          </a:prstGeom>
          <a:solidFill>
            <a:schemeClr val="lt1"/>
          </a:solidFill>
          <a:ln>
            <a:solidFill>
              <a:srgbClr val="38D4D6"/>
            </a:solidFill>
          </a:ln>
        </p:spPr>
        <p:txBody>
          <a:bodyPr wrap="square" lIns="51435" tIns="25718" rIns="51435" bIns="25718">
            <a:spAutoFit/>
          </a:bodyPr>
          <a:lstStyle/>
          <a:p>
            <a:r>
              <a:rPr lang="en-US" sz="1108" u="sng" dirty="0">
                <a:ln w="0"/>
                <a:solidFill>
                  <a:srgbClr val="38D4D6"/>
                </a:solidFill>
                <a:latin typeface="Arial Rounded MT Bold" panose="020F0704030504030204" pitchFamily="34" charset="77"/>
              </a:rPr>
              <a:t>Precision-Data</a:t>
            </a:r>
            <a:r>
              <a:rPr lang="en-US" sz="1108" dirty="0">
                <a:ln w="0"/>
                <a:solidFill>
                  <a:srgbClr val="38D4D6"/>
                </a:solidFill>
                <a:latin typeface="Arial Rounded MT Bold" panose="020F0704030504030204" pitchFamily="34" charset="77"/>
              </a:rPr>
              <a:t>  - there is the smallest spread about the mean</a:t>
            </a:r>
          </a:p>
        </p:txBody>
      </p:sp>
      <p:sp>
        <p:nvSpPr>
          <p:cNvPr id="23" name="Rectangle 22">
            <a:extLst>
              <a:ext uri="{FF2B5EF4-FFF2-40B4-BE49-F238E27FC236}">
                <a16:creationId xmlns:a16="http://schemas.microsoft.com/office/drawing/2014/main" id="{C654E84E-3365-3844-9A8E-D13ACA0C092A}"/>
              </a:ext>
            </a:extLst>
          </p:cNvPr>
          <p:cNvSpPr/>
          <p:nvPr/>
        </p:nvSpPr>
        <p:spPr>
          <a:xfrm>
            <a:off x="4488311" y="2086926"/>
            <a:ext cx="1741362" cy="733920"/>
          </a:xfrm>
          <a:prstGeom prst="rect">
            <a:avLst/>
          </a:prstGeom>
          <a:solidFill>
            <a:schemeClr val="lt1"/>
          </a:solidFill>
          <a:ln>
            <a:solidFill>
              <a:srgbClr val="38D4D6"/>
            </a:solidFill>
          </a:ln>
        </p:spPr>
        <p:txBody>
          <a:bodyPr wrap="square" lIns="51435" tIns="25718" rIns="51435" bIns="25718">
            <a:spAutoFit/>
          </a:bodyPr>
          <a:lstStyle/>
          <a:p>
            <a:r>
              <a:rPr lang="en-US" sz="1108" u="sng" dirty="0">
                <a:ln w="0"/>
                <a:solidFill>
                  <a:srgbClr val="38D4D6"/>
                </a:solidFill>
                <a:latin typeface="Arial Rounded MT Bold" panose="020F0704030504030204" pitchFamily="34" charset="77"/>
              </a:rPr>
              <a:t>Accuracy - Values</a:t>
            </a:r>
            <a:r>
              <a:rPr lang="en-US" sz="1108" dirty="0">
                <a:ln w="0"/>
                <a:solidFill>
                  <a:srgbClr val="38D4D6"/>
                </a:solidFill>
                <a:latin typeface="Arial Rounded MT Bold" panose="020F0704030504030204" pitchFamily="34" charset="77"/>
              </a:rPr>
              <a:t> close to the true value.  An explanation as to why it was a fair test.</a:t>
            </a:r>
          </a:p>
        </p:txBody>
      </p:sp>
      <p:sp>
        <p:nvSpPr>
          <p:cNvPr id="24" name="Rectangle 23">
            <a:extLst>
              <a:ext uri="{FF2B5EF4-FFF2-40B4-BE49-F238E27FC236}">
                <a16:creationId xmlns:a16="http://schemas.microsoft.com/office/drawing/2014/main" id="{4C44BD7F-EBEB-E343-8642-AAABA667F5D7}"/>
              </a:ext>
            </a:extLst>
          </p:cNvPr>
          <p:cNvSpPr/>
          <p:nvPr/>
        </p:nvSpPr>
        <p:spPr>
          <a:xfrm>
            <a:off x="3700740" y="3986913"/>
            <a:ext cx="2638825" cy="392929"/>
          </a:xfrm>
          <a:prstGeom prst="rect">
            <a:avLst/>
          </a:prstGeom>
          <a:solidFill>
            <a:schemeClr val="lt1"/>
          </a:solidFill>
          <a:ln>
            <a:solidFill>
              <a:srgbClr val="38D4D6"/>
            </a:solidFill>
          </a:ln>
        </p:spPr>
        <p:txBody>
          <a:bodyPr wrap="square" lIns="51435" tIns="25718" rIns="51435" bIns="25718">
            <a:spAutoFit/>
          </a:bodyPr>
          <a:lstStyle/>
          <a:p>
            <a:r>
              <a:rPr lang="en-US" sz="1108" dirty="0">
                <a:ln w="0"/>
                <a:solidFill>
                  <a:srgbClr val="38D4D6"/>
                </a:solidFill>
                <a:latin typeface="Arial Rounded MT Bold" panose="020F0704030504030204" pitchFamily="34" charset="77"/>
              </a:rPr>
              <a:t>Repeatable - have the same results been obtained in the experiment.</a:t>
            </a:r>
          </a:p>
        </p:txBody>
      </p:sp>
      <p:sp>
        <p:nvSpPr>
          <p:cNvPr id="25" name="Rectangle 24">
            <a:extLst>
              <a:ext uri="{FF2B5EF4-FFF2-40B4-BE49-F238E27FC236}">
                <a16:creationId xmlns:a16="http://schemas.microsoft.com/office/drawing/2014/main" id="{500C7EFF-E8AD-6E44-A5E7-53E5A8991FEE}"/>
              </a:ext>
            </a:extLst>
          </p:cNvPr>
          <p:cNvSpPr/>
          <p:nvPr/>
        </p:nvSpPr>
        <p:spPr>
          <a:xfrm>
            <a:off x="4561798" y="5436040"/>
            <a:ext cx="2038397" cy="605936"/>
          </a:xfrm>
          <a:prstGeom prst="rect">
            <a:avLst/>
          </a:prstGeom>
          <a:solidFill>
            <a:schemeClr val="bg1"/>
          </a:solidFill>
          <a:ln>
            <a:solidFill>
              <a:srgbClr val="38D4D6"/>
            </a:solidFill>
          </a:ln>
        </p:spPr>
        <p:txBody>
          <a:bodyPr wrap="square" lIns="51435" tIns="25718" rIns="51435" bIns="25718">
            <a:spAutoFit/>
          </a:bodyPr>
          <a:lstStyle/>
          <a:p>
            <a:r>
              <a:rPr lang="en-US" sz="1200" u="sng" dirty="0">
                <a:ln w="0"/>
                <a:solidFill>
                  <a:srgbClr val="38D4D6"/>
                </a:solidFill>
                <a:latin typeface="Arial Rounded MT Bold" panose="020F0704030504030204" pitchFamily="34" charset="77"/>
              </a:rPr>
              <a:t>Zero error </a:t>
            </a:r>
            <a:r>
              <a:rPr lang="en-US" sz="1200" dirty="0">
                <a:ln w="0"/>
                <a:solidFill>
                  <a:srgbClr val="38D4D6"/>
                </a:solidFill>
                <a:latin typeface="Arial Rounded MT Bold" panose="020F0704030504030204" pitchFamily="34" charset="77"/>
              </a:rPr>
              <a:t>- False reading when the true value should be zero (0).</a:t>
            </a:r>
            <a:r>
              <a:rPr lang="en-US" sz="1108" dirty="0">
                <a:ln w="0"/>
                <a:solidFill>
                  <a:srgbClr val="38D4D6"/>
                </a:solidFill>
                <a:latin typeface="Arial Rounded MT Bold" panose="020F0704030504030204" pitchFamily="34" charset="77"/>
              </a:rPr>
              <a:t> </a:t>
            </a:r>
          </a:p>
        </p:txBody>
      </p:sp>
      <p:sp>
        <p:nvSpPr>
          <p:cNvPr id="26" name="Rectangle 25">
            <a:extLst>
              <a:ext uri="{FF2B5EF4-FFF2-40B4-BE49-F238E27FC236}">
                <a16:creationId xmlns:a16="http://schemas.microsoft.com/office/drawing/2014/main" id="{FC6E6F2D-F9EA-6444-86A4-DD265F3BB9E4}"/>
              </a:ext>
            </a:extLst>
          </p:cNvPr>
          <p:cNvSpPr/>
          <p:nvPr/>
        </p:nvSpPr>
        <p:spPr>
          <a:xfrm>
            <a:off x="2117302" y="5530321"/>
            <a:ext cx="2353255" cy="2623091"/>
          </a:xfrm>
          <a:prstGeom prst="rect">
            <a:avLst/>
          </a:prstGeom>
          <a:solidFill>
            <a:schemeClr val="bg1"/>
          </a:solidFill>
          <a:ln>
            <a:solidFill>
              <a:srgbClr val="38D4D6"/>
            </a:solidFill>
          </a:ln>
        </p:spPr>
        <p:txBody>
          <a:bodyPr wrap="square" lIns="51435" tIns="25718" rIns="51435" bIns="25718">
            <a:spAutoFit/>
          </a:bodyPr>
          <a:lstStyle/>
          <a:p>
            <a:r>
              <a:rPr lang="en-US" sz="1108" u="sng" dirty="0">
                <a:ln w="0"/>
                <a:solidFill>
                  <a:srgbClr val="38D4D6"/>
                </a:solidFill>
                <a:latin typeface="Arial Rounded MT Bold" panose="020F0704030504030204" pitchFamily="34" charset="77"/>
              </a:rPr>
              <a:t>Validity and conclusions </a:t>
            </a:r>
            <a:r>
              <a:rPr lang="en-US" sz="1108" dirty="0">
                <a:ln w="0"/>
                <a:solidFill>
                  <a:srgbClr val="38D4D6"/>
                </a:solidFill>
                <a:latin typeface="Arial Rounded MT Bold" panose="020F0704030504030204" pitchFamily="34" charset="77"/>
              </a:rPr>
              <a:t>–</a:t>
            </a:r>
          </a:p>
          <a:p>
            <a:r>
              <a:rPr lang="en-GB" sz="1200" dirty="0">
                <a:solidFill>
                  <a:srgbClr val="38D4D6"/>
                </a:solidFill>
                <a:latin typeface="Arial Rounded MT Bold" panose="020F0704030504030204" pitchFamily="34" charset="77"/>
              </a:rPr>
              <a:t>The different insulation (independent variable) the measure of the rate of cooling (dependent variable). The variable that was difficult to control was the thickness of the insulation. </a:t>
            </a:r>
          </a:p>
          <a:p>
            <a:r>
              <a:rPr lang="en-GB" sz="1200" dirty="0">
                <a:solidFill>
                  <a:srgbClr val="38D4D6"/>
                </a:solidFill>
                <a:latin typeface="Arial Rounded MT Bold" panose="020F0704030504030204" pitchFamily="34" charset="77"/>
              </a:rPr>
              <a:t>The validity of the data can be increased by taking several measurements and producing a mean, and the data collected answers the hypothesis</a:t>
            </a:r>
            <a:endParaRPr lang="en-US" sz="1108" dirty="0">
              <a:ln w="0"/>
              <a:solidFill>
                <a:srgbClr val="38D4D6"/>
              </a:solidFill>
              <a:latin typeface="Arial Rounded MT Bold" panose="020F0704030504030204" pitchFamily="34" charset="77"/>
            </a:endParaRPr>
          </a:p>
        </p:txBody>
      </p:sp>
      <p:sp>
        <p:nvSpPr>
          <p:cNvPr id="27" name="Rectangle 26">
            <a:extLst>
              <a:ext uri="{FF2B5EF4-FFF2-40B4-BE49-F238E27FC236}">
                <a16:creationId xmlns:a16="http://schemas.microsoft.com/office/drawing/2014/main" id="{11E5D736-02B4-C047-82EA-2E1236C0F3F4}"/>
              </a:ext>
            </a:extLst>
          </p:cNvPr>
          <p:cNvSpPr/>
          <p:nvPr/>
        </p:nvSpPr>
        <p:spPr>
          <a:xfrm>
            <a:off x="4561798" y="6100128"/>
            <a:ext cx="2038397" cy="2267930"/>
          </a:xfrm>
          <a:prstGeom prst="rect">
            <a:avLst/>
          </a:prstGeom>
          <a:solidFill>
            <a:schemeClr val="bg1"/>
          </a:solidFill>
          <a:ln>
            <a:solidFill>
              <a:srgbClr val="38D4D6"/>
            </a:solidFill>
          </a:ln>
        </p:spPr>
        <p:txBody>
          <a:bodyPr wrap="square" lIns="51435" tIns="25718" rIns="51435" bIns="25718">
            <a:spAutoFit/>
          </a:bodyPr>
          <a:lstStyle/>
          <a:p>
            <a:r>
              <a:rPr lang="en-US" sz="1200" u="sng" dirty="0">
                <a:ln w="0"/>
                <a:solidFill>
                  <a:srgbClr val="38D4D6"/>
                </a:solidFill>
                <a:latin typeface="Arial Rounded MT Bold" panose="020F0704030504030204" pitchFamily="34" charset="77"/>
              </a:rPr>
              <a:t>Systematic error </a:t>
            </a:r>
            <a:r>
              <a:rPr lang="en-US" sz="1200" dirty="0">
                <a:ln w="0"/>
                <a:solidFill>
                  <a:srgbClr val="38D4D6"/>
                </a:solidFill>
                <a:latin typeface="Arial Rounded MT Bold" panose="020F0704030504030204" pitchFamily="34" charset="77"/>
              </a:rPr>
              <a:t>- Measurements that are different from the true value by a consistent amount each time. It will not change if the experiment is repeated. If systematic error occurs a different set of equipment should be tried, or a new technique and the results compared.</a:t>
            </a:r>
          </a:p>
        </p:txBody>
      </p:sp>
      <p:sp>
        <p:nvSpPr>
          <p:cNvPr id="28" name="Rectangle 27">
            <a:extLst>
              <a:ext uri="{FF2B5EF4-FFF2-40B4-BE49-F238E27FC236}">
                <a16:creationId xmlns:a16="http://schemas.microsoft.com/office/drawing/2014/main" id="{50042411-DFA5-604B-9314-6DEAAF9D93B8}"/>
              </a:ext>
            </a:extLst>
          </p:cNvPr>
          <p:cNvSpPr/>
          <p:nvPr/>
        </p:nvSpPr>
        <p:spPr>
          <a:xfrm>
            <a:off x="4561315" y="8426443"/>
            <a:ext cx="2038397" cy="975268"/>
          </a:xfrm>
          <a:prstGeom prst="rect">
            <a:avLst/>
          </a:prstGeom>
          <a:solidFill>
            <a:schemeClr val="bg1"/>
          </a:solidFill>
          <a:ln>
            <a:solidFill>
              <a:srgbClr val="38D4D6"/>
            </a:solidFill>
          </a:ln>
        </p:spPr>
        <p:txBody>
          <a:bodyPr wrap="square" lIns="51435" tIns="25718" rIns="51435" bIns="25718">
            <a:spAutoFit/>
          </a:bodyPr>
          <a:lstStyle/>
          <a:p>
            <a:r>
              <a:rPr lang="en-US" sz="1200" u="sng" dirty="0">
                <a:ln w="0"/>
                <a:solidFill>
                  <a:srgbClr val="38D4D6"/>
                </a:solidFill>
                <a:latin typeface="Arial Rounded MT Bold" panose="020F0704030504030204" pitchFamily="34" charset="77"/>
              </a:rPr>
              <a:t>Measurement error </a:t>
            </a:r>
            <a:r>
              <a:rPr lang="en-US" sz="1200" dirty="0">
                <a:ln w="0"/>
                <a:solidFill>
                  <a:srgbClr val="38D4D6"/>
                </a:solidFill>
                <a:latin typeface="Arial Rounded MT Bold" panose="020F0704030504030204" pitchFamily="34" charset="77"/>
              </a:rPr>
              <a:t>- measurements that display difference between our values and the true value.</a:t>
            </a:r>
          </a:p>
        </p:txBody>
      </p:sp>
      <p:grpSp>
        <p:nvGrpSpPr>
          <p:cNvPr id="29" name="Group 28">
            <a:extLst>
              <a:ext uri="{FF2B5EF4-FFF2-40B4-BE49-F238E27FC236}">
                <a16:creationId xmlns:a16="http://schemas.microsoft.com/office/drawing/2014/main" id="{755AD939-F529-7D44-9C4B-B1B8BDCE1351}"/>
              </a:ext>
            </a:extLst>
          </p:cNvPr>
          <p:cNvGrpSpPr/>
          <p:nvPr/>
        </p:nvGrpSpPr>
        <p:grpSpPr>
          <a:xfrm>
            <a:off x="247049" y="5080581"/>
            <a:ext cx="1463565" cy="3331783"/>
            <a:chOff x="230957" y="5156582"/>
            <a:chExt cx="1463565" cy="3331783"/>
          </a:xfrm>
        </p:grpSpPr>
        <p:grpSp>
          <p:nvGrpSpPr>
            <p:cNvPr id="30" name="Group 29">
              <a:extLst>
                <a:ext uri="{FF2B5EF4-FFF2-40B4-BE49-F238E27FC236}">
                  <a16:creationId xmlns:a16="http://schemas.microsoft.com/office/drawing/2014/main" id="{82559BB1-205B-CA48-82CD-29F827D0D05B}"/>
                </a:ext>
              </a:extLst>
            </p:cNvPr>
            <p:cNvGrpSpPr/>
            <p:nvPr/>
          </p:nvGrpSpPr>
          <p:grpSpPr>
            <a:xfrm>
              <a:off x="230957" y="5156582"/>
              <a:ext cx="1463565" cy="3331783"/>
              <a:chOff x="291387" y="6276977"/>
              <a:chExt cx="1888304" cy="1997406"/>
            </a:xfrm>
          </p:grpSpPr>
          <p:sp>
            <p:nvSpPr>
              <p:cNvPr id="35" name="Rectangle 34">
                <a:extLst>
                  <a:ext uri="{FF2B5EF4-FFF2-40B4-BE49-F238E27FC236}">
                    <a16:creationId xmlns:a16="http://schemas.microsoft.com/office/drawing/2014/main" id="{F85BC553-3817-1043-8A20-693271C9F823}"/>
                  </a:ext>
                </a:extLst>
              </p:cNvPr>
              <p:cNvSpPr/>
              <p:nvPr/>
            </p:nvSpPr>
            <p:spPr>
              <a:xfrm>
                <a:off x="291387" y="6276977"/>
                <a:ext cx="1770678" cy="1996955"/>
              </a:xfrm>
              <a:prstGeom prst="rect">
                <a:avLst/>
              </a:prstGeom>
              <a:solidFill>
                <a:schemeClr val="bg1"/>
              </a:solidFill>
              <a:ln>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36" name="TextBox 35">
                <a:extLst>
                  <a:ext uri="{FF2B5EF4-FFF2-40B4-BE49-F238E27FC236}">
                    <a16:creationId xmlns:a16="http://schemas.microsoft.com/office/drawing/2014/main" id="{E7E1E498-B829-1C45-B550-CB7ED5525E6C}"/>
                  </a:ext>
                </a:extLst>
              </p:cNvPr>
              <p:cNvSpPr txBox="1"/>
              <p:nvPr/>
            </p:nvSpPr>
            <p:spPr>
              <a:xfrm>
                <a:off x="291387" y="6300102"/>
                <a:ext cx="1888304" cy="1974281"/>
              </a:xfrm>
              <a:prstGeom prst="rect">
                <a:avLst/>
              </a:prstGeom>
              <a:noFill/>
              <a:ln>
                <a:noFill/>
              </a:ln>
            </p:spPr>
            <p:txBody>
              <a:bodyPr wrap="square" rtlCol="0">
                <a:spAutoFit/>
              </a:bodyPr>
              <a:lstStyle/>
              <a:p>
                <a:pPr algn="ctr"/>
                <a:r>
                  <a:rPr lang="en-US" sz="1200" dirty="0">
                    <a:solidFill>
                      <a:srgbClr val="38D4D6"/>
                    </a:solidFill>
                    <a:latin typeface="Arial Rounded MT Bold" panose="020F0704030504030204" pitchFamily="34" charset="77"/>
                  </a:rPr>
                  <a:t>Notes</a:t>
                </a:r>
              </a:p>
              <a:p>
                <a:pPr algn="ctr"/>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With a straight-line graph, it is possible to calculate the rate of cooling.</a:t>
                </a:r>
              </a:p>
              <a:p>
                <a:endParaRPr lang="en-US" sz="1200" b="1" dirty="0">
                  <a:solidFill>
                    <a:srgbClr val="38D4D6"/>
                  </a:solidFill>
                  <a:latin typeface="Arial Rounded MT Bold" panose="020F0704030504030204" pitchFamily="34" charset="77"/>
                </a:endParaRPr>
              </a:p>
              <a:p>
                <a:r>
                  <a:rPr lang="en-US" sz="800" b="1" dirty="0">
                    <a:solidFill>
                      <a:srgbClr val="38D4D6"/>
                    </a:solidFill>
                    <a:latin typeface="Arial Rounded MT Bold" panose="020F0704030504030204" pitchFamily="34" charset="77"/>
                  </a:rPr>
                  <a:t>                    change 	</a:t>
                </a:r>
              </a:p>
              <a:p>
                <a:r>
                  <a:rPr lang="en-US" sz="800" b="1" dirty="0">
                    <a:solidFill>
                      <a:srgbClr val="38D4D6"/>
                    </a:solidFill>
                    <a:latin typeface="Arial Rounded MT Bold" panose="020F0704030504030204" pitchFamily="34" charset="77"/>
                  </a:rPr>
                  <a:t>Rate of       in temp. </a:t>
                </a:r>
              </a:p>
              <a:p>
                <a:r>
                  <a:rPr lang="en-US" sz="800" b="1" dirty="0">
                    <a:solidFill>
                      <a:srgbClr val="38D4D6"/>
                    </a:solidFill>
                    <a:latin typeface="Arial Rounded MT Bold" panose="020F0704030504030204" pitchFamily="34" charset="77"/>
                  </a:rPr>
                  <a:t>cooling      change in</a:t>
                </a:r>
              </a:p>
              <a:p>
                <a:r>
                  <a:rPr lang="en-US" sz="800" b="1" dirty="0">
                    <a:solidFill>
                      <a:srgbClr val="38D4D6"/>
                    </a:solidFill>
                    <a:latin typeface="Arial Rounded MT Bold" panose="020F0704030504030204" pitchFamily="34" charset="77"/>
                  </a:rPr>
                  <a:t>                     time</a:t>
                </a:r>
              </a:p>
              <a:p>
                <a:endParaRPr lang="en-US" sz="800" b="1"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If the graph is curved then a tangent should be drawn, and the formula used.</a:t>
                </a:r>
              </a:p>
            </p:txBody>
          </p:sp>
        </p:grpSp>
        <p:cxnSp>
          <p:nvCxnSpPr>
            <p:cNvPr id="31" name="Straight Connector 30">
              <a:extLst>
                <a:ext uri="{FF2B5EF4-FFF2-40B4-BE49-F238E27FC236}">
                  <a16:creationId xmlns:a16="http://schemas.microsoft.com/office/drawing/2014/main" id="{E2CD45A9-6534-8C48-BD6A-078F4F8C5279}"/>
                </a:ext>
              </a:extLst>
            </p:cNvPr>
            <p:cNvCxnSpPr>
              <a:cxnSpLocks/>
            </p:cNvCxnSpPr>
            <p:nvPr/>
          </p:nvCxnSpPr>
          <p:spPr>
            <a:xfrm>
              <a:off x="824421" y="6953605"/>
              <a:ext cx="423924" cy="0"/>
            </a:xfrm>
            <a:prstGeom prst="line">
              <a:avLst/>
            </a:prstGeom>
            <a:ln w="22225">
              <a:solidFill>
                <a:srgbClr val="38D4D6"/>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2303E66-8850-A14E-8212-4C0AC020BBDE}"/>
                </a:ext>
              </a:extLst>
            </p:cNvPr>
            <p:cNvSpPr txBox="1"/>
            <p:nvPr/>
          </p:nvSpPr>
          <p:spPr>
            <a:xfrm>
              <a:off x="619415" y="6813272"/>
              <a:ext cx="242528" cy="276999"/>
            </a:xfrm>
            <a:prstGeom prst="rect">
              <a:avLst/>
            </a:prstGeom>
            <a:noFill/>
            <a:ln>
              <a:noFill/>
            </a:ln>
          </p:spPr>
          <p:txBody>
            <a:bodyPr wrap="square" rtlCol="0">
              <a:spAutoFit/>
            </a:bodyPr>
            <a:lstStyle/>
            <a:p>
              <a:r>
                <a:rPr lang="en-US" sz="1200" b="1" dirty="0">
                  <a:solidFill>
                    <a:srgbClr val="38D4D6"/>
                  </a:solidFill>
                </a:rPr>
                <a:t>=</a:t>
              </a:r>
            </a:p>
          </p:txBody>
        </p:sp>
        <p:sp>
          <p:nvSpPr>
            <p:cNvPr id="33" name="TextBox 32">
              <a:extLst>
                <a:ext uri="{FF2B5EF4-FFF2-40B4-BE49-F238E27FC236}">
                  <a16:creationId xmlns:a16="http://schemas.microsoft.com/office/drawing/2014/main" id="{2106B757-BC0A-034A-9984-5320C2D87161}"/>
                </a:ext>
              </a:extLst>
            </p:cNvPr>
            <p:cNvSpPr txBox="1"/>
            <p:nvPr/>
          </p:nvSpPr>
          <p:spPr>
            <a:xfrm>
              <a:off x="1182244" y="6674772"/>
              <a:ext cx="242528" cy="276999"/>
            </a:xfrm>
            <a:prstGeom prst="rect">
              <a:avLst/>
            </a:prstGeom>
            <a:noFill/>
            <a:ln>
              <a:noFill/>
            </a:ln>
          </p:spPr>
          <p:txBody>
            <a:bodyPr wrap="square" rtlCol="0">
              <a:spAutoFit/>
            </a:bodyPr>
            <a:lstStyle/>
            <a:p>
              <a:r>
                <a:rPr lang="en-US" sz="1200" b="1" dirty="0">
                  <a:solidFill>
                    <a:srgbClr val="38D4D6"/>
                  </a:solidFill>
                </a:rPr>
                <a:t>℃</a:t>
              </a:r>
            </a:p>
          </p:txBody>
        </p:sp>
        <p:sp>
          <p:nvSpPr>
            <p:cNvPr id="34" name="TextBox 33">
              <a:extLst>
                <a:ext uri="{FF2B5EF4-FFF2-40B4-BE49-F238E27FC236}">
                  <a16:creationId xmlns:a16="http://schemas.microsoft.com/office/drawing/2014/main" id="{B45F3AD8-644D-DD45-888D-3874BFD1E7BD}"/>
                </a:ext>
              </a:extLst>
            </p:cNvPr>
            <p:cNvSpPr txBox="1"/>
            <p:nvPr/>
          </p:nvSpPr>
          <p:spPr>
            <a:xfrm>
              <a:off x="1106068" y="7023466"/>
              <a:ext cx="472636" cy="246221"/>
            </a:xfrm>
            <a:prstGeom prst="rect">
              <a:avLst/>
            </a:prstGeom>
            <a:noFill/>
            <a:ln>
              <a:noFill/>
            </a:ln>
          </p:spPr>
          <p:txBody>
            <a:bodyPr wrap="square" rtlCol="0">
              <a:spAutoFit/>
            </a:bodyPr>
            <a:lstStyle/>
            <a:p>
              <a:r>
                <a:rPr lang="en-US" sz="1000" b="1" dirty="0">
                  <a:solidFill>
                    <a:srgbClr val="38D4D6"/>
                  </a:solidFill>
                </a:rPr>
                <a:t>(min)</a:t>
              </a:r>
            </a:p>
          </p:txBody>
        </p:sp>
      </p:grpSp>
    </p:spTree>
    <p:extLst>
      <p:ext uri="{BB962C8B-B14F-4D97-AF65-F5344CB8AC3E}">
        <p14:creationId xmlns:p14="http://schemas.microsoft.com/office/powerpoint/2010/main" val="194182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Google Shape;117;p4">
            <a:extLst>
              <a:ext uri="{FF2B5EF4-FFF2-40B4-BE49-F238E27FC236}">
                <a16:creationId xmlns:a16="http://schemas.microsoft.com/office/drawing/2014/main" id="{75B5F789-9F8B-BFE5-7434-DABF15A8A6DF}"/>
              </a:ext>
            </a:extLst>
          </p:cNvPr>
          <p:cNvGraphicFramePr>
            <a:graphicFrameLocks/>
          </p:cNvGraphicFramePr>
          <p:nvPr>
            <p:extLst>
              <p:ext uri="{D42A27DB-BD31-4B8C-83A1-F6EECF244321}">
                <p14:modId xmlns:p14="http://schemas.microsoft.com/office/powerpoint/2010/main" val="3825730615"/>
              </p:ext>
            </p:extLst>
          </p:nvPr>
        </p:nvGraphicFramePr>
        <p:xfrm>
          <a:off x="470057" y="1797161"/>
          <a:ext cx="5952813" cy="4328998"/>
        </p:xfrm>
        <a:graphic>
          <a:graphicData uri="http://schemas.openxmlformats.org/drawingml/2006/table">
            <a:tbl>
              <a:tblPr firstRow="1" bandRow="1">
                <a:noFill/>
              </a:tblPr>
              <a:tblGrid>
                <a:gridCol w="799402">
                  <a:extLst>
                    <a:ext uri="{9D8B030D-6E8A-4147-A177-3AD203B41FA5}">
                      <a16:colId xmlns:a16="http://schemas.microsoft.com/office/drawing/2014/main" val="20000"/>
                    </a:ext>
                  </a:extLst>
                </a:gridCol>
                <a:gridCol w="1062988">
                  <a:extLst>
                    <a:ext uri="{9D8B030D-6E8A-4147-A177-3AD203B41FA5}">
                      <a16:colId xmlns:a16="http://schemas.microsoft.com/office/drawing/2014/main" val="3982538167"/>
                    </a:ext>
                  </a:extLst>
                </a:gridCol>
                <a:gridCol w="1038186">
                  <a:extLst>
                    <a:ext uri="{9D8B030D-6E8A-4147-A177-3AD203B41FA5}">
                      <a16:colId xmlns:a16="http://schemas.microsoft.com/office/drawing/2014/main" val="110487210"/>
                    </a:ext>
                  </a:extLst>
                </a:gridCol>
                <a:gridCol w="1035748">
                  <a:extLst>
                    <a:ext uri="{9D8B030D-6E8A-4147-A177-3AD203B41FA5}">
                      <a16:colId xmlns:a16="http://schemas.microsoft.com/office/drawing/2014/main" val="3323902119"/>
                    </a:ext>
                  </a:extLst>
                </a:gridCol>
                <a:gridCol w="1005544">
                  <a:extLst>
                    <a:ext uri="{9D8B030D-6E8A-4147-A177-3AD203B41FA5}">
                      <a16:colId xmlns:a16="http://schemas.microsoft.com/office/drawing/2014/main" val="3621422646"/>
                    </a:ext>
                  </a:extLst>
                </a:gridCol>
                <a:gridCol w="1010945">
                  <a:extLst>
                    <a:ext uri="{9D8B030D-6E8A-4147-A177-3AD203B41FA5}">
                      <a16:colId xmlns:a16="http://schemas.microsoft.com/office/drawing/2014/main" val="1410409483"/>
                    </a:ext>
                  </a:extLst>
                </a:gridCol>
              </a:tblGrid>
              <a:tr h="329286">
                <a:tc>
                  <a:txBody>
                    <a:bodyPr/>
                    <a:lstStyle/>
                    <a:p>
                      <a:pPr marL="0" marR="0" lvl="0" indent="0" algn="ctr" rtl="0">
                        <a:spcBef>
                          <a:spcPts val="0"/>
                        </a:spcBef>
                        <a:spcAft>
                          <a:spcPts val="0"/>
                        </a:spcAft>
                        <a:buNone/>
                      </a:pPr>
                      <a:endParaRPr sz="1200" dirty="0">
                        <a:solidFill>
                          <a:schemeClr val="bg1"/>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gridSpan="5">
                  <a:txBody>
                    <a:bodyPr/>
                    <a:lstStyle/>
                    <a:p>
                      <a:pPr marL="0" marR="0" lvl="0" indent="0" algn="ctr" rtl="0">
                        <a:spcBef>
                          <a:spcPts val="0"/>
                        </a:spcBef>
                        <a:spcAft>
                          <a:spcPts val="0"/>
                        </a:spcAft>
                        <a:buNone/>
                      </a:pPr>
                      <a:r>
                        <a:rPr lang="en-GB" sz="1200" dirty="0">
                          <a:solidFill>
                            <a:schemeClr val="bg1"/>
                          </a:solidFill>
                          <a:latin typeface="Arial Rounded MT Bold" panose="020F0704030504030204" pitchFamily="34" charset="77"/>
                        </a:rPr>
                        <a:t>Number of layers of insulation </a:t>
                      </a:r>
                      <a:endParaRPr sz="1200" dirty="0">
                        <a:solidFill>
                          <a:schemeClr val="bg1"/>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3915384072"/>
                  </a:ext>
                </a:extLst>
              </a:tr>
              <a:tr h="386248">
                <a:tc>
                  <a:txBody>
                    <a:bodyPr/>
                    <a:lstStyle/>
                    <a:p>
                      <a:pPr marL="0" marR="0" lvl="0" indent="0" algn="ctr" rtl="0">
                        <a:spcBef>
                          <a:spcPts val="0"/>
                        </a:spcBef>
                        <a:spcAft>
                          <a:spcPts val="0"/>
                        </a:spcAft>
                        <a:buNone/>
                      </a:pPr>
                      <a:r>
                        <a:rPr lang="en-US" sz="1200" dirty="0">
                          <a:solidFill>
                            <a:schemeClr val="bg1"/>
                          </a:solidFill>
                          <a:latin typeface="Arial Rounded MT Bold" panose="020F0704030504030204" pitchFamily="34" charset="77"/>
                        </a:rPr>
                        <a:t>Time (mins)</a:t>
                      </a:r>
                      <a:endParaRPr sz="1200" dirty="0">
                        <a:solidFill>
                          <a:schemeClr val="bg1"/>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US" sz="1200" dirty="0">
                          <a:solidFill>
                            <a:schemeClr val="bg1"/>
                          </a:solidFill>
                          <a:latin typeface="Arial Rounded MT Bold" panose="020F0704030504030204" pitchFamily="34" charset="77"/>
                        </a:rPr>
                        <a:t>0 </a:t>
                      </a:r>
                      <a:endParaRPr sz="1200" dirty="0">
                        <a:solidFill>
                          <a:schemeClr val="bg1"/>
                        </a:solidFill>
                        <a:latin typeface="Arial Rounded MT Bold" panose="020F0704030504030204" pitchFamily="34" charset="77"/>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Rounded MT Bold" panose="020F0704030504030204" pitchFamily="34" charset="77"/>
                        </a:rPr>
                        <a:t>2</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Rounded MT Bold" panose="020F0704030504030204" pitchFamily="34" charset="77"/>
                        </a:rPr>
                        <a:t>4</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Rounded MT Bold" panose="020F0704030504030204" pitchFamily="34" charset="77"/>
                        </a:rPr>
                        <a:t>6</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Rounded MT Bold" panose="020F0704030504030204" pitchFamily="34" charset="77"/>
                        </a:rPr>
                        <a:t>8</a:t>
                      </a: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54074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1" dirty="0">
                        <a:solidFill>
                          <a:srgbClr val="38D4D6"/>
                        </a:solidFill>
                        <a:latin typeface="Arial Rounded MT Bold" panose="020F0704030504030204" pitchFamily="34" charset="77"/>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0</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1" dirty="0">
                        <a:solidFill>
                          <a:srgbClr val="38D4D6"/>
                        </a:solidFill>
                        <a:latin typeface="Arial Rounded MT Bold" panose="020F0704030504030204" pitchFamily="34" charset="77"/>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4074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1" dirty="0">
                        <a:solidFill>
                          <a:srgbClr val="38D4D6"/>
                        </a:solidFill>
                        <a:latin typeface="Arial Rounded MT Bold" panose="020F0704030504030204" pitchFamily="34" charset="77"/>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3</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1" dirty="0">
                        <a:solidFill>
                          <a:srgbClr val="38D4D6"/>
                        </a:solidFill>
                        <a:latin typeface="Arial Rounded MT Bold" panose="020F0704030504030204" pitchFamily="34" charset="77"/>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45085045"/>
                  </a:ext>
                </a:extLst>
              </a:tr>
              <a:tr h="54074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1" dirty="0">
                        <a:solidFill>
                          <a:srgbClr val="38D4D6"/>
                        </a:solidFill>
                        <a:latin typeface="Arial Rounded MT Bold" panose="020F0704030504030204" pitchFamily="34" charset="77"/>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6</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1" dirty="0">
                        <a:solidFill>
                          <a:srgbClr val="38D4D6"/>
                        </a:solidFill>
                        <a:latin typeface="Arial Rounded MT Bold" panose="020F0704030504030204" pitchFamily="34" charset="77"/>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291261249"/>
                  </a:ext>
                </a:extLst>
              </a:tr>
              <a:tr h="54074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200" b="1" dirty="0">
                        <a:solidFill>
                          <a:srgbClr val="38D4D6"/>
                        </a:solidFill>
                        <a:latin typeface="Arial Rounded MT Bold" panose="020F0704030504030204" pitchFamily="34" charset="77"/>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9</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4235281043"/>
                  </a:ext>
                </a:extLst>
              </a:tr>
              <a:tr h="54074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12</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4129037504"/>
                  </a:ext>
                </a:extLst>
              </a:tr>
              <a:tr h="54074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15</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rgbClr val="16ADBF"/>
                        </a:solidFill>
                        <a:latin typeface="Arial Rounded MT Bold" panose="020F0704030504030204" pitchFamily="34" charset="77"/>
                        <a:cs typeface="Arial" panose="020B0604020202020204" pitchFamily="34" charset="0"/>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4238948935"/>
                  </a:ext>
                </a:extLst>
              </a:tr>
            </a:tbl>
          </a:graphicData>
        </a:graphic>
      </p:graphicFrame>
      <p:sp>
        <p:nvSpPr>
          <p:cNvPr id="2" name="Rounded Rectangle 1">
            <a:extLst>
              <a:ext uri="{FF2B5EF4-FFF2-40B4-BE49-F238E27FC236}">
                <a16:creationId xmlns:a16="http://schemas.microsoft.com/office/drawing/2014/main" id="{751735AC-CE22-F64A-A7BA-768FA5CCA74D}"/>
              </a:ext>
            </a:extLst>
          </p:cNvPr>
          <p:cNvSpPr/>
          <p:nvPr/>
        </p:nvSpPr>
        <p:spPr>
          <a:xfrm>
            <a:off x="2923569" y="1296602"/>
            <a:ext cx="3240000" cy="361796"/>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Teacher answers</a:t>
            </a:r>
          </a:p>
        </p:txBody>
      </p:sp>
      <p:sp>
        <p:nvSpPr>
          <p:cNvPr id="4" name="TextBox 3">
            <a:extLst>
              <a:ext uri="{FF2B5EF4-FFF2-40B4-BE49-F238E27FC236}">
                <a16:creationId xmlns:a16="http://schemas.microsoft.com/office/drawing/2014/main" id="{DD9DA5E2-CDA8-BF4C-A065-98A6DC858FEA}"/>
              </a:ext>
            </a:extLst>
          </p:cNvPr>
          <p:cNvSpPr txBox="1"/>
          <p:nvPr/>
        </p:nvSpPr>
        <p:spPr>
          <a:xfrm>
            <a:off x="475489" y="1389458"/>
            <a:ext cx="1444624" cy="276999"/>
          </a:xfrm>
          <a:prstGeom prst="rect">
            <a:avLst/>
          </a:prstGeom>
          <a:solidFill>
            <a:schemeClr val="bg1"/>
          </a:solidFill>
          <a:ln>
            <a:solidFill>
              <a:srgbClr val="38D4D6"/>
            </a:solidFill>
          </a:ln>
        </p:spPr>
        <p:txBody>
          <a:bodyPr wrap="square" rtlCol="0">
            <a:spAutoFit/>
          </a:bodyPr>
          <a:lstStyle/>
          <a:p>
            <a:r>
              <a:rPr lang="en-GB" sz="1200" dirty="0">
                <a:solidFill>
                  <a:srgbClr val="38D4D6"/>
                </a:solidFill>
                <a:latin typeface="Arial Rounded MT Bold" panose="020F0704030504030204" pitchFamily="34" charset="77"/>
              </a:rPr>
              <a:t>Record the data.</a:t>
            </a:r>
          </a:p>
        </p:txBody>
      </p:sp>
      <p:grpSp>
        <p:nvGrpSpPr>
          <p:cNvPr id="5" name="Group 4">
            <a:extLst>
              <a:ext uri="{FF2B5EF4-FFF2-40B4-BE49-F238E27FC236}">
                <a16:creationId xmlns:a16="http://schemas.microsoft.com/office/drawing/2014/main" id="{B19A5B96-8E05-384D-9795-57C4EE98008B}"/>
              </a:ext>
            </a:extLst>
          </p:cNvPr>
          <p:cNvGrpSpPr/>
          <p:nvPr/>
        </p:nvGrpSpPr>
        <p:grpSpPr>
          <a:xfrm>
            <a:off x="1322132" y="5037465"/>
            <a:ext cx="4931891" cy="4264796"/>
            <a:chOff x="450195" y="5122679"/>
            <a:chExt cx="5549011" cy="4438835"/>
          </a:xfrm>
        </p:grpSpPr>
        <p:grpSp>
          <p:nvGrpSpPr>
            <p:cNvPr id="7" name="Group 6">
              <a:extLst>
                <a:ext uri="{FF2B5EF4-FFF2-40B4-BE49-F238E27FC236}">
                  <a16:creationId xmlns:a16="http://schemas.microsoft.com/office/drawing/2014/main" id="{7059D215-5606-4048-8D50-EB760BAE5D22}"/>
                </a:ext>
              </a:extLst>
            </p:cNvPr>
            <p:cNvGrpSpPr/>
            <p:nvPr/>
          </p:nvGrpSpPr>
          <p:grpSpPr>
            <a:xfrm>
              <a:off x="450195" y="5122679"/>
              <a:ext cx="5177163" cy="4438835"/>
              <a:chOff x="450195" y="5122679"/>
              <a:chExt cx="5177163" cy="4438835"/>
            </a:xfrm>
          </p:grpSpPr>
          <p:grpSp>
            <p:nvGrpSpPr>
              <p:cNvPr id="8" name="Group 7">
                <a:extLst>
                  <a:ext uri="{FF2B5EF4-FFF2-40B4-BE49-F238E27FC236}">
                    <a16:creationId xmlns:a16="http://schemas.microsoft.com/office/drawing/2014/main" id="{DC0AC216-FAE8-BF42-B00C-632EDB5BCED1}"/>
                  </a:ext>
                </a:extLst>
              </p:cNvPr>
              <p:cNvGrpSpPr/>
              <p:nvPr/>
            </p:nvGrpSpPr>
            <p:grpSpPr>
              <a:xfrm>
                <a:off x="450195" y="5244576"/>
                <a:ext cx="5177163" cy="4316938"/>
                <a:chOff x="450195" y="5244576"/>
                <a:chExt cx="5177163" cy="4316938"/>
              </a:xfrm>
            </p:grpSpPr>
            <p:grpSp>
              <p:nvGrpSpPr>
                <p:cNvPr id="10" name="Group 9">
                  <a:extLst>
                    <a:ext uri="{FF2B5EF4-FFF2-40B4-BE49-F238E27FC236}">
                      <a16:creationId xmlns:a16="http://schemas.microsoft.com/office/drawing/2014/main" id="{5DDBECE5-831F-AB40-8DF6-A6A3C070719C}"/>
                    </a:ext>
                  </a:extLst>
                </p:cNvPr>
                <p:cNvGrpSpPr/>
                <p:nvPr/>
              </p:nvGrpSpPr>
              <p:grpSpPr>
                <a:xfrm>
                  <a:off x="450195" y="9214149"/>
                  <a:ext cx="4483227" cy="347365"/>
                  <a:chOff x="424795" y="9060968"/>
                  <a:chExt cx="4483227" cy="347365"/>
                </a:xfrm>
              </p:grpSpPr>
              <p:sp>
                <p:nvSpPr>
                  <p:cNvPr id="17" name="TextBox 16">
                    <a:extLst>
                      <a:ext uri="{FF2B5EF4-FFF2-40B4-BE49-F238E27FC236}">
                        <a16:creationId xmlns:a16="http://schemas.microsoft.com/office/drawing/2014/main" id="{CD9C4EC4-1EDC-0748-936A-22BC358F4A0D}"/>
                      </a:ext>
                    </a:extLst>
                  </p:cNvPr>
                  <p:cNvSpPr txBox="1"/>
                  <p:nvPr/>
                </p:nvSpPr>
                <p:spPr>
                  <a:xfrm>
                    <a:off x="424795" y="9146317"/>
                    <a:ext cx="4483227" cy="256269"/>
                  </a:xfrm>
                  <a:prstGeom prst="rect">
                    <a:avLst/>
                  </a:prstGeom>
                  <a:noFill/>
                </p:spPr>
                <p:txBody>
                  <a:bodyPr wrap="square" rtlCol="0">
                    <a:spAutoFit/>
                  </a:bodyPr>
                  <a:lstStyle/>
                  <a:p>
                    <a:pPr algn="ctr"/>
                    <a:r>
                      <a:rPr lang="en-GB" sz="1000" dirty="0">
                        <a:solidFill>
                          <a:srgbClr val="38D4D6"/>
                        </a:solidFill>
                        <a:latin typeface="Arial Rounded MT Bold" panose="020F0704030504030204" pitchFamily="34" charset="77"/>
                      </a:rPr>
                      <a:t>Time  </a:t>
                    </a:r>
                  </a:p>
                </p:txBody>
              </p:sp>
              <p:sp>
                <p:nvSpPr>
                  <p:cNvPr id="18" name="Rectangle 17">
                    <a:extLst>
                      <a:ext uri="{FF2B5EF4-FFF2-40B4-BE49-F238E27FC236}">
                        <a16:creationId xmlns:a16="http://schemas.microsoft.com/office/drawing/2014/main" id="{83CE1522-C041-4144-B2B5-14DFF0E5FB8D}"/>
                      </a:ext>
                    </a:extLst>
                  </p:cNvPr>
                  <p:cNvSpPr/>
                  <p:nvPr/>
                </p:nvSpPr>
                <p:spPr>
                  <a:xfrm>
                    <a:off x="2769897" y="9060968"/>
                    <a:ext cx="662277" cy="347365"/>
                  </a:xfrm>
                  <a:prstGeom prst="rect">
                    <a:avLst/>
                  </a:prstGeom>
                </p:spPr>
                <p:txBody>
                  <a:bodyPr wrap="none">
                    <a:spAutoFit/>
                  </a:bodyPr>
                  <a:lstStyle/>
                  <a:p>
                    <a:pPr>
                      <a:lnSpc>
                        <a:spcPct val="150000"/>
                      </a:lnSpc>
                    </a:pPr>
                    <a:r>
                      <a:rPr lang="en-US" sz="1200" b="1" dirty="0">
                        <a:solidFill>
                          <a:srgbClr val="38D4D6"/>
                        </a:solidFill>
                        <a:latin typeface="Arial Rounded MT Bold" panose="020F0704030504030204" pitchFamily="34" charset="77"/>
                      </a:rPr>
                      <a:t>(</a:t>
                    </a:r>
                    <a:r>
                      <a:rPr lang="en-US" sz="1000" b="1" dirty="0">
                        <a:solidFill>
                          <a:srgbClr val="38D4D6"/>
                        </a:solidFill>
                        <a:latin typeface="Arial Rounded MT Bold" panose="020F0704030504030204" pitchFamily="34" charset="77"/>
                      </a:rPr>
                      <a:t>mins</a:t>
                    </a:r>
                    <a:r>
                      <a:rPr lang="en-US" sz="1200" dirty="0">
                        <a:solidFill>
                          <a:srgbClr val="38D4D6"/>
                        </a:solidFill>
                        <a:latin typeface="Arial Rounded MT Bold" panose="020F0704030504030204" pitchFamily="34" charset="77"/>
                      </a:rPr>
                      <a:t>)</a:t>
                    </a:r>
                  </a:p>
                </p:txBody>
              </p:sp>
            </p:grpSp>
            <p:grpSp>
              <p:nvGrpSpPr>
                <p:cNvPr id="11" name="Group 10">
                  <a:extLst>
                    <a:ext uri="{FF2B5EF4-FFF2-40B4-BE49-F238E27FC236}">
                      <a16:creationId xmlns:a16="http://schemas.microsoft.com/office/drawing/2014/main" id="{7FA1E94D-F5EB-2B45-8C1E-87AFC11CBCD8}"/>
                    </a:ext>
                  </a:extLst>
                </p:cNvPr>
                <p:cNvGrpSpPr/>
                <p:nvPr/>
              </p:nvGrpSpPr>
              <p:grpSpPr>
                <a:xfrm>
                  <a:off x="676210" y="5797378"/>
                  <a:ext cx="436336" cy="1803400"/>
                  <a:chOff x="255321" y="5691620"/>
                  <a:chExt cx="436336" cy="1803400"/>
                </a:xfrm>
              </p:grpSpPr>
              <p:sp>
                <p:nvSpPr>
                  <p:cNvPr id="15" name="TextBox 14">
                    <a:extLst>
                      <a:ext uri="{FF2B5EF4-FFF2-40B4-BE49-F238E27FC236}">
                        <a16:creationId xmlns:a16="http://schemas.microsoft.com/office/drawing/2014/main" id="{DB8F15DD-C571-A04B-BB37-548248A0ABDD}"/>
                      </a:ext>
                    </a:extLst>
                  </p:cNvPr>
                  <p:cNvSpPr txBox="1"/>
                  <p:nvPr/>
                </p:nvSpPr>
                <p:spPr>
                  <a:xfrm>
                    <a:off x="276111" y="5691620"/>
                    <a:ext cx="415546" cy="1803400"/>
                  </a:xfrm>
                  <a:prstGeom prst="rect">
                    <a:avLst/>
                  </a:prstGeom>
                  <a:noFill/>
                </p:spPr>
                <p:txBody>
                  <a:bodyPr vert="vert270" wrap="square" rtlCol="0">
                    <a:spAutoFit/>
                  </a:bodyPr>
                  <a:lstStyle/>
                  <a:p>
                    <a:r>
                      <a:rPr lang="en-GB" sz="1000" dirty="0">
                        <a:solidFill>
                          <a:srgbClr val="38D4D6"/>
                        </a:solidFill>
                        <a:latin typeface="Arial Rounded MT Bold" panose="020F0704030504030204" pitchFamily="34" charset="77"/>
                      </a:rPr>
                      <a:t>Temperature</a:t>
                    </a:r>
                    <a:r>
                      <a:rPr lang="en-GB" sz="1200" dirty="0">
                        <a:solidFill>
                          <a:srgbClr val="38D4D6"/>
                        </a:solidFill>
                        <a:latin typeface="Arial Rounded MT Bold" panose="020F0704030504030204" pitchFamily="34" charset="77"/>
                      </a:rPr>
                      <a:t> </a:t>
                    </a:r>
                  </a:p>
                </p:txBody>
              </p:sp>
              <p:sp>
                <p:nvSpPr>
                  <p:cNvPr id="16" name="Rectangle 15">
                    <a:extLst>
                      <a:ext uri="{FF2B5EF4-FFF2-40B4-BE49-F238E27FC236}">
                        <a16:creationId xmlns:a16="http://schemas.microsoft.com/office/drawing/2014/main" id="{D2992E4D-6EFE-FB4A-8C3A-20EFBC006AAE}"/>
                      </a:ext>
                    </a:extLst>
                  </p:cNvPr>
                  <p:cNvSpPr/>
                  <p:nvPr/>
                </p:nvSpPr>
                <p:spPr>
                  <a:xfrm>
                    <a:off x="255321" y="6125083"/>
                    <a:ext cx="434087" cy="446052"/>
                  </a:xfrm>
                  <a:prstGeom prst="rect">
                    <a:avLst/>
                  </a:prstGeom>
                </p:spPr>
                <p:txBody>
                  <a:bodyPr vert="vert270" wrap="square">
                    <a:spAutoFit/>
                  </a:bodyPr>
                  <a:lstStyle/>
                  <a:p>
                    <a:pPr>
                      <a:lnSpc>
                        <a:spcPct val="150000"/>
                      </a:lnSpc>
                    </a:pPr>
                    <a:r>
                      <a:rPr lang="en-US" sz="1000" b="1" dirty="0">
                        <a:solidFill>
                          <a:srgbClr val="38D4D6"/>
                        </a:solidFill>
                        <a:latin typeface="Arial Rounded MT Bold" panose="020F0704030504030204" pitchFamily="34" charset="77"/>
                      </a:rPr>
                      <a:t>(</a:t>
                    </a:r>
                    <a:r>
                      <a:rPr lang="en-US" sz="1000" dirty="0">
                        <a:solidFill>
                          <a:srgbClr val="38D4D6"/>
                        </a:solidFill>
                        <a:latin typeface="Arial Rounded MT Bold" panose="020F0704030504030204" pitchFamily="34" charset="77"/>
                      </a:rPr>
                      <a:t>°C)</a:t>
                    </a:r>
                  </a:p>
                </p:txBody>
              </p:sp>
            </p:grpSp>
            <p:grpSp>
              <p:nvGrpSpPr>
                <p:cNvPr id="12" name="Group 11">
                  <a:extLst>
                    <a:ext uri="{FF2B5EF4-FFF2-40B4-BE49-F238E27FC236}">
                      <a16:creationId xmlns:a16="http://schemas.microsoft.com/office/drawing/2014/main" id="{82C87DFE-2124-BC4E-9B2F-DEBCA7190479}"/>
                    </a:ext>
                  </a:extLst>
                </p:cNvPr>
                <p:cNvGrpSpPr/>
                <p:nvPr/>
              </p:nvGrpSpPr>
              <p:grpSpPr>
                <a:xfrm>
                  <a:off x="1230640" y="5244576"/>
                  <a:ext cx="4396718" cy="3871156"/>
                  <a:chOff x="909966" y="5358563"/>
                  <a:chExt cx="4396718" cy="3871156"/>
                </a:xfrm>
              </p:grpSpPr>
              <p:pic>
                <p:nvPicPr>
                  <p:cNvPr id="13" name="Picture 12" descr="A picture containing table&#10;&#10;Description automatically generated">
                    <a:extLst>
                      <a:ext uri="{FF2B5EF4-FFF2-40B4-BE49-F238E27FC236}">
                        <a16:creationId xmlns:a16="http://schemas.microsoft.com/office/drawing/2014/main" id="{B8264A8F-2575-7D44-B694-B8D2EF3E0EA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2000"/>
                            </a14:imgEffect>
                          </a14:imgLayer>
                        </a14:imgProps>
                      </a:ext>
                    </a:extLst>
                  </a:blip>
                  <a:srcRect t="19736" b="2060"/>
                  <a:stretch/>
                </p:blipFill>
                <p:spPr>
                  <a:xfrm rot="5400000">
                    <a:off x="2286214" y="6209249"/>
                    <a:ext cx="3871156" cy="2169784"/>
                  </a:xfrm>
                  <a:prstGeom prst="rect">
                    <a:avLst/>
                  </a:prstGeom>
                  <a:ln>
                    <a:solidFill>
                      <a:schemeClr val="bg1"/>
                    </a:solidFill>
                  </a:ln>
                </p:spPr>
              </p:pic>
              <p:pic>
                <p:nvPicPr>
                  <p:cNvPr id="14" name="Picture 13" descr="A picture containing table&#10;&#10;Description automatically generated">
                    <a:extLst>
                      <a:ext uri="{FF2B5EF4-FFF2-40B4-BE49-F238E27FC236}">
                        <a16:creationId xmlns:a16="http://schemas.microsoft.com/office/drawing/2014/main" id="{0DAFE060-5456-BF47-96B0-83B76AFA48E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2000"/>
                            </a14:imgEffect>
                          </a14:imgLayer>
                        </a14:imgProps>
                      </a:ext>
                    </a:extLst>
                  </a:blip>
                  <a:srcRect t="19736"/>
                  <a:stretch/>
                </p:blipFill>
                <p:spPr>
                  <a:xfrm rot="5400000">
                    <a:off x="87855" y="6180674"/>
                    <a:ext cx="3871156" cy="2226934"/>
                  </a:xfrm>
                  <a:prstGeom prst="rect">
                    <a:avLst/>
                  </a:prstGeom>
                  <a:ln>
                    <a:solidFill>
                      <a:schemeClr val="bg1"/>
                    </a:solidFill>
                  </a:ln>
                </p:spPr>
              </p:pic>
            </p:grpSp>
          </p:grpSp>
          <p:sp>
            <p:nvSpPr>
              <p:cNvPr id="9" name="TextBox 8">
                <a:extLst>
                  <a:ext uri="{FF2B5EF4-FFF2-40B4-BE49-F238E27FC236}">
                    <a16:creationId xmlns:a16="http://schemas.microsoft.com/office/drawing/2014/main" id="{1A9F70F5-D980-6E42-93F3-56BA75DD92BE}"/>
                  </a:ext>
                </a:extLst>
              </p:cNvPr>
              <p:cNvSpPr txBox="1"/>
              <p:nvPr/>
            </p:nvSpPr>
            <p:spPr>
              <a:xfrm rot="16200000">
                <a:off x="-734948" y="6825983"/>
                <a:ext cx="3715899" cy="309292"/>
              </a:xfrm>
              <a:prstGeom prst="rect">
                <a:avLst/>
              </a:prstGeom>
              <a:noFill/>
            </p:spPr>
            <p:txBody>
              <a:bodyPr vert="vert" wrap="square" rtlCol="0">
                <a:spAutoFit/>
              </a:bodyPr>
              <a:lstStyle/>
              <a:p>
                <a:r>
                  <a:rPr lang="en-US" sz="1000" dirty="0">
                    <a:solidFill>
                      <a:srgbClr val="38D4D6"/>
                    </a:solidFill>
                    <a:latin typeface="Arial Rounded MT Bold" panose="020F0704030504030204" pitchFamily="34" charset="77"/>
                  </a:rPr>
                  <a:t>90</a:t>
                </a:r>
              </a:p>
              <a:p>
                <a:r>
                  <a:rPr lang="en-US" sz="1000" dirty="0">
                    <a:solidFill>
                      <a:srgbClr val="38D4D6"/>
                    </a:solidFill>
                    <a:latin typeface="Arial Rounded MT Bold" panose="020F0704030504030204" pitchFamily="34" charset="77"/>
                  </a:rPr>
                  <a:t>   </a:t>
                </a:r>
              </a:p>
              <a:p>
                <a:r>
                  <a:rPr lang="en-US" sz="1000" dirty="0">
                    <a:solidFill>
                      <a:srgbClr val="38D4D6"/>
                    </a:solidFill>
                    <a:latin typeface="Arial Rounded MT Bold" panose="020F0704030504030204" pitchFamily="34" charset="77"/>
                  </a:rPr>
                  <a:t>    80</a:t>
                </a:r>
              </a:p>
              <a:p>
                <a:r>
                  <a:rPr lang="en-US" sz="1000" dirty="0">
                    <a:solidFill>
                      <a:srgbClr val="38D4D6"/>
                    </a:solidFill>
                    <a:latin typeface="Arial Rounded MT Bold" panose="020F0704030504030204" pitchFamily="34" charset="77"/>
                  </a:rPr>
                  <a:t>   </a:t>
                </a:r>
              </a:p>
              <a:p>
                <a:r>
                  <a:rPr lang="en-US" sz="1000" dirty="0">
                    <a:solidFill>
                      <a:srgbClr val="38D4D6"/>
                    </a:solidFill>
                    <a:latin typeface="Arial Rounded MT Bold" panose="020F0704030504030204" pitchFamily="34" charset="77"/>
                  </a:rPr>
                  <a:t>    70</a:t>
                </a:r>
              </a:p>
              <a:p>
                <a:r>
                  <a:rPr lang="en-US" sz="1000" dirty="0">
                    <a:solidFill>
                      <a:srgbClr val="38D4D6"/>
                    </a:solidFill>
                    <a:latin typeface="Arial Rounded MT Bold" panose="020F0704030504030204" pitchFamily="34" charset="77"/>
                  </a:rPr>
                  <a:t>   </a:t>
                </a:r>
              </a:p>
              <a:p>
                <a:r>
                  <a:rPr lang="en-US" sz="1000" dirty="0">
                    <a:solidFill>
                      <a:srgbClr val="38D4D6"/>
                    </a:solidFill>
                    <a:latin typeface="Arial Rounded MT Bold" panose="020F0704030504030204" pitchFamily="34" charset="77"/>
                  </a:rPr>
                  <a:t>   60</a:t>
                </a:r>
              </a:p>
              <a:p>
                <a:r>
                  <a:rPr lang="en-US" sz="1000" dirty="0">
                    <a:solidFill>
                      <a:srgbClr val="38D4D6"/>
                    </a:solidFill>
                    <a:latin typeface="Arial Rounded MT Bold" panose="020F0704030504030204" pitchFamily="34" charset="77"/>
                  </a:rPr>
                  <a:t>    </a:t>
                </a:r>
              </a:p>
              <a:p>
                <a:r>
                  <a:rPr lang="en-US" sz="1000" dirty="0">
                    <a:solidFill>
                      <a:srgbClr val="38D4D6"/>
                    </a:solidFill>
                    <a:latin typeface="Arial Rounded MT Bold" panose="020F0704030504030204" pitchFamily="34" charset="77"/>
                  </a:rPr>
                  <a:t> 50</a:t>
                </a:r>
              </a:p>
              <a:p>
                <a:r>
                  <a:rPr lang="en-US" sz="1000" dirty="0">
                    <a:solidFill>
                      <a:srgbClr val="38D4D6"/>
                    </a:solidFill>
                    <a:latin typeface="Arial Rounded MT Bold" panose="020F0704030504030204" pitchFamily="34" charset="77"/>
                  </a:rPr>
                  <a:t>   </a:t>
                </a:r>
              </a:p>
              <a:p>
                <a:r>
                  <a:rPr lang="en-US" sz="1000" dirty="0">
                    <a:solidFill>
                      <a:srgbClr val="38D4D6"/>
                    </a:solidFill>
                    <a:latin typeface="Arial Rounded MT Bold" panose="020F0704030504030204" pitchFamily="34" charset="77"/>
                  </a:rPr>
                  <a:t>    40</a:t>
                </a:r>
              </a:p>
              <a:p>
                <a:r>
                  <a:rPr lang="en-US" sz="1000" dirty="0">
                    <a:solidFill>
                      <a:srgbClr val="38D4D6"/>
                    </a:solidFill>
                    <a:latin typeface="Arial Rounded MT Bold" panose="020F0704030504030204" pitchFamily="34" charset="77"/>
                  </a:rPr>
                  <a:t>   </a:t>
                </a:r>
              </a:p>
              <a:p>
                <a:r>
                  <a:rPr lang="en-US" sz="1000" dirty="0">
                    <a:solidFill>
                      <a:srgbClr val="38D4D6"/>
                    </a:solidFill>
                    <a:latin typeface="Arial Rounded MT Bold" panose="020F0704030504030204" pitchFamily="34" charset="77"/>
                  </a:rPr>
                  <a:t>    30</a:t>
                </a:r>
              </a:p>
              <a:p>
                <a:r>
                  <a:rPr lang="en-US" sz="1000" dirty="0">
                    <a:solidFill>
                      <a:srgbClr val="38D4D6"/>
                    </a:solidFill>
                    <a:latin typeface="Arial Rounded MT Bold" panose="020F0704030504030204" pitchFamily="34" charset="77"/>
                  </a:rPr>
                  <a:t>   </a:t>
                </a:r>
              </a:p>
              <a:p>
                <a:r>
                  <a:rPr lang="en-US" sz="1000" dirty="0">
                    <a:solidFill>
                      <a:srgbClr val="38D4D6"/>
                    </a:solidFill>
                    <a:latin typeface="Arial Rounded MT Bold" panose="020F0704030504030204" pitchFamily="34" charset="77"/>
                  </a:rPr>
                  <a:t>   20</a:t>
                </a:r>
              </a:p>
            </p:txBody>
          </p:sp>
        </p:grpSp>
        <p:sp>
          <p:nvSpPr>
            <p:cNvPr id="6" name="TextBox 5">
              <a:extLst>
                <a:ext uri="{FF2B5EF4-FFF2-40B4-BE49-F238E27FC236}">
                  <a16:creationId xmlns:a16="http://schemas.microsoft.com/office/drawing/2014/main" id="{94AA6E08-1BCA-3B47-A527-216F1C66098C}"/>
                </a:ext>
              </a:extLst>
            </p:cNvPr>
            <p:cNvSpPr txBox="1"/>
            <p:nvPr/>
          </p:nvSpPr>
          <p:spPr>
            <a:xfrm>
              <a:off x="1102287" y="9141462"/>
              <a:ext cx="4896919" cy="288303"/>
            </a:xfrm>
            <a:prstGeom prst="rect">
              <a:avLst/>
            </a:prstGeom>
            <a:noFill/>
          </p:spPr>
          <p:txBody>
            <a:bodyPr wrap="square" rtlCol="0">
              <a:spAutoFit/>
            </a:bodyPr>
            <a:lstStyle/>
            <a:p>
              <a:r>
                <a:rPr lang="en-US" sz="1000" dirty="0">
                  <a:solidFill>
                    <a:srgbClr val="38D4D6"/>
                  </a:solidFill>
                  <a:latin typeface="Arial Rounded MT Bold" panose="020F0704030504030204" pitchFamily="34" charset="77"/>
                </a:rPr>
                <a:t>0                             5                          10                       15                        </a:t>
              </a:r>
              <a:r>
                <a:rPr lang="en-US" sz="1200" dirty="0">
                  <a:solidFill>
                    <a:srgbClr val="38D4D6"/>
                  </a:solidFill>
                  <a:latin typeface="Arial Rounded MT Bold" panose="020F0704030504030204" pitchFamily="34" charset="77"/>
                </a:rPr>
                <a:t>20            </a:t>
              </a:r>
            </a:p>
          </p:txBody>
        </p:sp>
      </p:grpSp>
      <p:sp>
        <p:nvSpPr>
          <p:cNvPr id="19" name="TextBox 18">
            <a:extLst>
              <a:ext uri="{FF2B5EF4-FFF2-40B4-BE49-F238E27FC236}">
                <a16:creationId xmlns:a16="http://schemas.microsoft.com/office/drawing/2014/main" id="{EF6158A8-E5A4-4E48-87A7-C834EB48D31E}"/>
              </a:ext>
            </a:extLst>
          </p:cNvPr>
          <p:cNvSpPr txBox="1"/>
          <p:nvPr/>
        </p:nvSpPr>
        <p:spPr>
          <a:xfrm>
            <a:off x="247049" y="8472383"/>
            <a:ext cx="3042056" cy="461665"/>
          </a:xfrm>
          <a:prstGeom prst="rect">
            <a:avLst/>
          </a:prstGeom>
          <a:solidFill>
            <a:schemeClr val="bg1"/>
          </a:solidFill>
          <a:ln>
            <a:solidFill>
              <a:srgbClr val="38D4D6"/>
            </a:solidFill>
          </a:ln>
        </p:spPr>
        <p:txBody>
          <a:bodyPr wrap="square" rtlCol="0">
            <a:spAutoFit/>
          </a:bodyPr>
          <a:lstStyle/>
          <a:p>
            <a:r>
              <a:rPr lang="en-GB" sz="1200" dirty="0">
                <a:solidFill>
                  <a:srgbClr val="38D4D6"/>
                </a:solidFill>
                <a:latin typeface="Arial Rounded MT Bold" panose="020F0704030504030204" pitchFamily="34" charset="77"/>
              </a:rPr>
              <a:t>Dependent variable on the</a:t>
            </a:r>
            <a:r>
              <a:rPr lang="en-GB" sz="1200" i="1" dirty="0">
                <a:solidFill>
                  <a:srgbClr val="38D4D6"/>
                </a:solidFill>
                <a:latin typeface="Arial Rounded MT Bold" panose="020F0704030504030204" pitchFamily="34" charset="77"/>
              </a:rPr>
              <a:t> y </a:t>
            </a:r>
            <a:r>
              <a:rPr lang="en-GB" sz="1200" dirty="0">
                <a:solidFill>
                  <a:srgbClr val="38D4D6"/>
                </a:solidFill>
                <a:latin typeface="Arial Rounded MT Bold" panose="020F0704030504030204" pitchFamily="34" charset="77"/>
              </a:rPr>
              <a:t>axis, independent variable on the</a:t>
            </a:r>
            <a:r>
              <a:rPr lang="en-GB" sz="1200" i="1" dirty="0">
                <a:solidFill>
                  <a:srgbClr val="38D4D6"/>
                </a:solidFill>
                <a:latin typeface="Arial Rounded MT Bold" panose="020F0704030504030204" pitchFamily="34" charset="77"/>
              </a:rPr>
              <a:t> x</a:t>
            </a:r>
            <a:r>
              <a:rPr lang="en-GB" sz="1200" dirty="0">
                <a:solidFill>
                  <a:srgbClr val="38D4D6"/>
                </a:solidFill>
                <a:latin typeface="Arial Rounded MT Bold" panose="020F0704030504030204" pitchFamily="34" charset="77"/>
              </a:rPr>
              <a:t>.</a:t>
            </a:r>
          </a:p>
        </p:txBody>
      </p:sp>
      <p:sp>
        <p:nvSpPr>
          <p:cNvPr id="20" name="TextBox 19">
            <a:extLst>
              <a:ext uri="{FF2B5EF4-FFF2-40B4-BE49-F238E27FC236}">
                <a16:creationId xmlns:a16="http://schemas.microsoft.com/office/drawing/2014/main" id="{F1F36B36-A0FE-1741-BF93-5803E4CDFACB}"/>
              </a:ext>
            </a:extLst>
          </p:cNvPr>
          <p:cNvSpPr txBox="1"/>
          <p:nvPr/>
        </p:nvSpPr>
        <p:spPr>
          <a:xfrm>
            <a:off x="3272492" y="5096449"/>
            <a:ext cx="2949624" cy="276999"/>
          </a:xfrm>
          <a:prstGeom prst="rect">
            <a:avLst/>
          </a:prstGeom>
          <a:solidFill>
            <a:schemeClr val="bg1"/>
          </a:solidFill>
          <a:ln>
            <a:solidFill>
              <a:srgbClr val="38D4D6"/>
            </a:solidFill>
          </a:ln>
        </p:spPr>
        <p:txBody>
          <a:bodyPr wrap="square" rtlCol="0">
            <a:spAutoFit/>
          </a:bodyPr>
          <a:lstStyle/>
          <a:p>
            <a:r>
              <a:rPr lang="en-GB" sz="1200" dirty="0">
                <a:solidFill>
                  <a:srgbClr val="38D4D6"/>
                </a:solidFill>
                <a:latin typeface="Arial Rounded MT Bold" panose="020F0704030504030204" pitchFamily="34" charset="77"/>
              </a:rPr>
              <a:t>Plot the data and analyse the results.</a:t>
            </a:r>
          </a:p>
        </p:txBody>
      </p:sp>
      <p:sp>
        <p:nvSpPr>
          <p:cNvPr id="21" name="Rectangle 20">
            <a:extLst>
              <a:ext uri="{FF2B5EF4-FFF2-40B4-BE49-F238E27FC236}">
                <a16:creationId xmlns:a16="http://schemas.microsoft.com/office/drawing/2014/main" id="{21128D6A-5C19-A94F-BABC-024DB0A80364}"/>
              </a:ext>
            </a:extLst>
          </p:cNvPr>
          <p:cNvSpPr/>
          <p:nvPr/>
        </p:nvSpPr>
        <p:spPr>
          <a:xfrm>
            <a:off x="1506258" y="2541366"/>
            <a:ext cx="2063056" cy="563425"/>
          </a:xfrm>
          <a:prstGeom prst="rect">
            <a:avLst/>
          </a:prstGeom>
          <a:solidFill>
            <a:schemeClr val="bg1"/>
          </a:solidFill>
          <a:ln>
            <a:solidFill>
              <a:srgbClr val="38D4D6"/>
            </a:solidFill>
          </a:ln>
        </p:spPr>
        <p:txBody>
          <a:bodyPr wrap="square" lIns="51435" tIns="25718" rIns="51435" bIns="25718">
            <a:spAutoFit/>
          </a:bodyPr>
          <a:lstStyle/>
          <a:p>
            <a:r>
              <a:rPr lang="en-US" sz="1108" u="sng" dirty="0">
                <a:ln w="0"/>
                <a:solidFill>
                  <a:srgbClr val="38D4D6"/>
                </a:solidFill>
                <a:latin typeface="Arial Rounded MT Bold" panose="020F0704030504030204" pitchFamily="34" charset="77"/>
              </a:rPr>
              <a:t>Reproducible </a:t>
            </a:r>
            <a:r>
              <a:rPr lang="en-US" sz="1108" dirty="0">
                <a:ln w="0"/>
                <a:solidFill>
                  <a:srgbClr val="38D4D6"/>
                </a:solidFill>
                <a:latin typeface="Arial Rounded MT Bold" panose="020F0704030504030204" pitchFamily="34" charset="77"/>
              </a:rPr>
              <a:t>- if another person or group has the same result.</a:t>
            </a:r>
          </a:p>
        </p:txBody>
      </p:sp>
      <p:sp>
        <p:nvSpPr>
          <p:cNvPr id="22" name="Rectangle 21">
            <a:extLst>
              <a:ext uri="{FF2B5EF4-FFF2-40B4-BE49-F238E27FC236}">
                <a16:creationId xmlns:a16="http://schemas.microsoft.com/office/drawing/2014/main" id="{D614E82B-1D12-334E-962F-AD93CFF69C7E}"/>
              </a:ext>
            </a:extLst>
          </p:cNvPr>
          <p:cNvSpPr/>
          <p:nvPr/>
        </p:nvSpPr>
        <p:spPr>
          <a:xfrm>
            <a:off x="1506258" y="3644624"/>
            <a:ext cx="2063056" cy="563425"/>
          </a:xfrm>
          <a:prstGeom prst="rect">
            <a:avLst/>
          </a:prstGeom>
          <a:solidFill>
            <a:schemeClr val="lt1"/>
          </a:solidFill>
          <a:ln>
            <a:solidFill>
              <a:srgbClr val="38D4D6"/>
            </a:solidFill>
          </a:ln>
        </p:spPr>
        <p:txBody>
          <a:bodyPr wrap="square" lIns="51435" tIns="25718" rIns="51435" bIns="25718">
            <a:spAutoFit/>
          </a:bodyPr>
          <a:lstStyle/>
          <a:p>
            <a:r>
              <a:rPr lang="en-US" sz="1108" u="sng" dirty="0">
                <a:ln w="0"/>
                <a:solidFill>
                  <a:srgbClr val="38D4D6"/>
                </a:solidFill>
                <a:latin typeface="Arial Rounded MT Bold" panose="020F0704030504030204" pitchFamily="34" charset="77"/>
              </a:rPr>
              <a:t>Precision-Data</a:t>
            </a:r>
            <a:r>
              <a:rPr lang="en-US" sz="1108" dirty="0">
                <a:ln w="0"/>
                <a:solidFill>
                  <a:srgbClr val="38D4D6"/>
                </a:solidFill>
                <a:latin typeface="Arial Rounded MT Bold" panose="020F0704030504030204" pitchFamily="34" charset="77"/>
              </a:rPr>
              <a:t>  - there is the smallest spread about the mean</a:t>
            </a:r>
          </a:p>
        </p:txBody>
      </p:sp>
      <p:sp>
        <p:nvSpPr>
          <p:cNvPr id="23" name="Rectangle 22">
            <a:extLst>
              <a:ext uri="{FF2B5EF4-FFF2-40B4-BE49-F238E27FC236}">
                <a16:creationId xmlns:a16="http://schemas.microsoft.com/office/drawing/2014/main" id="{C654E84E-3365-3844-9A8E-D13ACA0C092A}"/>
              </a:ext>
            </a:extLst>
          </p:cNvPr>
          <p:cNvSpPr/>
          <p:nvPr/>
        </p:nvSpPr>
        <p:spPr>
          <a:xfrm>
            <a:off x="4488311" y="2086926"/>
            <a:ext cx="1741362" cy="733920"/>
          </a:xfrm>
          <a:prstGeom prst="rect">
            <a:avLst/>
          </a:prstGeom>
          <a:solidFill>
            <a:schemeClr val="lt1"/>
          </a:solidFill>
          <a:ln>
            <a:solidFill>
              <a:srgbClr val="38D4D6"/>
            </a:solidFill>
          </a:ln>
        </p:spPr>
        <p:txBody>
          <a:bodyPr wrap="square" lIns="51435" tIns="25718" rIns="51435" bIns="25718">
            <a:spAutoFit/>
          </a:bodyPr>
          <a:lstStyle/>
          <a:p>
            <a:r>
              <a:rPr lang="en-US" sz="1108" u="sng" dirty="0">
                <a:ln w="0"/>
                <a:solidFill>
                  <a:srgbClr val="38D4D6"/>
                </a:solidFill>
                <a:latin typeface="Arial Rounded MT Bold" panose="020F0704030504030204" pitchFamily="34" charset="77"/>
              </a:rPr>
              <a:t>Accuracy - Values</a:t>
            </a:r>
            <a:r>
              <a:rPr lang="en-US" sz="1108" dirty="0">
                <a:ln w="0"/>
                <a:solidFill>
                  <a:srgbClr val="38D4D6"/>
                </a:solidFill>
                <a:latin typeface="Arial Rounded MT Bold" panose="020F0704030504030204" pitchFamily="34" charset="77"/>
              </a:rPr>
              <a:t> close to the true value.  An explanation as to why it was a fair test.</a:t>
            </a:r>
          </a:p>
        </p:txBody>
      </p:sp>
      <p:sp>
        <p:nvSpPr>
          <p:cNvPr id="24" name="Rectangle 23">
            <a:extLst>
              <a:ext uri="{FF2B5EF4-FFF2-40B4-BE49-F238E27FC236}">
                <a16:creationId xmlns:a16="http://schemas.microsoft.com/office/drawing/2014/main" id="{4C44BD7F-EBEB-E343-8642-AAABA667F5D7}"/>
              </a:ext>
            </a:extLst>
          </p:cNvPr>
          <p:cNvSpPr/>
          <p:nvPr/>
        </p:nvSpPr>
        <p:spPr>
          <a:xfrm>
            <a:off x="3700740" y="3986913"/>
            <a:ext cx="2638825" cy="392929"/>
          </a:xfrm>
          <a:prstGeom prst="rect">
            <a:avLst/>
          </a:prstGeom>
          <a:solidFill>
            <a:schemeClr val="lt1"/>
          </a:solidFill>
          <a:ln>
            <a:solidFill>
              <a:srgbClr val="38D4D6"/>
            </a:solidFill>
          </a:ln>
        </p:spPr>
        <p:txBody>
          <a:bodyPr wrap="square" lIns="51435" tIns="25718" rIns="51435" bIns="25718">
            <a:spAutoFit/>
          </a:bodyPr>
          <a:lstStyle/>
          <a:p>
            <a:r>
              <a:rPr lang="en-US" sz="1108" dirty="0">
                <a:ln w="0"/>
                <a:solidFill>
                  <a:srgbClr val="38D4D6"/>
                </a:solidFill>
                <a:latin typeface="Arial Rounded MT Bold" panose="020F0704030504030204" pitchFamily="34" charset="77"/>
              </a:rPr>
              <a:t>Repeatable - have the same results been obtained in the experiment.</a:t>
            </a:r>
          </a:p>
        </p:txBody>
      </p:sp>
      <p:sp>
        <p:nvSpPr>
          <p:cNvPr id="25" name="Rectangle 24">
            <a:extLst>
              <a:ext uri="{FF2B5EF4-FFF2-40B4-BE49-F238E27FC236}">
                <a16:creationId xmlns:a16="http://schemas.microsoft.com/office/drawing/2014/main" id="{500C7EFF-E8AD-6E44-A5E7-53E5A8991FEE}"/>
              </a:ext>
            </a:extLst>
          </p:cNvPr>
          <p:cNvSpPr/>
          <p:nvPr/>
        </p:nvSpPr>
        <p:spPr>
          <a:xfrm>
            <a:off x="4561798" y="5436040"/>
            <a:ext cx="2038397" cy="605936"/>
          </a:xfrm>
          <a:prstGeom prst="rect">
            <a:avLst/>
          </a:prstGeom>
          <a:solidFill>
            <a:schemeClr val="bg1"/>
          </a:solidFill>
          <a:ln>
            <a:solidFill>
              <a:srgbClr val="38D4D6"/>
            </a:solidFill>
          </a:ln>
        </p:spPr>
        <p:txBody>
          <a:bodyPr wrap="square" lIns="51435" tIns="25718" rIns="51435" bIns="25718">
            <a:spAutoFit/>
          </a:bodyPr>
          <a:lstStyle/>
          <a:p>
            <a:r>
              <a:rPr lang="en-US" sz="1200" u="sng" dirty="0">
                <a:ln w="0"/>
                <a:solidFill>
                  <a:srgbClr val="38D4D6"/>
                </a:solidFill>
                <a:latin typeface="Arial Rounded MT Bold" panose="020F0704030504030204" pitchFamily="34" charset="77"/>
              </a:rPr>
              <a:t>Zero error </a:t>
            </a:r>
            <a:r>
              <a:rPr lang="en-US" sz="1200" dirty="0">
                <a:ln w="0"/>
                <a:solidFill>
                  <a:srgbClr val="38D4D6"/>
                </a:solidFill>
                <a:latin typeface="Arial Rounded MT Bold" panose="020F0704030504030204" pitchFamily="34" charset="77"/>
              </a:rPr>
              <a:t>- False reading when the true value should be zero (0).</a:t>
            </a:r>
            <a:r>
              <a:rPr lang="en-US" sz="1108" dirty="0">
                <a:ln w="0"/>
                <a:solidFill>
                  <a:srgbClr val="38D4D6"/>
                </a:solidFill>
                <a:latin typeface="Arial Rounded MT Bold" panose="020F0704030504030204" pitchFamily="34" charset="77"/>
              </a:rPr>
              <a:t> </a:t>
            </a:r>
          </a:p>
        </p:txBody>
      </p:sp>
      <p:sp>
        <p:nvSpPr>
          <p:cNvPr id="26" name="Rectangle 25">
            <a:extLst>
              <a:ext uri="{FF2B5EF4-FFF2-40B4-BE49-F238E27FC236}">
                <a16:creationId xmlns:a16="http://schemas.microsoft.com/office/drawing/2014/main" id="{FC6E6F2D-F9EA-6444-86A4-DD265F3BB9E4}"/>
              </a:ext>
            </a:extLst>
          </p:cNvPr>
          <p:cNvSpPr/>
          <p:nvPr/>
        </p:nvSpPr>
        <p:spPr>
          <a:xfrm>
            <a:off x="2117302" y="5530321"/>
            <a:ext cx="2353255" cy="2623091"/>
          </a:xfrm>
          <a:prstGeom prst="rect">
            <a:avLst/>
          </a:prstGeom>
          <a:solidFill>
            <a:schemeClr val="bg1"/>
          </a:solidFill>
          <a:ln>
            <a:solidFill>
              <a:srgbClr val="38D4D6"/>
            </a:solidFill>
          </a:ln>
        </p:spPr>
        <p:txBody>
          <a:bodyPr wrap="square" lIns="51435" tIns="25718" rIns="51435" bIns="25718">
            <a:spAutoFit/>
          </a:bodyPr>
          <a:lstStyle/>
          <a:p>
            <a:r>
              <a:rPr lang="en-US" sz="1108" u="sng" dirty="0">
                <a:ln w="0"/>
                <a:solidFill>
                  <a:srgbClr val="38D4D6"/>
                </a:solidFill>
                <a:latin typeface="Arial Rounded MT Bold" panose="020F0704030504030204" pitchFamily="34" charset="77"/>
              </a:rPr>
              <a:t>Validity and conclusions </a:t>
            </a:r>
            <a:r>
              <a:rPr lang="en-US" sz="1108" dirty="0">
                <a:ln w="0"/>
                <a:solidFill>
                  <a:srgbClr val="38D4D6"/>
                </a:solidFill>
                <a:latin typeface="Arial Rounded MT Bold" panose="020F0704030504030204" pitchFamily="34" charset="77"/>
              </a:rPr>
              <a:t>–</a:t>
            </a:r>
          </a:p>
          <a:p>
            <a:r>
              <a:rPr lang="en-GB" sz="1200" dirty="0">
                <a:solidFill>
                  <a:srgbClr val="38D4D6"/>
                </a:solidFill>
                <a:latin typeface="Arial Rounded MT Bold" panose="020F0704030504030204" pitchFamily="34" charset="77"/>
              </a:rPr>
              <a:t>The number of layers of insulation (independent variable) the measure of the rate of cooling (dependent variable). The variable that was difficult to control was starting temperature. . </a:t>
            </a:r>
          </a:p>
          <a:p>
            <a:r>
              <a:rPr lang="en-GB" sz="1200" dirty="0">
                <a:solidFill>
                  <a:srgbClr val="38D4D6"/>
                </a:solidFill>
                <a:latin typeface="Arial Rounded MT Bold" panose="020F0704030504030204" pitchFamily="34" charset="77"/>
              </a:rPr>
              <a:t>The validity of the data can be increased by taking several measurements and producing a mean, and the data collected answers the hypothesis</a:t>
            </a:r>
            <a:endParaRPr lang="en-US" sz="1108" dirty="0">
              <a:ln w="0"/>
              <a:solidFill>
                <a:srgbClr val="38D4D6"/>
              </a:solidFill>
              <a:latin typeface="Arial Rounded MT Bold" panose="020F0704030504030204" pitchFamily="34" charset="77"/>
            </a:endParaRPr>
          </a:p>
        </p:txBody>
      </p:sp>
      <p:sp>
        <p:nvSpPr>
          <p:cNvPr id="27" name="Rectangle 26">
            <a:extLst>
              <a:ext uri="{FF2B5EF4-FFF2-40B4-BE49-F238E27FC236}">
                <a16:creationId xmlns:a16="http://schemas.microsoft.com/office/drawing/2014/main" id="{11E5D736-02B4-C047-82EA-2E1236C0F3F4}"/>
              </a:ext>
            </a:extLst>
          </p:cNvPr>
          <p:cNvSpPr/>
          <p:nvPr/>
        </p:nvSpPr>
        <p:spPr>
          <a:xfrm>
            <a:off x="4561798" y="6100128"/>
            <a:ext cx="2038397" cy="2267930"/>
          </a:xfrm>
          <a:prstGeom prst="rect">
            <a:avLst/>
          </a:prstGeom>
          <a:solidFill>
            <a:schemeClr val="bg1"/>
          </a:solidFill>
          <a:ln>
            <a:solidFill>
              <a:srgbClr val="38D4D6"/>
            </a:solidFill>
          </a:ln>
        </p:spPr>
        <p:txBody>
          <a:bodyPr wrap="square" lIns="51435" tIns="25718" rIns="51435" bIns="25718">
            <a:spAutoFit/>
          </a:bodyPr>
          <a:lstStyle/>
          <a:p>
            <a:r>
              <a:rPr lang="en-US" sz="1200" u="sng" dirty="0">
                <a:ln w="0"/>
                <a:solidFill>
                  <a:srgbClr val="38D4D6"/>
                </a:solidFill>
                <a:latin typeface="Arial Rounded MT Bold" panose="020F0704030504030204" pitchFamily="34" charset="77"/>
              </a:rPr>
              <a:t>Systematic error </a:t>
            </a:r>
            <a:r>
              <a:rPr lang="en-US" sz="1200" dirty="0">
                <a:ln w="0"/>
                <a:solidFill>
                  <a:srgbClr val="38D4D6"/>
                </a:solidFill>
                <a:latin typeface="Arial Rounded MT Bold" panose="020F0704030504030204" pitchFamily="34" charset="77"/>
              </a:rPr>
              <a:t>- Measurements that are different from the true value by a consistent amount each time. It will not change if the experiment is repeated. If systematic error occurs a different set of equipment should be tried, or a new technique and the results compared.</a:t>
            </a:r>
          </a:p>
        </p:txBody>
      </p:sp>
      <p:sp>
        <p:nvSpPr>
          <p:cNvPr id="28" name="Rectangle 27">
            <a:extLst>
              <a:ext uri="{FF2B5EF4-FFF2-40B4-BE49-F238E27FC236}">
                <a16:creationId xmlns:a16="http://schemas.microsoft.com/office/drawing/2014/main" id="{50042411-DFA5-604B-9314-6DEAAF9D93B8}"/>
              </a:ext>
            </a:extLst>
          </p:cNvPr>
          <p:cNvSpPr/>
          <p:nvPr/>
        </p:nvSpPr>
        <p:spPr>
          <a:xfrm>
            <a:off x="4561315" y="8426443"/>
            <a:ext cx="2038397" cy="975268"/>
          </a:xfrm>
          <a:prstGeom prst="rect">
            <a:avLst/>
          </a:prstGeom>
          <a:solidFill>
            <a:schemeClr val="bg1"/>
          </a:solidFill>
          <a:ln>
            <a:solidFill>
              <a:srgbClr val="38D4D6"/>
            </a:solidFill>
          </a:ln>
        </p:spPr>
        <p:txBody>
          <a:bodyPr wrap="square" lIns="51435" tIns="25718" rIns="51435" bIns="25718">
            <a:spAutoFit/>
          </a:bodyPr>
          <a:lstStyle/>
          <a:p>
            <a:r>
              <a:rPr lang="en-US" sz="1200" u="sng" dirty="0">
                <a:ln w="0"/>
                <a:solidFill>
                  <a:srgbClr val="38D4D6"/>
                </a:solidFill>
                <a:latin typeface="Arial Rounded MT Bold" panose="020F0704030504030204" pitchFamily="34" charset="77"/>
              </a:rPr>
              <a:t>Measurement error </a:t>
            </a:r>
            <a:r>
              <a:rPr lang="en-US" sz="1200" dirty="0">
                <a:ln w="0"/>
                <a:solidFill>
                  <a:srgbClr val="38D4D6"/>
                </a:solidFill>
                <a:latin typeface="Arial Rounded MT Bold" panose="020F0704030504030204" pitchFamily="34" charset="77"/>
              </a:rPr>
              <a:t>- measurements that display difference between our values and the true value.</a:t>
            </a:r>
          </a:p>
        </p:txBody>
      </p:sp>
      <p:grpSp>
        <p:nvGrpSpPr>
          <p:cNvPr id="29" name="Group 28">
            <a:extLst>
              <a:ext uri="{FF2B5EF4-FFF2-40B4-BE49-F238E27FC236}">
                <a16:creationId xmlns:a16="http://schemas.microsoft.com/office/drawing/2014/main" id="{755AD939-F529-7D44-9C4B-B1B8BDCE1351}"/>
              </a:ext>
            </a:extLst>
          </p:cNvPr>
          <p:cNvGrpSpPr/>
          <p:nvPr/>
        </p:nvGrpSpPr>
        <p:grpSpPr>
          <a:xfrm>
            <a:off x="247049" y="5080581"/>
            <a:ext cx="1463565" cy="3331783"/>
            <a:chOff x="230957" y="5156582"/>
            <a:chExt cx="1463565" cy="3331783"/>
          </a:xfrm>
        </p:grpSpPr>
        <p:grpSp>
          <p:nvGrpSpPr>
            <p:cNvPr id="30" name="Group 29">
              <a:extLst>
                <a:ext uri="{FF2B5EF4-FFF2-40B4-BE49-F238E27FC236}">
                  <a16:creationId xmlns:a16="http://schemas.microsoft.com/office/drawing/2014/main" id="{82559BB1-205B-CA48-82CD-29F827D0D05B}"/>
                </a:ext>
              </a:extLst>
            </p:cNvPr>
            <p:cNvGrpSpPr/>
            <p:nvPr/>
          </p:nvGrpSpPr>
          <p:grpSpPr>
            <a:xfrm>
              <a:off x="230957" y="5156582"/>
              <a:ext cx="1463565" cy="3331783"/>
              <a:chOff x="291387" y="6276977"/>
              <a:chExt cx="1888304" cy="1997406"/>
            </a:xfrm>
          </p:grpSpPr>
          <p:sp>
            <p:nvSpPr>
              <p:cNvPr id="35" name="Rectangle 34">
                <a:extLst>
                  <a:ext uri="{FF2B5EF4-FFF2-40B4-BE49-F238E27FC236}">
                    <a16:creationId xmlns:a16="http://schemas.microsoft.com/office/drawing/2014/main" id="{F85BC553-3817-1043-8A20-693271C9F823}"/>
                  </a:ext>
                </a:extLst>
              </p:cNvPr>
              <p:cNvSpPr/>
              <p:nvPr/>
            </p:nvSpPr>
            <p:spPr>
              <a:xfrm>
                <a:off x="291387" y="6276977"/>
                <a:ext cx="1770678" cy="1996955"/>
              </a:xfrm>
              <a:prstGeom prst="rect">
                <a:avLst/>
              </a:prstGeom>
              <a:solidFill>
                <a:schemeClr val="bg1"/>
              </a:solidFill>
              <a:ln>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36" name="TextBox 35">
                <a:extLst>
                  <a:ext uri="{FF2B5EF4-FFF2-40B4-BE49-F238E27FC236}">
                    <a16:creationId xmlns:a16="http://schemas.microsoft.com/office/drawing/2014/main" id="{E7E1E498-B829-1C45-B550-CB7ED5525E6C}"/>
                  </a:ext>
                </a:extLst>
              </p:cNvPr>
              <p:cNvSpPr txBox="1"/>
              <p:nvPr/>
            </p:nvSpPr>
            <p:spPr>
              <a:xfrm>
                <a:off x="291387" y="6300102"/>
                <a:ext cx="1888304" cy="1974281"/>
              </a:xfrm>
              <a:prstGeom prst="rect">
                <a:avLst/>
              </a:prstGeom>
              <a:noFill/>
              <a:ln>
                <a:noFill/>
              </a:ln>
            </p:spPr>
            <p:txBody>
              <a:bodyPr wrap="square" rtlCol="0">
                <a:spAutoFit/>
              </a:bodyPr>
              <a:lstStyle/>
              <a:p>
                <a:pPr algn="ctr"/>
                <a:r>
                  <a:rPr lang="en-US" sz="1200" dirty="0">
                    <a:solidFill>
                      <a:srgbClr val="38D4D6"/>
                    </a:solidFill>
                    <a:latin typeface="Arial Rounded MT Bold" panose="020F0704030504030204" pitchFamily="34" charset="77"/>
                  </a:rPr>
                  <a:t>Notes</a:t>
                </a:r>
              </a:p>
              <a:p>
                <a:pPr algn="ctr"/>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With a straight-line graph, it is possible to calculate the rate of cooling.</a:t>
                </a:r>
              </a:p>
              <a:p>
                <a:endParaRPr lang="en-US" sz="1200" b="1" dirty="0">
                  <a:solidFill>
                    <a:srgbClr val="38D4D6"/>
                  </a:solidFill>
                  <a:latin typeface="Arial Rounded MT Bold" panose="020F0704030504030204" pitchFamily="34" charset="77"/>
                </a:endParaRPr>
              </a:p>
              <a:p>
                <a:r>
                  <a:rPr lang="en-US" sz="800" b="1" dirty="0">
                    <a:solidFill>
                      <a:srgbClr val="38D4D6"/>
                    </a:solidFill>
                    <a:latin typeface="Arial Rounded MT Bold" panose="020F0704030504030204" pitchFamily="34" charset="77"/>
                  </a:rPr>
                  <a:t>                    change 	</a:t>
                </a:r>
              </a:p>
              <a:p>
                <a:r>
                  <a:rPr lang="en-US" sz="800" b="1" dirty="0">
                    <a:solidFill>
                      <a:srgbClr val="38D4D6"/>
                    </a:solidFill>
                    <a:latin typeface="Arial Rounded MT Bold" panose="020F0704030504030204" pitchFamily="34" charset="77"/>
                  </a:rPr>
                  <a:t>Rate of       in temp. </a:t>
                </a:r>
              </a:p>
              <a:p>
                <a:r>
                  <a:rPr lang="en-US" sz="800" b="1" dirty="0">
                    <a:solidFill>
                      <a:srgbClr val="38D4D6"/>
                    </a:solidFill>
                    <a:latin typeface="Arial Rounded MT Bold" panose="020F0704030504030204" pitchFamily="34" charset="77"/>
                  </a:rPr>
                  <a:t>cooling      change in</a:t>
                </a:r>
              </a:p>
              <a:p>
                <a:r>
                  <a:rPr lang="en-US" sz="800" b="1" dirty="0">
                    <a:solidFill>
                      <a:srgbClr val="38D4D6"/>
                    </a:solidFill>
                    <a:latin typeface="Arial Rounded MT Bold" panose="020F0704030504030204" pitchFamily="34" charset="77"/>
                  </a:rPr>
                  <a:t>                     time</a:t>
                </a:r>
              </a:p>
              <a:p>
                <a:endParaRPr lang="en-US" sz="800" b="1"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If the graph is curved then a tangent should be drawn, and the formula used.</a:t>
                </a:r>
              </a:p>
            </p:txBody>
          </p:sp>
        </p:grpSp>
        <p:cxnSp>
          <p:nvCxnSpPr>
            <p:cNvPr id="31" name="Straight Connector 30">
              <a:extLst>
                <a:ext uri="{FF2B5EF4-FFF2-40B4-BE49-F238E27FC236}">
                  <a16:creationId xmlns:a16="http://schemas.microsoft.com/office/drawing/2014/main" id="{E2CD45A9-6534-8C48-BD6A-078F4F8C5279}"/>
                </a:ext>
              </a:extLst>
            </p:cNvPr>
            <p:cNvCxnSpPr>
              <a:cxnSpLocks/>
            </p:cNvCxnSpPr>
            <p:nvPr/>
          </p:nvCxnSpPr>
          <p:spPr>
            <a:xfrm>
              <a:off x="824421" y="6953605"/>
              <a:ext cx="423924" cy="0"/>
            </a:xfrm>
            <a:prstGeom prst="line">
              <a:avLst/>
            </a:prstGeom>
            <a:ln w="22225">
              <a:solidFill>
                <a:srgbClr val="38D4D6"/>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2303E66-8850-A14E-8212-4C0AC020BBDE}"/>
                </a:ext>
              </a:extLst>
            </p:cNvPr>
            <p:cNvSpPr txBox="1"/>
            <p:nvPr/>
          </p:nvSpPr>
          <p:spPr>
            <a:xfrm>
              <a:off x="619415" y="6813272"/>
              <a:ext cx="242528" cy="276999"/>
            </a:xfrm>
            <a:prstGeom prst="rect">
              <a:avLst/>
            </a:prstGeom>
            <a:noFill/>
            <a:ln>
              <a:noFill/>
            </a:ln>
          </p:spPr>
          <p:txBody>
            <a:bodyPr wrap="square" rtlCol="0">
              <a:spAutoFit/>
            </a:bodyPr>
            <a:lstStyle/>
            <a:p>
              <a:r>
                <a:rPr lang="en-US" sz="1200" b="1" dirty="0">
                  <a:solidFill>
                    <a:srgbClr val="38D4D6"/>
                  </a:solidFill>
                </a:rPr>
                <a:t>=</a:t>
              </a:r>
            </a:p>
          </p:txBody>
        </p:sp>
        <p:sp>
          <p:nvSpPr>
            <p:cNvPr id="33" name="TextBox 32">
              <a:extLst>
                <a:ext uri="{FF2B5EF4-FFF2-40B4-BE49-F238E27FC236}">
                  <a16:creationId xmlns:a16="http://schemas.microsoft.com/office/drawing/2014/main" id="{2106B757-BC0A-034A-9984-5320C2D87161}"/>
                </a:ext>
              </a:extLst>
            </p:cNvPr>
            <p:cNvSpPr txBox="1"/>
            <p:nvPr/>
          </p:nvSpPr>
          <p:spPr>
            <a:xfrm>
              <a:off x="1182244" y="6674772"/>
              <a:ext cx="242528" cy="276999"/>
            </a:xfrm>
            <a:prstGeom prst="rect">
              <a:avLst/>
            </a:prstGeom>
            <a:noFill/>
            <a:ln>
              <a:noFill/>
            </a:ln>
          </p:spPr>
          <p:txBody>
            <a:bodyPr wrap="square" rtlCol="0">
              <a:spAutoFit/>
            </a:bodyPr>
            <a:lstStyle/>
            <a:p>
              <a:r>
                <a:rPr lang="en-US" sz="1200" b="1" dirty="0">
                  <a:solidFill>
                    <a:srgbClr val="38D4D6"/>
                  </a:solidFill>
                </a:rPr>
                <a:t>℃</a:t>
              </a:r>
            </a:p>
          </p:txBody>
        </p:sp>
        <p:sp>
          <p:nvSpPr>
            <p:cNvPr id="34" name="TextBox 33">
              <a:extLst>
                <a:ext uri="{FF2B5EF4-FFF2-40B4-BE49-F238E27FC236}">
                  <a16:creationId xmlns:a16="http://schemas.microsoft.com/office/drawing/2014/main" id="{B45F3AD8-644D-DD45-888D-3874BFD1E7BD}"/>
                </a:ext>
              </a:extLst>
            </p:cNvPr>
            <p:cNvSpPr txBox="1"/>
            <p:nvPr/>
          </p:nvSpPr>
          <p:spPr>
            <a:xfrm>
              <a:off x="1106068" y="7023466"/>
              <a:ext cx="472636" cy="246221"/>
            </a:xfrm>
            <a:prstGeom prst="rect">
              <a:avLst/>
            </a:prstGeom>
            <a:noFill/>
            <a:ln>
              <a:noFill/>
            </a:ln>
          </p:spPr>
          <p:txBody>
            <a:bodyPr wrap="square" rtlCol="0">
              <a:spAutoFit/>
            </a:bodyPr>
            <a:lstStyle/>
            <a:p>
              <a:r>
                <a:rPr lang="en-US" sz="1000" b="1" dirty="0">
                  <a:solidFill>
                    <a:srgbClr val="38D4D6"/>
                  </a:solidFill>
                </a:rPr>
                <a:t>(min)</a:t>
              </a:r>
            </a:p>
          </p:txBody>
        </p:sp>
      </p:grpSp>
    </p:spTree>
    <p:extLst>
      <p:ext uri="{BB962C8B-B14F-4D97-AF65-F5344CB8AC3E}">
        <p14:creationId xmlns:p14="http://schemas.microsoft.com/office/powerpoint/2010/main" val="420680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11CD37D4-DF92-2842-9FAB-5E39CB7A4F45}"/>
              </a:ext>
            </a:extLst>
          </p:cNvPr>
          <p:cNvSpPr/>
          <p:nvPr/>
        </p:nvSpPr>
        <p:spPr>
          <a:xfrm>
            <a:off x="1627989" y="1405261"/>
            <a:ext cx="3240000" cy="360000"/>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Teacher answers</a:t>
            </a:r>
          </a:p>
        </p:txBody>
      </p:sp>
      <p:sp>
        <p:nvSpPr>
          <p:cNvPr id="13" name="Rectangle: Rounded Corners 2">
            <a:extLst>
              <a:ext uri="{FF2B5EF4-FFF2-40B4-BE49-F238E27FC236}">
                <a16:creationId xmlns:a16="http://schemas.microsoft.com/office/drawing/2014/main" id="{2D3CC318-5030-834B-B642-E5FC4B1E6F96}"/>
              </a:ext>
            </a:extLst>
          </p:cNvPr>
          <p:cNvSpPr/>
          <p:nvPr/>
        </p:nvSpPr>
        <p:spPr>
          <a:xfrm>
            <a:off x="262161" y="1765261"/>
            <a:ext cx="5971659" cy="2145268"/>
          </a:xfrm>
          <a:prstGeom prst="roundRect">
            <a:avLst/>
          </a:prstGeom>
          <a:ln>
            <a:solidFill>
              <a:srgbClr val="38D4D6"/>
            </a:solidFill>
          </a:ln>
        </p:spPr>
        <p:txBody>
          <a:bodyPr wrap="square" anchor="t">
            <a:spAutoFit/>
          </a:bodyPr>
          <a:lstStyle/>
          <a:p>
            <a:pPr marL="228600" indent="-228600">
              <a:buFont typeface="+mj-lt"/>
              <a:buAutoNum type="arabicPeriod"/>
            </a:pPr>
            <a:r>
              <a:rPr lang="en-US" sz="1200" dirty="0">
                <a:solidFill>
                  <a:srgbClr val="38D4D6"/>
                </a:solidFill>
                <a:latin typeface="Arial Rounded MT Bold" panose="020F0704030504030204" pitchFamily="34" charset="77"/>
              </a:rPr>
              <a:t>Should each set of apparatus start with the same temperature? Explain your answer.</a:t>
            </a:r>
          </a:p>
          <a:p>
            <a:endParaRPr lang="en-US" sz="1200" dirty="0">
              <a:solidFill>
                <a:srgbClr val="38D4D6"/>
              </a:solidFill>
              <a:latin typeface="Arial Rounded MT Bold" panose="020F0704030504030204" pitchFamily="34" charset="77"/>
            </a:endParaRPr>
          </a:p>
          <a:p>
            <a:r>
              <a:rPr lang="en-US" sz="1200" dirty="0">
                <a:solidFill>
                  <a:srgbClr val="38D4D6"/>
                </a:solidFill>
                <a:latin typeface="Arial Rounded MT Bold" panose="020F0704030504030204" pitchFamily="34" charset="77"/>
              </a:rPr>
              <a:t>To make the test fair and valid the conditions should be identical and each set of apparatus should start at the same temperature. The rate of cooling is also affected by the temperature difference between the surroundings and the water. The greater the difference, the faster the cooling. By ensuring the starting temperature is the same, we are controlling this variable and making sure only the independent variable (The type of material or number of layers) was changed. </a:t>
            </a:r>
          </a:p>
        </p:txBody>
      </p:sp>
      <p:sp>
        <p:nvSpPr>
          <p:cNvPr id="14" name="Rectangle: Rounded Corners 2">
            <a:extLst>
              <a:ext uri="{FF2B5EF4-FFF2-40B4-BE49-F238E27FC236}">
                <a16:creationId xmlns:a16="http://schemas.microsoft.com/office/drawing/2014/main" id="{50ECE547-9D96-9548-A5B9-04D83C64C1CD}"/>
              </a:ext>
            </a:extLst>
          </p:cNvPr>
          <p:cNvSpPr/>
          <p:nvPr/>
        </p:nvSpPr>
        <p:spPr>
          <a:xfrm>
            <a:off x="262161" y="4056817"/>
            <a:ext cx="5971660" cy="2724150"/>
          </a:xfrm>
          <a:prstGeom prst="roundRect">
            <a:avLst/>
          </a:prstGeom>
          <a:ln>
            <a:solidFill>
              <a:srgbClr val="38D4D6"/>
            </a:solidFill>
          </a:ln>
        </p:spPr>
        <p:txBody>
          <a:bodyPr wrap="square" anchor="t">
            <a:spAutoFit/>
          </a:bodyPr>
          <a:lstStyle/>
          <a:p>
            <a:pPr marL="228600" indent="-228600">
              <a:buFont typeface="+mj-lt"/>
              <a:buAutoNum type="arabicPeriod" startAt="2"/>
            </a:pPr>
            <a:r>
              <a:rPr lang="en-US" sz="1200" dirty="0">
                <a:solidFill>
                  <a:srgbClr val="38D4D6"/>
                </a:solidFill>
                <a:latin typeface="Arial Rounded MT Bold" panose="020F0704030504030204" pitchFamily="34" charset="77"/>
              </a:rPr>
              <a:t>What changes could you make to the experiment to improve the validity of the data? </a:t>
            </a:r>
          </a:p>
          <a:p>
            <a:endParaRPr lang="en-US" sz="1000" dirty="0">
              <a:solidFill>
                <a:srgbClr val="38D4D6"/>
              </a:solidFill>
              <a:latin typeface="Arial Rounded MT Bold" panose="020F0704030504030204" pitchFamily="34" charset="77"/>
            </a:endParaRPr>
          </a:p>
          <a:p>
            <a:r>
              <a:rPr lang="en-GB" sz="1200" dirty="0">
                <a:solidFill>
                  <a:srgbClr val="38D4D6"/>
                </a:solidFill>
                <a:latin typeface="Arial Rounded MT Bold" panose="020F0704030504030204" pitchFamily="34" charset="77"/>
              </a:rPr>
              <a:t>The experiment only changed the insulation (independent variable) and measured the rate of cooling (dependent variable). </a:t>
            </a:r>
          </a:p>
          <a:p>
            <a:r>
              <a:rPr lang="en-GB" sz="1200" dirty="0">
                <a:solidFill>
                  <a:srgbClr val="38D4D6"/>
                </a:solidFill>
                <a:latin typeface="Arial Rounded MT Bold" panose="020F0704030504030204" pitchFamily="34" charset="77"/>
              </a:rPr>
              <a:t>Most variables were controlled, for example, keeping the starting temperature at 80°C, the volume of water at 200 ml and taking measurements every 5 minutes. </a:t>
            </a:r>
          </a:p>
          <a:p>
            <a:r>
              <a:rPr lang="en-GB" sz="1200" dirty="0">
                <a:solidFill>
                  <a:srgbClr val="38D4D6"/>
                </a:solidFill>
                <a:latin typeface="Arial Rounded MT Bold" panose="020F0704030504030204" pitchFamily="34" charset="77"/>
              </a:rPr>
              <a:t>The only variable that was hard to control was the thickness of the insulation. This will have affected the results by reducing the rate of cooling for insulation that had to be made thicker. </a:t>
            </a:r>
          </a:p>
          <a:p>
            <a:r>
              <a:rPr lang="en-GB" sz="1200" dirty="0">
                <a:solidFill>
                  <a:srgbClr val="38D4D6"/>
                </a:solidFill>
                <a:latin typeface="Arial Rounded MT Bold" panose="020F0704030504030204" pitchFamily="34" charset="77"/>
              </a:rPr>
              <a:t>The validity of the data can be increased by taking several measurements and producing a mean.</a:t>
            </a:r>
          </a:p>
        </p:txBody>
      </p:sp>
    </p:spTree>
    <p:extLst>
      <p:ext uri="{BB962C8B-B14F-4D97-AF65-F5344CB8AC3E}">
        <p14:creationId xmlns:p14="http://schemas.microsoft.com/office/powerpoint/2010/main" val="11453978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TotalTime>
  <Words>1250</Words>
  <Application>Microsoft Macintosh PowerPoint</Application>
  <PresentationFormat>A4 Paper (210x297 mm)</PresentationFormat>
  <Paragraphs>184</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 Rounded</vt:lpstr>
      <vt:lpstr>Arial</vt:lpstr>
      <vt:lpstr>Arial Rounded MT</vt:lpstr>
      <vt:lpstr>Arial Rounded MT Bold</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Shannon Weldon (BIO - Postgraduate Researcher)</cp:lastModifiedBy>
  <cp:revision>24</cp:revision>
  <dcterms:created xsi:type="dcterms:W3CDTF">2022-04-04T12:23:53Z</dcterms:created>
  <dcterms:modified xsi:type="dcterms:W3CDTF">2022-08-21T21:18:47Z</dcterms:modified>
</cp:coreProperties>
</file>