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7E80"/>
    <a:srgbClr val="55C7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55" d="100"/>
          <a:sy n="55" d="100"/>
        </p:scale>
        <p:origin x="2592" y="4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B117A89-244E-4E57-A948-DDE37611B2D7}"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E46BB1-89AC-48F5-8E81-E4F723D227FC}" type="slidenum">
              <a:rPr lang="en-GB" smtClean="0"/>
              <a:t>‹#›</a:t>
            </a:fld>
            <a:endParaRPr lang="en-GB"/>
          </a:p>
        </p:txBody>
      </p:sp>
    </p:spTree>
    <p:extLst>
      <p:ext uri="{BB962C8B-B14F-4D97-AF65-F5344CB8AC3E}">
        <p14:creationId xmlns:p14="http://schemas.microsoft.com/office/powerpoint/2010/main" val="3044512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B117A89-244E-4E57-A948-DDE37611B2D7}"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E46BB1-89AC-48F5-8E81-E4F723D227FC}" type="slidenum">
              <a:rPr lang="en-GB" smtClean="0"/>
              <a:t>‹#›</a:t>
            </a:fld>
            <a:endParaRPr lang="en-GB"/>
          </a:p>
        </p:txBody>
      </p:sp>
    </p:spTree>
    <p:extLst>
      <p:ext uri="{BB962C8B-B14F-4D97-AF65-F5344CB8AC3E}">
        <p14:creationId xmlns:p14="http://schemas.microsoft.com/office/powerpoint/2010/main" val="2738169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B117A89-244E-4E57-A948-DDE37611B2D7}"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E46BB1-89AC-48F5-8E81-E4F723D227FC}" type="slidenum">
              <a:rPr lang="en-GB" smtClean="0"/>
              <a:t>‹#›</a:t>
            </a:fld>
            <a:endParaRPr lang="en-GB"/>
          </a:p>
        </p:txBody>
      </p:sp>
    </p:spTree>
    <p:extLst>
      <p:ext uri="{BB962C8B-B14F-4D97-AF65-F5344CB8AC3E}">
        <p14:creationId xmlns:p14="http://schemas.microsoft.com/office/powerpoint/2010/main" val="846948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B117A89-244E-4E57-A948-DDE37611B2D7}"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E46BB1-89AC-48F5-8E81-E4F723D227FC}" type="slidenum">
              <a:rPr lang="en-GB" smtClean="0"/>
              <a:t>‹#›</a:t>
            </a:fld>
            <a:endParaRPr lang="en-GB"/>
          </a:p>
        </p:txBody>
      </p:sp>
    </p:spTree>
    <p:extLst>
      <p:ext uri="{BB962C8B-B14F-4D97-AF65-F5344CB8AC3E}">
        <p14:creationId xmlns:p14="http://schemas.microsoft.com/office/powerpoint/2010/main" val="2736164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B117A89-244E-4E57-A948-DDE37611B2D7}"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E46BB1-89AC-48F5-8E81-E4F723D227FC}" type="slidenum">
              <a:rPr lang="en-GB" smtClean="0"/>
              <a:t>‹#›</a:t>
            </a:fld>
            <a:endParaRPr lang="en-GB"/>
          </a:p>
        </p:txBody>
      </p:sp>
    </p:spTree>
    <p:extLst>
      <p:ext uri="{BB962C8B-B14F-4D97-AF65-F5344CB8AC3E}">
        <p14:creationId xmlns:p14="http://schemas.microsoft.com/office/powerpoint/2010/main" val="3477388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B117A89-244E-4E57-A948-DDE37611B2D7}" type="datetimeFigureOut">
              <a:rPr lang="en-GB" smtClean="0"/>
              <a:t>14/06/2023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E46BB1-89AC-48F5-8E81-E4F723D227FC}" type="slidenum">
              <a:rPr lang="en-GB" smtClean="0"/>
              <a:t>‹#›</a:t>
            </a:fld>
            <a:endParaRPr lang="en-GB"/>
          </a:p>
        </p:txBody>
      </p:sp>
    </p:spTree>
    <p:extLst>
      <p:ext uri="{BB962C8B-B14F-4D97-AF65-F5344CB8AC3E}">
        <p14:creationId xmlns:p14="http://schemas.microsoft.com/office/powerpoint/2010/main" val="380849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B117A89-244E-4E57-A948-DDE37611B2D7}" type="datetimeFigureOut">
              <a:rPr lang="en-GB" smtClean="0"/>
              <a:t>14/06/2023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E46BB1-89AC-48F5-8E81-E4F723D227FC}" type="slidenum">
              <a:rPr lang="en-GB" smtClean="0"/>
              <a:t>‹#›</a:t>
            </a:fld>
            <a:endParaRPr lang="en-GB"/>
          </a:p>
        </p:txBody>
      </p:sp>
    </p:spTree>
    <p:extLst>
      <p:ext uri="{BB962C8B-B14F-4D97-AF65-F5344CB8AC3E}">
        <p14:creationId xmlns:p14="http://schemas.microsoft.com/office/powerpoint/2010/main" val="3247476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B117A89-244E-4E57-A948-DDE37611B2D7}" type="datetimeFigureOut">
              <a:rPr lang="en-GB" smtClean="0"/>
              <a:t>14/06/2023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E46BB1-89AC-48F5-8E81-E4F723D227FC}" type="slidenum">
              <a:rPr lang="en-GB" smtClean="0"/>
              <a:t>‹#›</a:t>
            </a:fld>
            <a:endParaRPr lang="en-GB"/>
          </a:p>
        </p:txBody>
      </p:sp>
    </p:spTree>
    <p:extLst>
      <p:ext uri="{BB962C8B-B14F-4D97-AF65-F5344CB8AC3E}">
        <p14:creationId xmlns:p14="http://schemas.microsoft.com/office/powerpoint/2010/main" val="3711763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117A89-244E-4E57-A948-DDE37611B2D7}" type="datetimeFigureOut">
              <a:rPr lang="en-GB" smtClean="0"/>
              <a:t>14/06/2023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DE46BB1-89AC-48F5-8E81-E4F723D227FC}" type="slidenum">
              <a:rPr lang="en-GB" smtClean="0"/>
              <a:t>‹#›</a:t>
            </a:fld>
            <a:endParaRPr lang="en-GB"/>
          </a:p>
        </p:txBody>
      </p:sp>
    </p:spTree>
    <p:extLst>
      <p:ext uri="{BB962C8B-B14F-4D97-AF65-F5344CB8AC3E}">
        <p14:creationId xmlns:p14="http://schemas.microsoft.com/office/powerpoint/2010/main" val="73575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7B117A89-244E-4E57-A948-DDE37611B2D7}" type="datetimeFigureOut">
              <a:rPr lang="en-GB" smtClean="0"/>
              <a:t>14/06/2023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E46BB1-89AC-48F5-8E81-E4F723D227FC}" type="slidenum">
              <a:rPr lang="en-GB" smtClean="0"/>
              <a:t>‹#›</a:t>
            </a:fld>
            <a:endParaRPr lang="en-GB"/>
          </a:p>
        </p:txBody>
      </p:sp>
    </p:spTree>
    <p:extLst>
      <p:ext uri="{BB962C8B-B14F-4D97-AF65-F5344CB8AC3E}">
        <p14:creationId xmlns:p14="http://schemas.microsoft.com/office/powerpoint/2010/main" val="3040864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7B117A89-244E-4E57-A948-DDE37611B2D7}" type="datetimeFigureOut">
              <a:rPr lang="en-GB" smtClean="0"/>
              <a:t>14/06/2023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E46BB1-89AC-48F5-8E81-E4F723D227FC}" type="slidenum">
              <a:rPr lang="en-GB" smtClean="0"/>
              <a:t>‹#›</a:t>
            </a:fld>
            <a:endParaRPr lang="en-GB"/>
          </a:p>
        </p:txBody>
      </p:sp>
    </p:spTree>
    <p:extLst>
      <p:ext uri="{BB962C8B-B14F-4D97-AF65-F5344CB8AC3E}">
        <p14:creationId xmlns:p14="http://schemas.microsoft.com/office/powerpoint/2010/main" val="20816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B117A89-244E-4E57-A948-DDE37611B2D7}" type="datetimeFigureOut">
              <a:rPr lang="en-GB" smtClean="0"/>
              <a:t>14/06/2023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DE46BB1-89AC-48F5-8E81-E4F723D227FC}" type="slidenum">
              <a:rPr lang="en-GB" smtClean="0"/>
              <a:t>‹#›</a:t>
            </a:fld>
            <a:endParaRPr lang="en-GB"/>
          </a:p>
        </p:txBody>
      </p:sp>
    </p:spTree>
    <p:extLst>
      <p:ext uri="{BB962C8B-B14F-4D97-AF65-F5344CB8AC3E}">
        <p14:creationId xmlns:p14="http://schemas.microsoft.com/office/powerpoint/2010/main" val="1194189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60109D-9C0F-6B04-125C-593B34F0AD1D}"/>
              </a:ext>
            </a:extLst>
          </p:cNvPr>
          <p:cNvPicPr>
            <a:picLocks noChangeAspect="1"/>
          </p:cNvPicPr>
          <p:nvPr/>
        </p:nvPicPr>
        <p:blipFill rotWithShape="1">
          <a:blip r:embed="rId2"/>
          <a:srcRect l="3114" t="13379" r="3460" b="3635"/>
          <a:stretch/>
        </p:blipFill>
        <p:spPr>
          <a:xfrm>
            <a:off x="-8104" y="0"/>
            <a:ext cx="6858000" cy="1332562"/>
          </a:xfrm>
          <a:prstGeom prst="rect">
            <a:avLst/>
          </a:prstGeom>
        </p:spPr>
      </p:pic>
      <p:sp>
        <p:nvSpPr>
          <p:cNvPr id="3" name="Rectangle 2">
            <a:extLst>
              <a:ext uri="{FF2B5EF4-FFF2-40B4-BE49-F238E27FC236}">
                <a16:creationId xmlns:a16="http://schemas.microsoft.com/office/drawing/2014/main" id="{D75144D3-266E-A706-A0EB-0D5F0371F885}"/>
              </a:ext>
            </a:extLst>
          </p:cNvPr>
          <p:cNvSpPr/>
          <p:nvPr/>
        </p:nvSpPr>
        <p:spPr>
          <a:xfrm>
            <a:off x="-1" y="9619898"/>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B4011E0-E50D-C366-EF11-1A86B2B52C37}"/>
              </a:ext>
            </a:extLst>
          </p:cNvPr>
          <p:cNvSpPr txBox="1"/>
          <p:nvPr/>
        </p:nvSpPr>
        <p:spPr>
          <a:xfrm>
            <a:off x="3761872" y="9678702"/>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sp>
        <p:nvSpPr>
          <p:cNvPr id="5" name="Google Shape;197;p2">
            <a:extLst>
              <a:ext uri="{FF2B5EF4-FFF2-40B4-BE49-F238E27FC236}">
                <a16:creationId xmlns:a16="http://schemas.microsoft.com/office/drawing/2014/main" id="{10C10FC1-23EA-019F-DBF3-305F966F8B4B}"/>
              </a:ext>
            </a:extLst>
          </p:cNvPr>
          <p:cNvSpPr txBox="1"/>
          <p:nvPr/>
        </p:nvSpPr>
        <p:spPr>
          <a:xfrm>
            <a:off x="4440397" y="866758"/>
            <a:ext cx="1305618" cy="2154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dirty="0">
                <a:solidFill>
                  <a:schemeClr val="lt1"/>
                </a:solidFill>
                <a:latin typeface="Arial Rounded MT Bold" panose="020F0704030504030204" pitchFamily="34" charset="0"/>
                <a:sym typeface="Arial Rounded"/>
              </a:rPr>
              <a:t>KS3-09-07</a:t>
            </a:r>
            <a:endParaRPr dirty="0">
              <a:latin typeface="Arial Rounded MT Bold" panose="020F0704030504030204" pitchFamily="34" charset="0"/>
            </a:endParaRPr>
          </a:p>
        </p:txBody>
      </p:sp>
      <p:sp>
        <p:nvSpPr>
          <p:cNvPr id="10" name="TextBox 9">
            <a:extLst>
              <a:ext uri="{FF2B5EF4-FFF2-40B4-BE49-F238E27FC236}">
                <a16:creationId xmlns:a16="http://schemas.microsoft.com/office/drawing/2014/main" id="{AD8DDE68-A3E6-326E-175D-B9DD46C2D70D}"/>
              </a:ext>
            </a:extLst>
          </p:cNvPr>
          <p:cNvSpPr txBox="1"/>
          <p:nvPr/>
        </p:nvSpPr>
        <p:spPr>
          <a:xfrm>
            <a:off x="190500" y="1512997"/>
            <a:ext cx="6445250" cy="1940957"/>
          </a:xfrm>
          <a:prstGeom prst="roundRect">
            <a:avLst/>
          </a:prstGeom>
          <a:noFill/>
          <a:ln w="28575">
            <a:solidFill>
              <a:srgbClr val="807E80"/>
            </a:solidFill>
          </a:ln>
        </p:spPr>
        <p:txBody>
          <a:bodyPr wrap="square">
            <a:spAutoFit/>
          </a:bodyPr>
          <a:lstStyle/>
          <a:p>
            <a:pPr marL="0" marR="0" lvl="0" indent="0" algn="l" rtl="0">
              <a:spcBef>
                <a:spcPts val="0"/>
              </a:spcBef>
              <a:spcAft>
                <a:spcPts val="0"/>
              </a:spcAft>
              <a:buNone/>
            </a:pPr>
            <a:r>
              <a:rPr lang="en-GB" sz="1200" dirty="0">
                <a:solidFill>
                  <a:srgbClr val="002060"/>
                </a:solidFill>
                <a:latin typeface="Arial Rounded MT Bold" panose="020F0704030504030204" pitchFamily="34" charset="0"/>
                <a:ea typeface="Arial Rounded"/>
                <a:cs typeface="Arial Rounded"/>
                <a:sym typeface="Arial Rounded"/>
              </a:rPr>
              <a:t>For your mission assignment, you should observe the process of pollination, either in your garden or a local park, and record your observations. Examples of information you can record include the types of pollinator observed, the different properties of the flowers being pollinated, and how many flowers each pollinator has visited. </a:t>
            </a:r>
            <a:endParaRPr lang="en-GB" sz="1200" dirty="0">
              <a:solidFill>
                <a:srgbClr val="002060"/>
              </a:solidFill>
              <a:latin typeface="Arial Rounded MT Bold" panose="020F0704030504030204" pitchFamily="34" charset="0"/>
            </a:endParaRPr>
          </a:p>
          <a:p>
            <a:pPr marL="0" marR="0" lvl="0" indent="0" algn="l" rtl="0">
              <a:spcBef>
                <a:spcPts val="0"/>
              </a:spcBef>
              <a:spcAft>
                <a:spcPts val="0"/>
              </a:spcAft>
              <a:buNone/>
            </a:pPr>
            <a:r>
              <a:rPr lang="en-GB" sz="1200" dirty="0">
                <a:solidFill>
                  <a:srgbClr val="002060"/>
                </a:solidFill>
                <a:latin typeface="Arial Rounded MT Bold" panose="020F0704030504030204" pitchFamily="34" charset="0"/>
                <a:ea typeface="Arial Rounded"/>
                <a:cs typeface="Arial Rounded"/>
                <a:sym typeface="Arial Rounded"/>
              </a:rPr>
              <a:t>Once you have made observations in the field, produce a documentary outlining the pollination process and what happens to the pollen inside the flower during seed formation. You can film this using a camera or a mobile phone or present it as a demonstration using props. </a:t>
            </a:r>
            <a:endParaRPr lang="en-GB" sz="1200" dirty="0">
              <a:solidFill>
                <a:srgbClr val="002060"/>
              </a:solidFill>
              <a:latin typeface="Arial Rounded MT Bold" panose="020F0704030504030204" pitchFamily="34" charset="0"/>
            </a:endParaRPr>
          </a:p>
        </p:txBody>
      </p:sp>
      <p:pic>
        <p:nvPicPr>
          <p:cNvPr id="11" name="Google Shape;80;p1" descr="A close up of a flower&#10;&#10;Description automatically generated">
            <a:extLst>
              <a:ext uri="{FF2B5EF4-FFF2-40B4-BE49-F238E27FC236}">
                <a16:creationId xmlns:a16="http://schemas.microsoft.com/office/drawing/2014/main" id="{F1DF2D92-5186-13F8-C515-6DA602B7A146}"/>
              </a:ext>
            </a:extLst>
          </p:cNvPr>
          <p:cNvPicPr preferRelativeResize="0"/>
          <p:nvPr/>
        </p:nvPicPr>
        <p:blipFill rotWithShape="1">
          <a:blip r:embed="rId3">
            <a:alphaModFix/>
          </a:blip>
          <a:srcRect/>
          <a:stretch/>
        </p:blipFill>
        <p:spPr>
          <a:xfrm>
            <a:off x="2494278" y="3697985"/>
            <a:ext cx="1806742" cy="1204494"/>
          </a:xfrm>
          <a:prstGeom prst="roundRect">
            <a:avLst>
              <a:gd name="adj" fmla="val 10663"/>
            </a:avLst>
          </a:prstGeom>
          <a:noFill/>
          <a:ln w="28575">
            <a:solidFill>
              <a:srgbClr val="807E80"/>
            </a:solidFill>
          </a:ln>
        </p:spPr>
      </p:pic>
      <p:pic>
        <p:nvPicPr>
          <p:cNvPr id="12" name="Google Shape;81;p1" descr="A pink flower on a plant&#10;&#10;Description automatically generated">
            <a:extLst>
              <a:ext uri="{FF2B5EF4-FFF2-40B4-BE49-F238E27FC236}">
                <a16:creationId xmlns:a16="http://schemas.microsoft.com/office/drawing/2014/main" id="{9EB8FABA-CCF5-B645-ADB9-5B39E70C6977}"/>
              </a:ext>
            </a:extLst>
          </p:cNvPr>
          <p:cNvPicPr preferRelativeResize="0"/>
          <p:nvPr/>
        </p:nvPicPr>
        <p:blipFill rotWithShape="1">
          <a:blip r:embed="rId4">
            <a:alphaModFix/>
          </a:blip>
          <a:srcRect/>
          <a:stretch/>
        </p:blipFill>
        <p:spPr>
          <a:xfrm>
            <a:off x="4637310" y="3697985"/>
            <a:ext cx="1805944" cy="1205034"/>
          </a:xfrm>
          <a:prstGeom prst="roundRect">
            <a:avLst>
              <a:gd name="adj" fmla="val 9808"/>
            </a:avLst>
          </a:prstGeom>
          <a:noFill/>
          <a:ln w="28575">
            <a:solidFill>
              <a:srgbClr val="807E80"/>
            </a:solidFill>
          </a:ln>
        </p:spPr>
      </p:pic>
      <p:pic>
        <p:nvPicPr>
          <p:cNvPr id="13" name="Google Shape;82;p1">
            <a:extLst>
              <a:ext uri="{FF2B5EF4-FFF2-40B4-BE49-F238E27FC236}">
                <a16:creationId xmlns:a16="http://schemas.microsoft.com/office/drawing/2014/main" id="{09F4C4D1-C93F-5A84-FF7F-86A56FE99A22}"/>
              </a:ext>
            </a:extLst>
          </p:cNvPr>
          <p:cNvPicPr preferRelativeResize="0"/>
          <p:nvPr/>
        </p:nvPicPr>
        <p:blipFill rotWithShape="1">
          <a:blip r:embed="rId5">
            <a:alphaModFix/>
          </a:blip>
          <a:srcRect/>
          <a:stretch/>
        </p:blipFill>
        <p:spPr>
          <a:xfrm>
            <a:off x="351246" y="3697985"/>
            <a:ext cx="1806742" cy="1204494"/>
          </a:xfrm>
          <a:prstGeom prst="roundRect">
            <a:avLst>
              <a:gd name="adj" fmla="val 10663"/>
            </a:avLst>
          </a:prstGeom>
          <a:noFill/>
          <a:ln w="28575">
            <a:solidFill>
              <a:srgbClr val="807E80"/>
            </a:solidFill>
          </a:ln>
        </p:spPr>
      </p:pic>
      <p:sp>
        <p:nvSpPr>
          <p:cNvPr id="15" name="TextBox 14">
            <a:extLst>
              <a:ext uri="{FF2B5EF4-FFF2-40B4-BE49-F238E27FC236}">
                <a16:creationId xmlns:a16="http://schemas.microsoft.com/office/drawing/2014/main" id="{9040315F-A04B-537F-418C-F4EE66D54619}"/>
              </a:ext>
            </a:extLst>
          </p:cNvPr>
          <p:cNvSpPr txBox="1"/>
          <p:nvPr/>
        </p:nvSpPr>
        <p:spPr>
          <a:xfrm>
            <a:off x="133350" y="5002981"/>
            <a:ext cx="6502400" cy="4524315"/>
          </a:xfrm>
          <a:prstGeom prst="rect">
            <a:avLst/>
          </a:prstGeom>
          <a:noFill/>
        </p:spPr>
        <p:txBody>
          <a:bodyPr wrap="square">
            <a:spAutoFit/>
          </a:bodyPr>
          <a:lstStyle/>
          <a:p>
            <a:pPr marL="0" marR="0" lvl="0" indent="0" algn="l" rtl="0">
              <a:spcBef>
                <a:spcPts val="0"/>
              </a:spcBef>
              <a:spcAft>
                <a:spcPts val="0"/>
              </a:spcAft>
              <a:buNone/>
            </a:pPr>
            <a:r>
              <a:rPr lang="en-GB" sz="1200" dirty="0">
                <a:solidFill>
                  <a:srgbClr val="002060"/>
                </a:solidFill>
                <a:latin typeface="Arial Rounded MT Bold" panose="020F0704030504030204" pitchFamily="34" charset="0"/>
                <a:ea typeface="Arial Rounded"/>
                <a:cs typeface="Arial Rounded"/>
                <a:sym typeface="Arial Rounded"/>
              </a:rPr>
              <a:t>Using the knowledge you have gained from the lesson and your research in the field, have a go at answering the following questions:</a:t>
            </a:r>
          </a:p>
          <a:p>
            <a:pPr marL="228600" marR="0" lvl="0" indent="-152400" algn="l" rtl="0">
              <a:spcBef>
                <a:spcPts val="0"/>
              </a:spcBef>
              <a:spcAft>
                <a:spcPts val="0"/>
              </a:spcAft>
              <a:buClr>
                <a:schemeClr val="dk1"/>
              </a:buClr>
              <a:buSzPts val="1200"/>
              <a:buFont typeface="Calibri"/>
              <a:buNone/>
            </a:pPr>
            <a:endParaRPr lang="en-GB" sz="1200" dirty="0">
              <a:solidFill>
                <a:srgbClr val="002060"/>
              </a:solidFill>
              <a:latin typeface="Arial Rounded MT Bold" panose="020F0704030504030204" pitchFamily="34" charset="0"/>
              <a:ea typeface="Arial Rounded"/>
              <a:cs typeface="Arial Rounded"/>
              <a:sym typeface="Arial Rounded"/>
            </a:endParaRPr>
          </a:p>
          <a:p>
            <a:pPr marR="0" lvl="0" algn="l" rtl="0">
              <a:spcBef>
                <a:spcPts val="0"/>
              </a:spcBef>
              <a:spcAft>
                <a:spcPts val="0"/>
              </a:spcAft>
              <a:buClr>
                <a:srgbClr val="16ADBF"/>
              </a:buClr>
              <a:buSzPts val="1200"/>
            </a:pPr>
            <a:r>
              <a:rPr lang="en-GB" sz="1200" dirty="0">
                <a:solidFill>
                  <a:srgbClr val="002060"/>
                </a:solidFill>
                <a:latin typeface="Arial Rounded MT Bold" panose="020F0704030504030204" pitchFamily="34" charset="0"/>
                <a:ea typeface="Arial Rounded"/>
                <a:cs typeface="Arial Rounded"/>
                <a:sym typeface="Arial Rounded"/>
              </a:rPr>
              <a:t>1. What part of the  flower receives the pollen?</a:t>
            </a:r>
            <a:endParaRPr lang="en-GB" sz="1200" dirty="0">
              <a:solidFill>
                <a:srgbClr val="002060"/>
              </a:solidFill>
              <a:latin typeface="Arial Rounded MT Bold" panose="020F0704030504030204" pitchFamily="34" charset="0"/>
            </a:endParaRPr>
          </a:p>
          <a:p>
            <a:pPr marL="0" marR="0" lvl="0" indent="0" algn="l" rtl="0">
              <a:spcBef>
                <a:spcPts val="0"/>
              </a:spcBef>
              <a:spcAft>
                <a:spcPts val="0"/>
              </a:spcAft>
              <a:buNone/>
            </a:pPr>
            <a:r>
              <a:rPr lang="en-GB" sz="1200" dirty="0">
                <a:solidFill>
                  <a:srgbClr val="002060"/>
                </a:solidFill>
                <a:latin typeface="Arial Rounded MT Bold" panose="020F0704030504030204" pitchFamily="34" charset="0"/>
                <a:ea typeface="Arial Rounded"/>
                <a:cs typeface="Arial Rounded"/>
                <a:sym typeface="Arial Rounded"/>
              </a:rPr>
              <a:t>____________________________________________________________________________________________________________________________________________________________________</a:t>
            </a:r>
            <a:endParaRPr lang="en-GB" sz="1200" dirty="0">
              <a:solidFill>
                <a:srgbClr val="002060"/>
              </a:solidFill>
              <a:latin typeface="Arial Rounded MT Bold" panose="020F0704030504030204" pitchFamily="34" charset="0"/>
            </a:endParaRPr>
          </a:p>
          <a:p>
            <a:pPr marL="0" marR="0" lvl="0" indent="0" algn="l" rtl="0">
              <a:spcBef>
                <a:spcPts val="0"/>
              </a:spcBef>
              <a:spcAft>
                <a:spcPts val="0"/>
              </a:spcAft>
              <a:buNone/>
            </a:pPr>
            <a:endParaRPr lang="en-GB" sz="1200" dirty="0">
              <a:solidFill>
                <a:srgbClr val="002060"/>
              </a:solidFill>
              <a:latin typeface="Arial Rounded MT Bold" panose="020F0704030504030204" pitchFamily="34" charset="0"/>
              <a:ea typeface="Arial Rounded"/>
              <a:cs typeface="Arial Rounded"/>
              <a:sym typeface="Arial Rounded"/>
            </a:endParaRPr>
          </a:p>
          <a:p>
            <a:pPr marR="0" lvl="0" algn="l" rtl="0">
              <a:spcBef>
                <a:spcPts val="0"/>
              </a:spcBef>
              <a:spcAft>
                <a:spcPts val="0"/>
              </a:spcAft>
              <a:buClr>
                <a:srgbClr val="16ADBF"/>
              </a:buClr>
              <a:buSzPts val="1200"/>
            </a:pPr>
            <a:r>
              <a:rPr lang="en-GB" sz="1200" dirty="0">
                <a:solidFill>
                  <a:srgbClr val="002060"/>
                </a:solidFill>
                <a:latin typeface="Arial Rounded MT Bold" panose="020F0704030504030204" pitchFamily="34" charset="0"/>
                <a:ea typeface="Arial Rounded"/>
                <a:cs typeface="Arial Rounded"/>
                <a:sym typeface="Arial Rounded"/>
              </a:rPr>
              <a:t>2. List three different examples of animal pollinators.</a:t>
            </a:r>
            <a:endParaRPr lang="en-GB" sz="1200" dirty="0">
              <a:solidFill>
                <a:srgbClr val="002060"/>
              </a:solidFill>
              <a:latin typeface="Arial Rounded MT Bold" panose="020F0704030504030204" pitchFamily="34" charset="0"/>
            </a:endParaRPr>
          </a:p>
          <a:p>
            <a:pPr marR="0" lvl="1" algn="l" rtl="0">
              <a:spcBef>
                <a:spcPts val="0"/>
              </a:spcBef>
              <a:spcAft>
                <a:spcPts val="0"/>
              </a:spcAft>
              <a:buClr>
                <a:srgbClr val="16ADBF"/>
              </a:buClr>
              <a:buSzPts val="1200"/>
            </a:pPr>
            <a:r>
              <a:rPr lang="en-GB" sz="1200" i="0" u="none" strike="noStrike" cap="none" dirty="0">
                <a:solidFill>
                  <a:srgbClr val="002060"/>
                </a:solidFill>
                <a:latin typeface="Arial Rounded MT Bold" panose="020F0704030504030204" pitchFamily="34" charset="0"/>
                <a:ea typeface="Arial Rounded"/>
                <a:cs typeface="Arial Rounded"/>
                <a:sym typeface="Arial Rounded"/>
              </a:rPr>
              <a:t>a. __________________________________________________________________________</a:t>
            </a:r>
            <a:endParaRPr lang="en-GB" sz="1200" dirty="0">
              <a:solidFill>
                <a:srgbClr val="002060"/>
              </a:solidFill>
              <a:latin typeface="Arial Rounded MT Bold" panose="020F0704030504030204" pitchFamily="34" charset="0"/>
            </a:endParaRPr>
          </a:p>
          <a:p>
            <a:pPr marR="0" lvl="1" algn="l" rtl="0">
              <a:spcBef>
                <a:spcPts val="0"/>
              </a:spcBef>
              <a:spcAft>
                <a:spcPts val="0"/>
              </a:spcAft>
              <a:buClr>
                <a:srgbClr val="16ADBF"/>
              </a:buClr>
              <a:buSzPts val="1200"/>
            </a:pPr>
            <a:r>
              <a:rPr lang="en-GB" sz="1200" i="0" u="none" strike="noStrike" cap="none" dirty="0">
                <a:solidFill>
                  <a:srgbClr val="002060"/>
                </a:solidFill>
                <a:latin typeface="Arial Rounded MT Bold" panose="020F0704030504030204" pitchFamily="34" charset="0"/>
                <a:ea typeface="Arial Rounded"/>
                <a:cs typeface="Arial Rounded"/>
                <a:sym typeface="Arial Rounded"/>
              </a:rPr>
              <a:t>b. __________________________________________________________________________</a:t>
            </a:r>
            <a:endParaRPr lang="en-GB" sz="1200" dirty="0">
              <a:solidFill>
                <a:srgbClr val="002060"/>
              </a:solidFill>
              <a:latin typeface="Arial Rounded MT Bold" panose="020F0704030504030204" pitchFamily="34" charset="0"/>
            </a:endParaRPr>
          </a:p>
          <a:p>
            <a:pPr marR="0" lvl="1" algn="l" rtl="0">
              <a:spcBef>
                <a:spcPts val="0"/>
              </a:spcBef>
              <a:spcAft>
                <a:spcPts val="0"/>
              </a:spcAft>
              <a:buClr>
                <a:srgbClr val="16ADBF"/>
              </a:buClr>
              <a:buSzPts val="1200"/>
            </a:pPr>
            <a:r>
              <a:rPr lang="en-GB" sz="1200" i="0" u="none" strike="noStrike" cap="none" dirty="0">
                <a:solidFill>
                  <a:srgbClr val="002060"/>
                </a:solidFill>
                <a:latin typeface="Arial Rounded MT Bold" panose="020F0704030504030204" pitchFamily="34" charset="0"/>
                <a:ea typeface="Arial Rounded"/>
                <a:cs typeface="Arial Rounded"/>
                <a:sym typeface="Arial Rounded"/>
              </a:rPr>
              <a:t>c. __________________________________________________________________________</a:t>
            </a:r>
            <a:endParaRPr lang="en-GB" sz="1200" dirty="0">
              <a:solidFill>
                <a:srgbClr val="002060"/>
              </a:solidFill>
              <a:latin typeface="Arial Rounded MT Bold" panose="020F0704030504030204" pitchFamily="34" charset="0"/>
            </a:endParaRPr>
          </a:p>
          <a:p>
            <a:pPr marL="457200" marR="0" lvl="1" indent="0" algn="l" rtl="0">
              <a:spcBef>
                <a:spcPts val="0"/>
              </a:spcBef>
              <a:spcAft>
                <a:spcPts val="0"/>
              </a:spcAft>
              <a:buNone/>
            </a:pPr>
            <a:endParaRPr lang="en-GB" sz="1200" i="0" u="none" strike="noStrike" cap="none" dirty="0">
              <a:solidFill>
                <a:srgbClr val="002060"/>
              </a:solidFill>
              <a:latin typeface="Arial Rounded MT Bold" panose="020F0704030504030204" pitchFamily="34" charset="0"/>
              <a:ea typeface="Arial Rounded"/>
              <a:cs typeface="Arial Rounded"/>
              <a:sym typeface="Arial Rounded"/>
            </a:endParaRPr>
          </a:p>
          <a:p>
            <a:pPr marR="0" lvl="0" algn="l" rtl="0">
              <a:spcBef>
                <a:spcPts val="0"/>
              </a:spcBef>
              <a:spcAft>
                <a:spcPts val="0"/>
              </a:spcAft>
              <a:buClr>
                <a:srgbClr val="16ADBF"/>
              </a:buClr>
              <a:buSzPts val="1200"/>
            </a:pPr>
            <a:r>
              <a:rPr lang="en-GB" sz="1200" dirty="0">
                <a:solidFill>
                  <a:srgbClr val="002060"/>
                </a:solidFill>
                <a:latin typeface="Arial Rounded MT Bold" panose="020F0704030504030204" pitchFamily="34" charset="0"/>
                <a:ea typeface="Arial Rounded"/>
                <a:cs typeface="Arial Rounded"/>
                <a:sym typeface="Arial Rounded"/>
              </a:rPr>
              <a:t>3. How do the male sex cells in pollen reach the female sex cells in the ovary of a flower?</a:t>
            </a:r>
            <a:endParaRPr lang="en-GB" sz="1200" dirty="0">
              <a:solidFill>
                <a:srgbClr val="002060"/>
              </a:solidFill>
              <a:latin typeface="Arial Rounded MT Bold" panose="020F0704030504030204" pitchFamily="34" charset="0"/>
            </a:endParaRPr>
          </a:p>
          <a:p>
            <a:pPr marL="0" marR="0" lvl="0" indent="0" algn="l" rtl="0">
              <a:spcBef>
                <a:spcPts val="0"/>
              </a:spcBef>
              <a:spcAft>
                <a:spcPts val="0"/>
              </a:spcAft>
              <a:buNone/>
            </a:pPr>
            <a:r>
              <a:rPr lang="en-GB" sz="1200" dirty="0">
                <a:solidFill>
                  <a:srgbClr val="002060"/>
                </a:solidFill>
                <a:latin typeface="Arial Rounded MT Bold" panose="020F0704030504030204" pitchFamily="34" charset="0"/>
                <a:ea typeface="Arial Rounded"/>
                <a:cs typeface="Arial Rounded"/>
                <a:sym typeface="Arial Rounded"/>
              </a:rPr>
              <a:t>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dirty="0">
              <a:solidFill>
                <a:srgbClr val="002060"/>
              </a:solidFill>
              <a:latin typeface="Arial Rounded MT Bold" panose="020F0704030504030204" pitchFamily="34" charset="0"/>
            </a:endParaRPr>
          </a:p>
          <a:p>
            <a:pPr marL="0" marR="0" lvl="0" indent="0" algn="l" rtl="0">
              <a:spcBef>
                <a:spcPts val="0"/>
              </a:spcBef>
              <a:spcAft>
                <a:spcPts val="0"/>
              </a:spcAft>
              <a:buNone/>
            </a:pPr>
            <a:endParaRPr lang="en-GB" sz="1200" dirty="0">
              <a:solidFill>
                <a:srgbClr val="002060"/>
              </a:solidFill>
              <a:latin typeface="Arial Rounded MT Bold" panose="020F0704030504030204" pitchFamily="34" charset="0"/>
              <a:ea typeface="Arial Rounded"/>
              <a:cs typeface="Arial Rounded"/>
              <a:sym typeface="Arial Rounded"/>
            </a:endParaRPr>
          </a:p>
          <a:p>
            <a:pPr marR="0" lvl="0" algn="l" rtl="0">
              <a:spcBef>
                <a:spcPts val="0"/>
              </a:spcBef>
              <a:spcAft>
                <a:spcPts val="0"/>
              </a:spcAft>
              <a:buClr>
                <a:srgbClr val="16ADBF"/>
              </a:buClr>
              <a:buSzPts val="1200"/>
            </a:pPr>
            <a:r>
              <a:rPr lang="en-GB" sz="1200" dirty="0">
                <a:solidFill>
                  <a:srgbClr val="002060"/>
                </a:solidFill>
                <a:latin typeface="Arial Rounded MT Bold" panose="020F0704030504030204" pitchFamily="34" charset="0"/>
                <a:ea typeface="Arial Rounded"/>
                <a:cs typeface="Arial Rounded"/>
                <a:sym typeface="Arial Rounded"/>
              </a:rPr>
              <a:t>4. Describe how one of the flowers you have observed is adapted to increase the likelihood of pollination.</a:t>
            </a:r>
            <a:endParaRPr lang="en-GB" sz="1200" dirty="0">
              <a:solidFill>
                <a:srgbClr val="002060"/>
              </a:solidFill>
              <a:latin typeface="Arial Rounded MT Bold" panose="020F0704030504030204" pitchFamily="34" charset="0"/>
            </a:endParaRPr>
          </a:p>
          <a:p>
            <a:pPr marL="0" marR="0" lvl="0" indent="0" algn="l" rtl="0">
              <a:spcBef>
                <a:spcPts val="0"/>
              </a:spcBef>
              <a:spcAft>
                <a:spcPts val="0"/>
              </a:spcAft>
              <a:buNone/>
            </a:pPr>
            <a:r>
              <a:rPr lang="en-GB" sz="1200" dirty="0">
                <a:solidFill>
                  <a:srgbClr val="002060"/>
                </a:solidFill>
                <a:latin typeface="Arial Rounded MT Bold" panose="020F0704030504030204" pitchFamily="34" charset="0"/>
                <a:ea typeface="Arial Rounded"/>
                <a:cs typeface="Arial Rounded"/>
                <a:sym typeface="Arial Rounded"/>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dirty="0">
              <a:solidFill>
                <a:srgbClr val="002060"/>
              </a:solidFill>
              <a:latin typeface="Arial Rounded MT Bold" panose="020F0704030504030204" pitchFamily="34" charset="0"/>
            </a:endParaRPr>
          </a:p>
        </p:txBody>
      </p:sp>
      <p:sp>
        <p:nvSpPr>
          <p:cNvPr id="14" name="Google Shape;166;p2">
            <a:extLst>
              <a:ext uri="{FF2B5EF4-FFF2-40B4-BE49-F238E27FC236}">
                <a16:creationId xmlns:a16="http://schemas.microsoft.com/office/drawing/2014/main" id="{B4F943FF-BD79-7D15-C052-9EF2FF094014}"/>
              </a:ext>
            </a:extLst>
          </p:cNvPr>
          <p:cNvSpPr txBox="1"/>
          <p:nvPr/>
        </p:nvSpPr>
        <p:spPr>
          <a:xfrm>
            <a:off x="1011285" y="199536"/>
            <a:ext cx="543196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chemeClr val="lt1"/>
                </a:solidFill>
                <a:latin typeface="Arial Rounded MT Bold" panose="020F0704030504030204" pitchFamily="34" charset="0"/>
                <a:ea typeface="Arial Rounded"/>
                <a:cs typeface="Arial Rounded"/>
                <a:sym typeface="Arial Rounded"/>
              </a:rPr>
              <a:t>Mission Assignment: Explain how plants are </a:t>
            </a:r>
            <a:r>
              <a:rPr lang="en-US" sz="1200" dirty="0" err="1">
                <a:solidFill>
                  <a:schemeClr val="lt1"/>
                </a:solidFill>
                <a:latin typeface="Arial Rounded MT Bold" panose="020F0704030504030204" pitchFamily="34" charset="0"/>
                <a:ea typeface="Arial Rounded"/>
                <a:cs typeface="Arial Rounded"/>
                <a:sym typeface="Arial Rounded"/>
              </a:rPr>
              <a:t>fertilised</a:t>
            </a:r>
            <a:r>
              <a:rPr lang="en-US" sz="1200" dirty="0">
                <a:solidFill>
                  <a:schemeClr val="lt1"/>
                </a:solidFill>
                <a:latin typeface="Arial Rounded MT Bold" panose="020F0704030504030204" pitchFamily="34" charset="0"/>
                <a:ea typeface="Arial Rounded"/>
                <a:cs typeface="Arial Rounded"/>
                <a:sym typeface="Arial Rounded"/>
              </a:rPr>
              <a:t> and seeds are formed                                                                                                  </a:t>
            </a:r>
            <a:endParaRPr dirty="0">
              <a:latin typeface="Arial Rounded MT Bold" panose="020F0704030504030204" pitchFamily="34" charset="0"/>
            </a:endParaRPr>
          </a:p>
        </p:txBody>
      </p:sp>
    </p:spTree>
    <p:extLst>
      <p:ext uri="{BB962C8B-B14F-4D97-AF65-F5344CB8AC3E}">
        <p14:creationId xmlns:p14="http://schemas.microsoft.com/office/powerpoint/2010/main" val="3180784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5803EB2-48A6-59CF-5A0B-529A1741CC1A}"/>
              </a:ext>
            </a:extLst>
          </p:cNvPr>
          <p:cNvPicPr>
            <a:picLocks noChangeAspect="1"/>
          </p:cNvPicPr>
          <p:nvPr/>
        </p:nvPicPr>
        <p:blipFill rotWithShape="1">
          <a:blip r:embed="rId2"/>
          <a:srcRect l="3114" t="13379" r="3460" b="3635"/>
          <a:stretch/>
        </p:blipFill>
        <p:spPr>
          <a:xfrm>
            <a:off x="-8104" y="0"/>
            <a:ext cx="6858000" cy="1332562"/>
          </a:xfrm>
          <a:prstGeom prst="rect">
            <a:avLst/>
          </a:prstGeom>
        </p:spPr>
      </p:pic>
      <p:sp>
        <p:nvSpPr>
          <p:cNvPr id="18" name="Rectangle 17">
            <a:extLst>
              <a:ext uri="{FF2B5EF4-FFF2-40B4-BE49-F238E27FC236}">
                <a16:creationId xmlns:a16="http://schemas.microsoft.com/office/drawing/2014/main" id="{BF164168-A462-2AE2-05B6-6825FFDF0305}"/>
              </a:ext>
            </a:extLst>
          </p:cNvPr>
          <p:cNvSpPr/>
          <p:nvPr/>
        </p:nvSpPr>
        <p:spPr>
          <a:xfrm>
            <a:off x="-1" y="9619898"/>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FA4390FB-5508-C2EA-573E-A0FF30095A6A}"/>
              </a:ext>
            </a:extLst>
          </p:cNvPr>
          <p:cNvSpPr txBox="1"/>
          <p:nvPr/>
        </p:nvSpPr>
        <p:spPr>
          <a:xfrm>
            <a:off x="3761872" y="9678702"/>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sp>
        <p:nvSpPr>
          <p:cNvPr id="3" name="Google Shape;197;p2">
            <a:extLst>
              <a:ext uri="{FF2B5EF4-FFF2-40B4-BE49-F238E27FC236}">
                <a16:creationId xmlns:a16="http://schemas.microsoft.com/office/drawing/2014/main" id="{DB55897D-F2E6-BE96-0027-D5C3E7B2693E}"/>
              </a:ext>
            </a:extLst>
          </p:cNvPr>
          <p:cNvSpPr txBox="1"/>
          <p:nvPr/>
        </p:nvSpPr>
        <p:spPr>
          <a:xfrm>
            <a:off x="4440397" y="866758"/>
            <a:ext cx="1305618" cy="2154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dirty="0">
                <a:solidFill>
                  <a:schemeClr val="lt1"/>
                </a:solidFill>
                <a:latin typeface="Arial Rounded MT Bold" panose="020F0704030504030204" pitchFamily="34" charset="0"/>
                <a:sym typeface="Arial Rounded"/>
              </a:rPr>
              <a:t>KS3-09-07</a:t>
            </a:r>
            <a:endParaRPr dirty="0">
              <a:latin typeface="Arial Rounded MT Bold" panose="020F0704030504030204" pitchFamily="34" charset="0"/>
            </a:endParaRPr>
          </a:p>
        </p:txBody>
      </p:sp>
      <p:sp>
        <p:nvSpPr>
          <p:cNvPr id="4" name="Google Shape;166;p2">
            <a:extLst>
              <a:ext uri="{FF2B5EF4-FFF2-40B4-BE49-F238E27FC236}">
                <a16:creationId xmlns:a16="http://schemas.microsoft.com/office/drawing/2014/main" id="{CCFFAE2B-3CCE-89E9-C0D3-C8EE24FE96BF}"/>
              </a:ext>
            </a:extLst>
          </p:cNvPr>
          <p:cNvSpPr txBox="1"/>
          <p:nvPr/>
        </p:nvSpPr>
        <p:spPr>
          <a:xfrm>
            <a:off x="1011285" y="199536"/>
            <a:ext cx="543196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chemeClr val="lt1"/>
                </a:solidFill>
                <a:latin typeface="Arial Rounded MT Bold" panose="020F0704030504030204" pitchFamily="34" charset="0"/>
                <a:ea typeface="Arial Rounded"/>
                <a:cs typeface="Arial Rounded"/>
                <a:sym typeface="Arial Rounded"/>
              </a:rPr>
              <a:t>Mission Assignment: Explain how plants are </a:t>
            </a:r>
            <a:r>
              <a:rPr lang="en-US" sz="1200" dirty="0" err="1">
                <a:solidFill>
                  <a:schemeClr val="lt1"/>
                </a:solidFill>
                <a:latin typeface="Arial Rounded MT Bold" panose="020F0704030504030204" pitchFamily="34" charset="0"/>
                <a:ea typeface="Arial Rounded"/>
                <a:cs typeface="Arial Rounded"/>
                <a:sym typeface="Arial Rounded"/>
              </a:rPr>
              <a:t>fertilised</a:t>
            </a:r>
            <a:r>
              <a:rPr lang="en-US" sz="1200" dirty="0">
                <a:solidFill>
                  <a:schemeClr val="lt1"/>
                </a:solidFill>
                <a:latin typeface="Arial Rounded MT Bold" panose="020F0704030504030204" pitchFamily="34" charset="0"/>
                <a:ea typeface="Arial Rounded"/>
                <a:cs typeface="Arial Rounded"/>
                <a:sym typeface="Arial Rounded"/>
              </a:rPr>
              <a:t> and seeds are formed                                                                                                ANSWERS  </a:t>
            </a:r>
            <a:endParaRPr dirty="0">
              <a:latin typeface="Arial Rounded MT Bold" panose="020F0704030504030204" pitchFamily="34" charset="0"/>
            </a:endParaRPr>
          </a:p>
        </p:txBody>
      </p:sp>
      <p:sp>
        <p:nvSpPr>
          <p:cNvPr id="7" name="TextBox 6">
            <a:extLst>
              <a:ext uri="{FF2B5EF4-FFF2-40B4-BE49-F238E27FC236}">
                <a16:creationId xmlns:a16="http://schemas.microsoft.com/office/drawing/2014/main" id="{D8F7CD68-3C03-8638-CCB1-02129F1EFAF0}"/>
              </a:ext>
            </a:extLst>
          </p:cNvPr>
          <p:cNvSpPr txBox="1"/>
          <p:nvPr/>
        </p:nvSpPr>
        <p:spPr>
          <a:xfrm>
            <a:off x="190500" y="1512997"/>
            <a:ext cx="6445250" cy="1940957"/>
          </a:xfrm>
          <a:prstGeom prst="roundRect">
            <a:avLst/>
          </a:prstGeom>
          <a:noFill/>
          <a:ln w="28575">
            <a:solidFill>
              <a:srgbClr val="807E80"/>
            </a:solidFill>
          </a:ln>
        </p:spPr>
        <p:txBody>
          <a:bodyPr wrap="square">
            <a:spAutoFit/>
          </a:bodyPr>
          <a:lstStyle/>
          <a:p>
            <a:pPr marL="0" marR="0" lvl="0" indent="0" algn="l" rtl="0">
              <a:spcBef>
                <a:spcPts val="0"/>
              </a:spcBef>
              <a:spcAft>
                <a:spcPts val="0"/>
              </a:spcAft>
              <a:buNone/>
            </a:pPr>
            <a:r>
              <a:rPr lang="en-GB" sz="1200" dirty="0">
                <a:solidFill>
                  <a:srgbClr val="002060"/>
                </a:solidFill>
                <a:latin typeface="Arial Rounded MT Bold" panose="020F0704030504030204" pitchFamily="34" charset="0"/>
                <a:ea typeface="Arial Rounded"/>
                <a:cs typeface="Arial Rounded"/>
                <a:sym typeface="Arial Rounded"/>
              </a:rPr>
              <a:t>For your mission assignment, you should observe the process of pollination, either in your garden or a local park, and record your observations. Examples of information you can record include the types of pollinator observed, the different properties of the flowers being pollinated, and how many flowers each pollinator has visited. </a:t>
            </a:r>
            <a:endParaRPr lang="en-GB" sz="1200" dirty="0">
              <a:solidFill>
                <a:srgbClr val="002060"/>
              </a:solidFill>
              <a:latin typeface="Arial Rounded MT Bold" panose="020F0704030504030204" pitchFamily="34" charset="0"/>
            </a:endParaRPr>
          </a:p>
          <a:p>
            <a:pPr marL="0" marR="0" lvl="0" indent="0" algn="l" rtl="0">
              <a:spcBef>
                <a:spcPts val="0"/>
              </a:spcBef>
              <a:spcAft>
                <a:spcPts val="0"/>
              </a:spcAft>
              <a:buNone/>
            </a:pPr>
            <a:r>
              <a:rPr lang="en-GB" sz="1200" dirty="0">
                <a:solidFill>
                  <a:srgbClr val="002060"/>
                </a:solidFill>
                <a:latin typeface="Arial Rounded MT Bold" panose="020F0704030504030204" pitchFamily="34" charset="0"/>
                <a:ea typeface="Arial Rounded"/>
                <a:cs typeface="Arial Rounded"/>
                <a:sym typeface="Arial Rounded"/>
              </a:rPr>
              <a:t>Once you have made observations in the field, produce a documentary outlining the pollination process and what happens to the pollen inside the flower during seed formation. You can film this using a camera or a mobile phone or present it as a demonstration using props. </a:t>
            </a:r>
            <a:endParaRPr lang="en-GB" sz="1200" dirty="0">
              <a:solidFill>
                <a:srgbClr val="002060"/>
              </a:solidFill>
              <a:latin typeface="Arial Rounded MT Bold" panose="020F0704030504030204" pitchFamily="34" charset="0"/>
            </a:endParaRPr>
          </a:p>
        </p:txBody>
      </p:sp>
      <p:pic>
        <p:nvPicPr>
          <p:cNvPr id="8" name="Google Shape;80;p1" descr="A close up of a flower&#10;&#10;Description automatically generated">
            <a:extLst>
              <a:ext uri="{FF2B5EF4-FFF2-40B4-BE49-F238E27FC236}">
                <a16:creationId xmlns:a16="http://schemas.microsoft.com/office/drawing/2014/main" id="{314EDBB9-5F12-69DB-55E3-EAFB78698090}"/>
              </a:ext>
            </a:extLst>
          </p:cNvPr>
          <p:cNvPicPr preferRelativeResize="0"/>
          <p:nvPr/>
        </p:nvPicPr>
        <p:blipFill rotWithShape="1">
          <a:blip r:embed="rId3">
            <a:alphaModFix/>
          </a:blip>
          <a:srcRect/>
          <a:stretch/>
        </p:blipFill>
        <p:spPr>
          <a:xfrm>
            <a:off x="2494278" y="3697986"/>
            <a:ext cx="1806742" cy="1204494"/>
          </a:xfrm>
          <a:prstGeom prst="roundRect">
            <a:avLst>
              <a:gd name="adj" fmla="val 10663"/>
            </a:avLst>
          </a:prstGeom>
          <a:noFill/>
          <a:ln w="28575">
            <a:solidFill>
              <a:srgbClr val="807E80"/>
            </a:solidFill>
          </a:ln>
        </p:spPr>
      </p:pic>
      <p:pic>
        <p:nvPicPr>
          <p:cNvPr id="9" name="Google Shape;81;p1" descr="A pink flower on a plant&#10;&#10;Description automatically generated">
            <a:extLst>
              <a:ext uri="{FF2B5EF4-FFF2-40B4-BE49-F238E27FC236}">
                <a16:creationId xmlns:a16="http://schemas.microsoft.com/office/drawing/2014/main" id="{D5A9F3B0-6BE8-F1C1-9F10-AD97ED932BB7}"/>
              </a:ext>
            </a:extLst>
          </p:cNvPr>
          <p:cNvPicPr preferRelativeResize="0"/>
          <p:nvPr/>
        </p:nvPicPr>
        <p:blipFill rotWithShape="1">
          <a:blip r:embed="rId4">
            <a:alphaModFix/>
          </a:blip>
          <a:srcRect/>
          <a:stretch/>
        </p:blipFill>
        <p:spPr>
          <a:xfrm>
            <a:off x="4637310" y="3697986"/>
            <a:ext cx="1805944" cy="1205034"/>
          </a:xfrm>
          <a:prstGeom prst="roundRect">
            <a:avLst>
              <a:gd name="adj" fmla="val 9808"/>
            </a:avLst>
          </a:prstGeom>
          <a:noFill/>
          <a:ln w="28575">
            <a:solidFill>
              <a:srgbClr val="807E80"/>
            </a:solidFill>
          </a:ln>
        </p:spPr>
      </p:pic>
      <p:pic>
        <p:nvPicPr>
          <p:cNvPr id="10" name="Google Shape;82;p1">
            <a:extLst>
              <a:ext uri="{FF2B5EF4-FFF2-40B4-BE49-F238E27FC236}">
                <a16:creationId xmlns:a16="http://schemas.microsoft.com/office/drawing/2014/main" id="{2AB55A46-673F-5A83-B26C-ED7E114DE991}"/>
              </a:ext>
            </a:extLst>
          </p:cNvPr>
          <p:cNvPicPr preferRelativeResize="0"/>
          <p:nvPr/>
        </p:nvPicPr>
        <p:blipFill rotWithShape="1">
          <a:blip r:embed="rId5">
            <a:alphaModFix/>
          </a:blip>
          <a:srcRect/>
          <a:stretch/>
        </p:blipFill>
        <p:spPr>
          <a:xfrm>
            <a:off x="351246" y="3697986"/>
            <a:ext cx="1806742" cy="1204494"/>
          </a:xfrm>
          <a:prstGeom prst="roundRect">
            <a:avLst>
              <a:gd name="adj" fmla="val 10663"/>
            </a:avLst>
          </a:prstGeom>
          <a:noFill/>
          <a:ln w="28575">
            <a:solidFill>
              <a:srgbClr val="807E80"/>
            </a:solidFill>
          </a:ln>
        </p:spPr>
      </p:pic>
      <p:sp>
        <p:nvSpPr>
          <p:cNvPr id="11" name="TextBox 10">
            <a:extLst>
              <a:ext uri="{FF2B5EF4-FFF2-40B4-BE49-F238E27FC236}">
                <a16:creationId xmlns:a16="http://schemas.microsoft.com/office/drawing/2014/main" id="{4B7D8CEF-D34A-13B7-D303-868EC21C43D5}"/>
              </a:ext>
            </a:extLst>
          </p:cNvPr>
          <p:cNvSpPr txBox="1"/>
          <p:nvPr/>
        </p:nvSpPr>
        <p:spPr>
          <a:xfrm>
            <a:off x="133350" y="5002981"/>
            <a:ext cx="6502400" cy="4524315"/>
          </a:xfrm>
          <a:prstGeom prst="rect">
            <a:avLst/>
          </a:prstGeom>
          <a:noFill/>
        </p:spPr>
        <p:txBody>
          <a:bodyPr wrap="square">
            <a:spAutoFit/>
          </a:bodyPr>
          <a:lstStyle/>
          <a:p>
            <a:pPr marL="0" marR="0" lvl="0" indent="0" algn="l" rtl="0">
              <a:spcBef>
                <a:spcPts val="0"/>
              </a:spcBef>
              <a:spcAft>
                <a:spcPts val="0"/>
              </a:spcAft>
              <a:buNone/>
            </a:pPr>
            <a:r>
              <a:rPr lang="en-GB" sz="1200" dirty="0">
                <a:solidFill>
                  <a:srgbClr val="002060"/>
                </a:solidFill>
                <a:latin typeface="Arial Rounded MT Bold" panose="020F0704030504030204" pitchFamily="34" charset="0"/>
                <a:ea typeface="Arial Rounded"/>
                <a:cs typeface="Arial Rounded"/>
                <a:sym typeface="Arial Rounded"/>
              </a:rPr>
              <a:t>Using the knowledge you have gained from the lesson and your research in the field, have a go at answering the following questions:</a:t>
            </a:r>
          </a:p>
          <a:p>
            <a:pPr marL="228600" marR="0" lvl="0" indent="-152400" algn="l" rtl="0">
              <a:spcBef>
                <a:spcPts val="0"/>
              </a:spcBef>
              <a:spcAft>
                <a:spcPts val="0"/>
              </a:spcAft>
              <a:buClr>
                <a:schemeClr val="dk1"/>
              </a:buClr>
              <a:buSzPts val="1200"/>
              <a:buFont typeface="Calibri"/>
              <a:buNone/>
            </a:pPr>
            <a:endParaRPr lang="en-GB" sz="1200" dirty="0">
              <a:solidFill>
                <a:srgbClr val="002060"/>
              </a:solidFill>
              <a:latin typeface="Arial Rounded MT Bold" panose="020F0704030504030204" pitchFamily="34" charset="0"/>
              <a:ea typeface="Arial Rounded"/>
              <a:cs typeface="Arial Rounded"/>
              <a:sym typeface="Arial Rounded"/>
            </a:endParaRPr>
          </a:p>
          <a:p>
            <a:pPr marR="0" lvl="0" algn="l" rtl="0">
              <a:spcBef>
                <a:spcPts val="0"/>
              </a:spcBef>
              <a:spcAft>
                <a:spcPts val="0"/>
              </a:spcAft>
              <a:buClr>
                <a:srgbClr val="16ADBF"/>
              </a:buClr>
              <a:buSzPts val="1200"/>
            </a:pPr>
            <a:r>
              <a:rPr lang="en-GB" sz="1200" dirty="0">
                <a:solidFill>
                  <a:srgbClr val="002060"/>
                </a:solidFill>
                <a:latin typeface="Arial Rounded MT Bold" panose="020F0704030504030204" pitchFamily="34" charset="0"/>
                <a:ea typeface="Arial Rounded"/>
                <a:cs typeface="Arial Rounded"/>
                <a:sym typeface="Arial Rounded"/>
              </a:rPr>
              <a:t>1. What part of the  flower receives the pollen?</a:t>
            </a:r>
            <a:endParaRPr lang="en-GB" sz="1200" dirty="0">
              <a:solidFill>
                <a:srgbClr val="002060"/>
              </a:solidFill>
              <a:latin typeface="Arial Rounded MT Bold" panose="020F0704030504030204" pitchFamily="34" charset="0"/>
            </a:endParaRPr>
          </a:p>
          <a:p>
            <a:pPr marL="0" marR="0" lvl="0" indent="0" algn="l" rtl="0">
              <a:spcBef>
                <a:spcPts val="0"/>
              </a:spcBef>
              <a:spcAft>
                <a:spcPts val="0"/>
              </a:spcAft>
              <a:buNone/>
            </a:pPr>
            <a:r>
              <a:rPr lang="en-GB" sz="1200" dirty="0">
                <a:solidFill>
                  <a:srgbClr val="002060"/>
                </a:solidFill>
                <a:latin typeface="Arial Rounded MT Bold" panose="020F0704030504030204" pitchFamily="34" charset="0"/>
                <a:ea typeface="Arial Rounded"/>
                <a:cs typeface="Arial Rounded"/>
                <a:sym typeface="Arial Rounded"/>
              </a:rPr>
              <a:t>____________________________________________________________________________________________________________________________________________________________________</a:t>
            </a:r>
            <a:endParaRPr lang="en-GB" sz="1200" dirty="0">
              <a:solidFill>
                <a:srgbClr val="002060"/>
              </a:solidFill>
              <a:latin typeface="Arial Rounded MT Bold" panose="020F0704030504030204" pitchFamily="34" charset="0"/>
            </a:endParaRPr>
          </a:p>
          <a:p>
            <a:pPr marL="0" marR="0" lvl="0" indent="0" algn="l" rtl="0">
              <a:spcBef>
                <a:spcPts val="0"/>
              </a:spcBef>
              <a:spcAft>
                <a:spcPts val="0"/>
              </a:spcAft>
              <a:buNone/>
            </a:pPr>
            <a:endParaRPr lang="en-GB" sz="1200" dirty="0">
              <a:solidFill>
                <a:srgbClr val="002060"/>
              </a:solidFill>
              <a:latin typeface="Arial Rounded MT Bold" panose="020F0704030504030204" pitchFamily="34" charset="0"/>
              <a:ea typeface="Arial Rounded"/>
              <a:cs typeface="Arial Rounded"/>
              <a:sym typeface="Arial Rounded"/>
            </a:endParaRPr>
          </a:p>
          <a:p>
            <a:pPr marR="0" lvl="0" algn="l" rtl="0">
              <a:spcBef>
                <a:spcPts val="0"/>
              </a:spcBef>
              <a:spcAft>
                <a:spcPts val="0"/>
              </a:spcAft>
              <a:buClr>
                <a:srgbClr val="16ADBF"/>
              </a:buClr>
              <a:buSzPts val="1200"/>
            </a:pPr>
            <a:r>
              <a:rPr lang="en-GB" sz="1200" dirty="0">
                <a:solidFill>
                  <a:srgbClr val="002060"/>
                </a:solidFill>
                <a:latin typeface="Arial Rounded MT Bold" panose="020F0704030504030204" pitchFamily="34" charset="0"/>
                <a:ea typeface="Arial Rounded"/>
                <a:cs typeface="Arial Rounded"/>
                <a:sym typeface="Arial Rounded"/>
              </a:rPr>
              <a:t>2. List three different examples of animal pollinators.</a:t>
            </a:r>
            <a:endParaRPr lang="en-GB" sz="1200" dirty="0">
              <a:solidFill>
                <a:srgbClr val="002060"/>
              </a:solidFill>
              <a:latin typeface="Arial Rounded MT Bold" panose="020F0704030504030204" pitchFamily="34" charset="0"/>
            </a:endParaRPr>
          </a:p>
          <a:p>
            <a:pPr marR="0" lvl="1" algn="l" rtl="0">
              <a:spcBef>
                <a:spcPts val="0"/>
              </a:spcBef>
              <a:spcAft>
                <a:spcPts val="0"/>
              </a:spcAft>
              <a:buClr>
                <a:srgbClr val="16ADBF"/>
              </a:buClr>
              <a:buSzPts val="1200"/>
            </a:pPr>
            <a:r>
              <a:rPr lang="en-GB" sz="1200" i="0" u="none" strike="noStrike" cap="none" dirty="0">
                <a:solidFill>
                  <a:srgbClr val="002060"/>
                </a:solidFill>
                <a:latin typeface="Arial Rounded MT Bold" panose="020F0704030504030204" pitchFamily="34" charset="0"/>
                <a:ea typeface="Arial Rounded"/>
                <a:cs typeface="Arial Rounded"/>
                <a:sym typeface="Arial Rounded"/>
              </a:rPr>
              <a:t>a. __________________________________________________________________________</a:t>
            </a:r>
            <a:endParaRPr lang="en-GB" sz="1200" dirty="0">
              <a:solidFill>
                <a:srgbClr val="002060"/>
              </a:solidFill>
              <a:latin typeface="Arial Rounded MT Bold" panose="020F0704030504030204" pitchFamily="34" charset="0"/>
            </a:endParaRPr>
          </a:p>
          <a:p>
            <a:pPr marR="0" lvl="1" algn="l" rtl="0">
              <a:spcBef>
                <a:spcPts val="0"/>
              </a:spcBef>
              <a:spcAft>
                <a:spcPts val="0"/>
              </a:spcAft>
              <a:buClr>
                <a:srgbClr val="16ADBF"/>
              </a:buClr>
              <a:buSzPts val="1200"/>
            </a:pPr>
            <a:r>
              <a:rPr lang="en-GB" sz="1200" i="0" u="none" strike="noStrike" cap="none" dirty="0">
                <a:solidFill>
                  <a:srgbClr val="002060"/>
                </a:solidFill>
                <a:latin typeface="Arial Rounded MT Bold" panose="020F0704030504030204" pitchFamily="34" charset="0"/>
                <a:ea typeface="Arial Rounded"/>
                <a:cs typeface="Arial Rounded"/>
                <a:sym typeface="Arial Rounded"/>
              </a:rPr>
              <a:t>b. __________________________________________________________________________</a:t>
            </a:r>
            <a:endParaRPr lang="en-GB" sz="1200" dirty="0">
              <a:solidFill>
                <a:srgbClr val="002060"/>
              </a:solidFill>
              <a:latin typeface="Arial Rounded MT Bold" panose="020F0704030504030204" pitchFamily="34" charset="0"/>
            </a:endParaRPr>
          </a:p>
          <a:p>
            <a:pPr marR="0" lvl="1" algn="l" rtl="0">
              <a:spcBef>
                <a:spcPts val="0"/>
              </a:spcBef>
              <a:spcAft>
                <a:spcPts val="0"/>
              </a:spcAft>
              <a:buClr>
                <a:srgbClr val="16ADBF"/>
              </a:buClr>
              <a:buSzPts val="1200"/>
            </a:pPr>
            <a:r>
              <a:rPr lang="en-GB" sz="1200" i="0" u="none" strike="noStrike" cap="none" dirty="0">
                <a:solidFill>
                  <a:srgbClr val="002060"/>
                </a:solidFill>
                <a:latin typeface="Arial Rounded MT Bold" panose="020F0704030504030204" pitchFamily="34" charset="0"/>
                <a:ea typeface="Arial Rounded"/>
                <a:cs typeface="Arial Rounded"/>
                <a:sym typeface="Arial Rounded"/>
              </a:rPr>
              <a:t>c. __________________________________________________________________________</a:t>
            </a:r>
            <a:endParaRPr lang="en-GB" sz="1200" dirty="0">
              <a:solidFill>
                <a:srgbClr val="002060"/>
              </a:solidFill>
              <a:latin typeface="Arial Rounded MT Bold" panose="020F0704030504030204" pitchFamily="34" charset="0"/>
            </a:endParaRPr>
          </a:p>
          <a:p>
            <a:pPr marL="457200" marR="0" lvl="1" indent="0" algn="l" rtl="0">
              <a:spcBef>
                <a:spcPts val="0"/>
              </a:spcBef>
              <a:spcAft>
                <a:spcPts val="0"/>
              </a:spcAft>
              <a:buNone/>
            </a:pPr>
            <a:endParaRPr lang="en-GB" sz="1200" i="0" u="none" strike="noStrike" cap="none" dirty="0">
              <a:solidFill>
                <a:srgbClr val="002060"/>
              </a:solidFill>
              <a:latin typeface="Arial Rounded MT Bold" panose="020F0704030504030204" pitchFamily="34" charset="0"/>
              <a:ea typeface="Arial Rounded"/>
              <a:cs typeface="Arial Rounded"/>
              <a:sym typeface="Arial Rounded"/>
            </a:endParaRPr>
          </a:p>
          <a:p>
            <a:pPr marR="0" lvl="0" algn="l" rtl="0">
              <a:spcBef>
                <a:spcPts val="0"/>
              </a:spcBef>
              <a:spcAft>
                <a:spcPts val="0"/>
              </a:spcAft>
              <a:buClr>
                <a:srgbClr val="16ADBF"/>
              </a:buClr>
              <a:buSzPts val="1200"/>
            </a:pPr>
            <a:r>
              <a:rPr lang="en-GB" sz="1200" dirty="0">
                <a:solidFill>
                  <a:srgbClr val="002060"/>
                </a:solidFill>
                <a:latin typeface="Arial Rounded MT Bold" panose="020F0704030504030204" pitchFamily="34" charset="0"/>
                <a:ea typeface="Arial Rounded"/>
                <a:cs typeface="Arial Rounded"/>
                <a:sym typeface="Arial Rounded"/>
              </a:rPr>
              <a:t>3. How do the male sex cells in pollen reach the female sex cells in the ovary of a flower?</a:t>
            </a:r>
            <a:endParaRPr lang="en-GB" sz="1200" dirty="0">
              <a:solidFill>
                <a:srgbClr val="002060"/>
              </a:solidFill>
              <a:latin typeface="Arial Rounded MT Bold" panose="020F0704030504030204" pitchFamily="34" charset="0"/>
            </a:endParaRPr>
          </a:p>
          <a:p>
            <a:pPr marL="0" marR="0" lvl="0" indent="0" algn="l" rtl="0">
              <a:spcBef>
                <a:spcPts val="0"/>
              </a:spcBef>
              <a:spcAft>
                <a:spcPts val="0"/>
              </a:spcAft>
              <a:buNone/>
            </a:pPr>
            <a:r>
              <a:rPr lang="en-GB" sz="1200" dirty="0">
                <a:solidFill>
                  <a:srgbClr val="002060"/>
                </a:solidFill>
                <a:latin typeface="Arial Rounded MT Bold" panose="020F0704030504030204" pitchFamily="34" charset="0"/>
                <a:ea typeface="Arial Rounded"/>
                <a:cs typeface="Arial Rounded"/>
                <a:sym typeface="Arial Rounded"/>
              </a:rPr>
              <a:t>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dirty="0">
              <a:solidFill>
                <a:srgbClr val="002060"/>
              </a:solidFill>
              <a:latin typeface="Arial Rounded MT Bold" panose="020F0704030504030204" pitchFamily="34" charset="0"/>
            </a:endParaRPr>
          </a:p>
          <a:p>
            <a:pPr marL="0" marR="0" lvl="0" indent="0" algn="l" rtl="0">
              <a:spcBef>
                <a:spcPts val="0"/>
              </a:spcBef>
              <a:spcAft>
                <a:spcPts val="0"/>
              </a:spcAft>
              <a:buNone/>
            </a:pPr>
            <a:endParaRPr lang="en-GB" sz="1200" dirty="0">
              <a:solidFill>
                <a:srgbClr val="002060"/>
              </a:solidFill>
              <a:latin typeface="Arial Rounded MT Bold" panose="020F0704030504030204" pitchFamily="34" charset="0"/>
              <a:ea typeface="Arial Rounded"/>
              <a:cs typeface="Arial Rounded"/>
              <a:sym typeface="Arial Rounded"/>
            </a:endParaRPr>
          </a:p>
          <a:p>
            <a:pPr marR="0" lvl="0" algn="l" rtl="0">
              <a:spcBef>
                <a:spcPts val="0"/>
              </a:spcBef>
              <a:spcAft>
                <a:spcPts val="0"/>
              </a:spcAft>
              <a:buClr>
                <a:srgbClr val="16ADBF"/>
              </a:buClr>
              <a:buSzPts val="1200"/>
            </a:pPr>
            <a:r>
              <a:rPr lang="en-GB" sz="1200" dirty="0">
                <a:solidFill>
                  <a:srgbClr val="002060"/>
                </a:solidFill>
                <a:latin typeface="Arial Rounded MT Bold" panose="020F0704030504030204" pitchFamily="34" charset="0"/>
                <a:ea typeface="Arial Rounded"/>
                <a:cs typeface="Arial Rounded"/>
                <a:sym typeface="Arial Rounded"/>
              </a:rPr>
              <a:t>4. Describe how one of the flowers you have observed is adapted to increase the likelihood of pollination.</a:t>
            </a:r>
            <a:endParaRPr lang="en-GB" sz="1200" dirty="0">
              <a:solidFill>
                <a:srgbClr val="002060"/>
              </a:solidFill>
              <a:latin typeface="Arial Rounded MT Bold" panose="020F0704030504030204" pitchFamily="34" charset="0"/>
            </a:endParaRPr>
          </a:p>
          <a:p>
            <a:pPr marL="0" marR="0" lvl="0" indent="0" algn="l" rtl="0">
              <a:spcBef>
                <a:spcPts val="0"/>
              </a:spcBef>
              <a:spcAft>
                <a:spcPts val="0"/>
              </a:spcAft>
              <a:buNone/>
            </a:pPr>
            <a:r>
              <a:rPr lang="en-GB" sz="1200" dirty="0">
                <a:solidFill>
                  <a:srgbClr val="002060"/>
                </a:solidFill>
                <a:latin typeface="Arial Rounded MT Bold" panose="020F0704030504030204" pitchFamily="34" charset="0"/>
                <a:ea typeface="Arial Rounded"/>
                <a:cs typeface="Arial Rounded"/>
                <a:sym typeface="Arial Rounded"/>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dirty="0">
              <a:solidFill>
                <a:srgbClr val="002060"/>
              </a:solidFill>
              <a:latin typeface="Arial Rounded MT Bold" panose="020F0704030504030204" pitchFamily="34" charset="0"/>
            </a:endParaRPr>
          </a:p>
        </p:txBody>
      </p:sp>
      <p:sp>
        <p:nvSpPr>
          <p:cNvPr id="12" name="TextBox 11">
            <a:extLst>
              <a:ext uri="{FF2B5EF4-FFF2-40B4-BE49-F238E27FC236}">
                <a16:creationId xmlns:a16="http://schemas.microsoft.com/office/drawing/2014/main" id="{02166AE1-FDFD-3FDE-8C7A-855B5C34D87E}"/>
              </a:ext>
            </a:extLst>
          </p:cNvPr>
          <p:cNvSpPr txBox="1"/>
          <p:nvPr/>
        </p:nvSpPr>
        <p:spPr>
          <a:xfrm>
            <a:off x="168641" y="5736771"/>
            <a:ext cx="2325637" cy="276999"/>
          </a:xfrm>
          <a:prstGeom prst="rect">
            <a:avLst/>
          </a:prstGeom>
          <a:noFill/>
        </p:spPr>
        <p:txBody>
          <a:bodyPr wrap="none" rtlCol="0">
            <a:spAutoFit/>
          </a:bodyPr>
          <a:lstStyle/>
          <a:p>
            <a:r>
              <a:rPr lang="en-GB" sz="1200" dirty="0">
                <a:solidFill>
                  <a:srgbClr val="FF0000"/>
                </a:solidFill>
                <a:latin typeface="Arial Rounded MT Bold" panose="020F0704030504030204" pitchFamily="34" charset="0"/>
              </a:rPr>
              <a:t>The female part – the stigma </a:t>
            </a:r>
          </a:p>
        </p:txBody>
      </p:sp>
      <p:sp>
        <p:nvSpPr>
          <p:cNvPr id="13" name="TextBox 12">
            <a:extLst>
              <a:ext uri="{FF2B5EF4-FFF2-40B4-BE49-F238E27FC236}">
                <a16:creationId xmlns:a16="http://schemas.microsoft.com/office/drawing/2014/main" id="{BBF1A38B-8300-37CF-D41B-7E940DBD75A3}"/>
              </a:ext>
            </a:extLst>
          </p:cNvPr>
          <p:cNvSpPr txBox="1"/>
          <p:nvPr/>
        </p:nvSpPr>
        <p:spPr>
          <a:xfrm>
            <a:off x="772798" y="6451507"/>
            <a:ext cx="1519840" cy="276999"/>
          </a:xfrm>
          <a:prstGeom prst="rect">
            <a:avLst/>
          </a:prstGeom>
          <a:noFill/>
        </p:spPr>
        <p:txBody>
          <a:bodyPr wrap="none" rtlCol="0">
            <a:spAutoFit/>
          </a:bodyPr>
          <a:lstStyle/>
          <a:p>
            <a:r>
              <a:rPr lang="en-GB" sz="1200" dirty="0">
                <a:solidFill>
                  <a:srgbClr val="FF0000"/>
                </a:solidFill>
                <a:latin typeface="Arial Rounded MT Bold" panose="020F0704030504030204" pitchFamily="34" charset="0"/>
              </a:rPr>
              <a:t>Insects, e.g. bees </a:t>
            </a:r>
          </a:p>
        </p:txBody>
      </p:sp>
      <p:sp>
        <p:nvSpPr>
          <p:cNvPr id="14" name="TextBox 13">
            <a:extLst>
              <a:ext uri="{FF2B5EF4-FFF2-40B4-BE49-F238E27FC236}">
                <a16:creationId xmlns:a16="http://schemas.microsoft.com/office/drawing/2014/main" id="{DC9DADE8-3C01-8254-3E4A-6C7F418BE337}"/>
              </a:ext>
            </a:extLst>
          </p:cNvPr>
          <p:cNvSpPr txBox="1"/>
          <p:nvPr/>
        </p:nvSpPr>
        <p:spPr>
          <a:xfrm>
            <a:off x="772798" y="6637096"/>
            <a:ext cx="656783" cy="276999"/>
          </a:xfrm>
          <a:prstGeom prst="rect">
            <a:avLst/>
          </a:prstGeom>
          <a:noFill/>
        </p:spPr>
        <p:txBody>
          <a:bodyPr wrap="none" rtlCol="0">
            <a:spAutoFit/>
          </a:bodyPr>
          <a:lstStyle/>
          <a:p>
            <a:r>
              <a:rPr lang="en-GB" sz="1200" dirty="0">
                <a:solidFill>
                  <a:srgbClr val="FF0000"/>
                </a:solidFill>
                <a:latin typeface="Arial Rounded MT Bold" panose="020F0704030504030204" pitchFamily="34" charset="0"/>
              </a:rPr>
              <a:t>Birds  </a:t>
            </a:r>
          </a:p>
        </p:txBody>
      </p:sp>
      <p:sp>
        <p:nvSpPr>
          <p:cNvPr id="15" name="TextBox 14">
            <a:extLst>
              <a:ext uri="{FF2B5EF4-FFF2-40B4-BE49-F238E27FC236}">
                <a16:creationId xmlns:a16="http://schemas.microsoft.com/office/drawing/2014/main" id="{7AE21AD7-7666-7558-E851-939AD3A11D1A}"/>
              </a:ext>
            </a:extLst>
          </p:cNvPr>
          <p:cNvSpPr txBox="1"/>
          <p:nvPr/>
        </p:nvSpPr>
        <p:spPr>
          <a:xfrm>
            <a:off x="772798" y="6822685"/>
            <a:ext cx="910186" cy="276999"/>
          </a:xfrm>
          <a:prstGeom prst="rect">
            <a:avLst/>
          </a:prstGeom>
          <a:noFill/>
        </p:spPr>
        <p:txBody>
          <a:bodyPr wrap="none" rtlCol="0">
            <a:spAutoFit/>
          </a:bodyPr>
          <a:lstStyle/>
          <a:p>
            <a:r>
              <a:rPr lang="en-GB" sz="1200" dirty="0">
                <a:solidFill>
                  <a:srgbClr val="FF0000"/>
                </a:solidFill>
                <a:latin typeface="Arial Rounded MT Bold" panose="020F0704030504030204" pitchFamily="34" charset="0"/>
              </a:rPr>
              <a:t>Monkeys  </a:t>
            </a:r>
          </a:p>
        </p:txBody>
      </p:sp>
      <p:sp>
        <p:nvSpPr>
          <p:cNvPr id="17" name="TextBox 16">
            <a:extLst>
              <a:ext uri="{FF2B5EF4-FFF2-40B4-BE49-F238E27FC236}">
                <a16:creationId xmlns:a16="http://schemas.microsoft.com/office/drawing/2014/main" id="{05470086-7B0F-4AE0-8362-92FD82F9E6A7}"/>
              </a:ext>
            </a:extLst>
          </p:cNvPr>
          <p:cNvSpPr txBox="1"/>
          <p:nvPr/>
        </p:nvSpPr>
        <p:spPr>
          <a:xfrm>
            <a:off x="133350" y="7557121"/>
            <a:ext cx="6413500" cy="646331"/>
          </a:xfrm>
          <a:prstGeom prst="rect">
            <a:avLst/>
          </a:prstGeom>
          <a:noFill/>
        </p:spPr>
        <p:txBody>
          <a:bodyPr wrap="square">
            <a:spAutoFit/>
          </a:bodyPr>
          <a:lstStyle/>
          <a:p>
            <a:pPr marL="0" marR="0" lvl="0" indent="0" algn="l" rtl="0">
              <a:spcBef>
                <a:spcPts val="0"/>
              </a:spcBef>
              <a:spcAft>
                <a:spcPts val="0"/>
              </a:spcAft>
              <a:buNone/>
            </a:pPr>
            <a:r>
              <a:rPr lang="en-GB" sz="1200" dirty="0">
                <a:solidFill>
                  <a:srgbClr val="FF0000"/>
                </a:solidFill>
                <a:latin typeface="Arial Rounded MT Bold" panose="020F0704030504030204" pitchFamily="34" charset="0"/>
                <a:ea typeface="Arial Rounded"/>
                <a:cs typeface="Arial Rounded"/>
                <a:sym typeface="Arial Rounded"/>
              </a:rPr>
              <a:t>Firstly, they get transferred to a different flower by a pollinator. Then, the pollen grain sticks to the stigma. The pollen then forms a pollen tube down the style to the ovary where the gametes (pollen and ovule) can fuse in fertilisation.</a:t>
            </a:r>
          </a:p>
        </p:txBody>
      </p:sp>
      <p:sp>
        <p:nvSpPr>
          <p:cNvPr id="19" name="TextBox 18">
            <a:extLst>
              <a:ext uri="{FF2B5EF4-FFF2-40B4-BE49-F238E27FC236}">
                <a16:creationId xmlns:a16="http://schemas.microsoft.com/office/drawing/2014/main" id="{F99ADB87-C637-3854-1195-9CB48A57382A}"/>
              </a:ext>
            </a:extLst>
          </p:cNvPr>
          <p:cNvSpPr txBox="1"/>
          <p:nvPr/>
        </p:nvSpPr>
        <p:spPr>
          <a:xfrm>
            <a:off x="141875" y="8644936"/>
            <a:ext cx="6324600" cy="830997"/>
          </a:xfrm>
          <a:prstGeom prst="rect">
            <a:avLst/>
          </a:prstGeom>
          <a:noFill/>
        </p:spPr>
        <p:txBody>
          <a:bodyPr wrap="square">
            <a:spAutoFit/>
          </a:bodyPr>
          <a:lstStyle/>
          <a:p>
            <a:pPr marL="0" marR="0" lvl="0" indent="0" algn="l" rtl="0">
              <a:spcBef>
                <a:spcPts val="0"/>
              </a:spcBef>
              <a:spcAft>
                <a:spcPts val="0"/>
              </a:spcAft>
              <a:buNone/>
            </a:pPr>
            <a:r>
              <a:rPr lang="en-GB" sz="1200" dirty="0">
                <a:solidFill>
                  <a:srgbClr val="FF0000"/>
                </a:solidFill>
                <a:latin typeface="Arial Rounded MT Bold" panose="020F0704030504030204" pitchFamily="34" charset="0"/>
                <a:ea typeface="Arial Rounded"/>
                <a:cs typeface="Arial Rounded"/>
                <a:sym typeface="Arial Rounded"/>
              </a:rPr>
              <a:t>Insect pollinated: bright colours, interesting smell, UV light, anthers close to nectar, pollen is sticky.</a:t>
            </a:r>
          </a:p>
          <a:p>
            <a:pPr marL="0" marR="0" lvl="0" indent="0" algn="l" rtl="0">
              <a:spcBef>
                <a:spcPts val="0"/>
              </a:spcBef>
              <a:spcAft>
                <a:spcPts val="0"/>
              </a:spcAft>
              <a:buNone/>
            </a:pPr>
            <a:r>
              <a:rPr lang="en-GB" sz="1200" dirty="0">
                <a:solidFill>
                  <a:srgbClr val="FF0000"/>
                </a:solidFill>
                <a:latin typeface="Arial Rounded MT Bold" panose="020F0704030504030204" pitchFamily="34" charset="0"/>
                <a:ea typeface="Arial Rounded"/>
                <a:cs typeface="Arial Rounded"/>
                <a:sym typeface="Arial Rounded"/>
              </a:rPr>
              <a:t>Wind pollinated: anthers and stigma hang outside of the flower, flowers are less colourful or less perfumed, pollen is lighter.</a:t>
            </a:r>
          </a:p>
        </p:txBody>
      </p:sp>
    </p:spTree>
    <p:extLst>
      <p:ext uri="{BB962C8B-B14F-4D97-AF65-F5344CB8AC3E}">
        <p14:creationId xmlns:p14="http://schemas.microsoft.com/office/powerpoint/2010/main" val="9491451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25</TotalTime>
  <Words>564</Words>
  <Application>Microsoft Office PowerPoint</Application>
  <PresentationFormat>A4 Paper (210x297 mm)</PresentationFormat>
  <Paragraphs>47</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 Rounded MT Bold</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Developing Experts</dc:creator>
  <cp:lastModifiedBy>Developing Experts</cp:lastModifiedBy>
  <cp:revision>3</cp:revision>
  <dcterms:created xsi:type="dcterms:W3CDTF">2023-05-02T14:41:32Z</dcterms:created>
  <dcterms:modified xsi:type="dcterms:W3CDTF">2023-06-14T11:09:42Z</dcterms:modified>
</cp:coreProperties>
</file>