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
  </p:notesMasterIdLst>
  <p:sldIdLst>
    <p:sldId id="256" r:id="rId2"/>
    <p:sldId id="257" r:id="rId3"/>
  </p:sldIdLst>
  <p:sldSz cx="7559675" cy="10691813"/>
  <p:notesSz cx="6858000" cy="9144000"/>
  <p:defaultTextStyle>
    <a:defPPr>
      <a:defRPr lang="en-US"/>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2B4"/>
    <a:srgbClr val="FF40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25"/>
    <p:restoredTop sz="94607"/>
  </p:normalViewPr>
  <p:slideViewPr>
    <p:cSldViewPr snapToGrid="0" snapToObjects="1">
      <p:cViewPr>
        <p:scale>
          <a:sx n="200" d="100"/>
          <a:sy n="200" d="100"/>
        </p:scale>
        <p:origin x="-27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DA837-1BC4-0A40-AA5A-469B785C0872}" type="datetimeFigureOut">
              <a:rPr lang="en-US" smtClean="0"/>
              <a:t>12/5/21</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29907-7E8F-4848-9F13-545BE661B045}" type="slidenum">
              <a:rPr lang="en-US" smtClean="0"/>
              <a:t>‹#›</a:t>
            </a:fld>
            <a:endParaRPr lang="en-US"/>
          </a:p>
        </p:txBody>
      </p:sp>
    </p:spTree>
    <p:extLst>
      <p:ext uri="{BB962C8B-B14F-4D97-AF65-F5344CB8AC3E}">
        <p14:creationId xmlns:p14="http://schemas.microsoft.com/office/powerpoint/2010/main" val="337043161"/>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29907-7E8F-4848-9F13-545BE661B045}" type="slidenum">
              <a:rPr lang="en-US" smtClean="0"/>
              <a:t>1</a:t>
            </a:fld>
            <a:endParaRPr lang="en-US"/>
          </a:p>
        </p:txBody>
      </p:sp>
    </p:spTree>
    <p:extLst>
      <p:ext uri="{BB962C8B-B14F-4D97-AF65-F5344CB8AC3E}">
        <p14:creationId xmlns:p14="http://schemas.microsoft.com/office/powerpoint/2010/main" val="177002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29907-7E8F-4848-9F13-545BE661B045}" type="slidenum">
              <a:rPr lang="en-US" smtClean="0"/>
              <a:t>2</a:t>
            </a:fld>
            <a:endParaRPr lang="en-US"/>
          </a:p>
        </p:txBody>
      </p:sp>
    </p:spTree>
    <p:extLst>
      <p:ext uri="{BB962C8B-B14F-4D97-AF65-F5344CB8AC3E}">
        <p14:creationId xmlns:p14="http://schemas.microsoft.com/office/powerpoint/2010/main" val="347033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7AB7FAB-362D-0648-8B94-AAA86223710F}"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94841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7AB7FAB-362D-0648-8B94-AAA86223710F}"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9551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7AB7FAB-362D-0648-8B94-AAA86223710F}"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4445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7AB7FAB-362D-0648-8B94-AAA86223710F}"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4631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7AB7FAB-362D-0648-8B94-AAA86223710F}" type="datetimeFigureOut">
              <a:rPr lang="en-US" smtClean="0"/>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08324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7AB7FAB-362D-0648-8B94-AAA86223710F}"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85225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7AB7FAB-362D-0648-8B94-AAA86223710F}" type="datetimeFigureOut">
              <a:rPr lang="en-US" smtClean="0"/>
              <a:t>12/5/21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99564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7AB7FAB-362D-0648-8B94-AAA86223710F}" type="datetimeFigureOut">
              <a:rPr lang="en-US" smtClean="0"/>
              <a:t>12/5/21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62883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B7FAB-362D-0648-8B94-AAA86223710F}" type="datetimeFigureOut">
              <a:rPr lang="en-US" smtClean="0"/>
              <a:t>12/5/21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09639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B7AB7FAB-362D-0648-8B94-AAA86223710F}"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75988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B7AB7FAB-362D-0648-8B94-AAA86223710F}" type="datetimeFigureOut">
              <a:rPr lang="en-US" smtClean="0"/>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349BA-B4BA-804C-B535-6F292C2AC54A}" type="slidenum">
              <a:rPr lang="en-US" smtClean="0"/>
              <a:t>‹#›</a:t>
            </a:fld>
            <a:endParaRPr lang="en-US"/>
          </a:p>
        </p:txBody>
      </p:sp>
    </p:spTree>
    <p:extLst>
      <p:ext uri="{BB962C8B-B14F-4D97-AF65-F5344CB8AC3E}">
        <p14:creationId xmlns:p14="http://schemas.microsoft.com/office/powerpoint/2010/main" val="103497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7AB7FAB-362D-0648-8B94-AAA86223710F}" type="datetimeFigureOut">
              <a:rPr lang="en-US" smtClean="0"/>
              <a:t>12/5/21</a:t>
            </a:fld>
            <a:endParaRPr 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135349BA-B4BA-804C-B535-6F292C2AC54A}" type="slidenum">
              <a:rPr lang="en-US" smtClean="0"/>
              <a:t>‹#›</a:t>
            </a:fld>
            <a:endParaRPr lang="en-US"/>
          </a:p>
        </p:txBody>
      </p:sp>
    </p:spTree>
    <p:extLst>
      <p:ext uri="{BB962C8B-B14F-4D97-AF65-F5344CB8AC3E}">
        <p14:creationId xmlns:p14="http://schemas.microsoft.com/office/powerpoint/2010/main" val="31292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5021" y="10312991"/>
            <a:ext cx="4509634" cy="430887"/>
          </a:xfrm>
          <a:prstGeom prst="rect">
            <a:avLst/>
          </a:prstGeom>
        </p:spPr>
        <p:txBody>
          <a:bodyPr wrap="square">
            <a:spAutoFit/>
          </a:bodyPr>
          <a:lstStyle/>
          <a:p>
            <a:pPr algn="ctr">
              <a:tabLst>
                <a:tab pos="2743200" algn="ctr"/>
                <a:tab pos="5486400" algn="r"/>
                <a:tab pos="2488565" algn="l"/>
                <a:tab pos="2743200" algn="ctr"/>
                <a:tab pos="5486400" algn="r"/>
              </a:tabLst>
            </a:pPr>
            <a:r>
              <a:rPr lang="en-US" sz="1100" dirty="0">
                <a:solidFill>
                  <a:srgbClr val="2FA2B4"/>
                </a:solidFill>
                <a:latin typeface="Arial Rounded MT Bold" charset="0"/>
                <a:ea typeface="Arial Rounded MT Bold" charset="0"/>
                <a:cs typeface="Arial Rounded MT Bold" charset="0"/>
              </a:rPr>
              <a:t>Developing Experts Ltd. © 2022</a:t>
            </a:r>
          </a:p>
          <a:p>
            <a:pPr algn="ctr">
              <a:spcAft>
                <a:spcPts val="0"/>
              </a:spcAft>
              <a:tabLst>
                <a:tab pos="2743200" algn="ctr"/>
                <a:tab pos="5486400" algn="r"/>
                <a:tab pos="2488565" algn="l"/>
                <a:tab pos="2743200" algn="ctr"/>
                <a:tab pos="5486400" algn="r"/>
              </a:tabLst>
            </a:pPr>
            <a:r>
              <a:rPr lang="en-US" sz="1100" dirty="0">
                <a:solidFill>
                  <a:srgbClr val="2FA2B4"/>
                </a:solidFill>
                <a:effectLst/>
                <a:latin typeface="Arial Rounded MT Bold" charset="0"/>
                <a:ea typeface="ＭＳ 明朝" charset="-128"/>
                <a:cs typeface="Times New Roman" charset="0"/>
              </a:rPr>
              <a:t>.</a:t>
            </a:r>
            <a:endParaRPr lang="en-US" sz="1100" dirty="0">
              <a:solidFill>
                <a:srgbClr val="2FA2B4"/>
              </a:solidFill>
              <a:effectLst/>
              <a:latin typeface="Cambria" charset="0"/>
              <a:ea typeface="ＭＳ 明朝" charset="-128"/>
              <a:cs typeface="Times New Roman" charset="0"/>
            </a:endParaRPr>
          </a:p>
        </p:txBody>
      </p:sp>
      <p:sp>
        <p:nvSpPr>
          <p:cNvPr id="18" name="Rounded Rectangle 17"/>
          <p:cNvSpPr/>
          <p:nvPr/>
        </p:nvSpPr>
        <p:spPr>
          <a:xfrm>
            <a:off x="269066" y="122411"/>
            <a:ext cx="6972072" cy="181297"/>
          </a:xfrm>
          <a:prstGeom prst="roundRect">
            <a:avLst/>
          </a:prstGeom>
          <a:solidFill>
            <a:srgbClr val="2FA2B4"/>
          </a:solidFill>
          <a:ln>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Rounded MT Bold" charset="0"/>
                <a:ea typeface="Arial Rounded MT Bold" charset="0"/>
                <a:cs typeface="Arial Rounded MT Bold" charset="0"/>
              </a:rPr>
              <a:t>S06.02.05 Handout </a:t>
            </a:r>
            <a:r>
              <a:rPr lang="en-US" sz="1200" dirty="0">
                <a:effectLst/>
                <a:latin typeface="Arial Rounded MT Bold" charset="0"/>
                <a:ea typeface="Arial Rounded MT Bold" charset="0"/>
                <a:cs typeface="Arial Rounded MT Bold" charset="0"/>
              </a:rPr>
              <a:t> </a:t>
            </a:r>
            <a:endParaRPr lang="en-US" sz="1200" dirty="0">
              <a:latin typeface="Arial Rounded MT Bold" charset="0"/>
              <a:ea typeface="Arial Rounded MT Bold" charset="0"/>
              <a:cs typeface="Arial Rounded MT Bold" charset="0"/>
            </a:endParaRPr>
          </a:p>
        </p:txBody>
      </p:sp>
      <p:sp>
        <p:nvSpPr>
          <p:cNvPr id="21" name="Rounded Rectangular Callout 20"/>
          <p:cNvSpPr/>
          <p:nvPr/>
        </p:nvSpPr>
        <p:spPr>
          <a:xfrm flipV="1">
            <a:off x="1435101" y="378653"/>
            <a:ext cx="5806038" cy="677499"/>
          </a:xfrm>
          <a:prstGeom prst="wedgeRoundRectCallout">
            <a:avLst>
              <a:gd name="adj1" fmla="val -55290"/>
              <a:gd name="adj2" fmla="val -5163"/>
              <a:gd name="adj3" fmla="val 16667"/>
            </a:avLst>
          </a:prstGeom>
          <a:noFill/>
          <a:ln w="19050">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3742" y="524426"/>
            <a:ext cx="5643666" cy="369332"/>
          </a:xfrm>
          <a:prstGeom prst="rect">
            <a:avLst/>
          </a:prstGeom>
          <a:noFill/>
        </p:spPr>
        <p:txBody>
          <a:bodyPr wrap="square" rtlCol="0">
            <a:spAutoFit/>
          </a:bodyPr>
          <a:lstStyle/>
          <a:p>
            <a:pPr algn="ctr"/>
            <a:r>
              <a:rPr lang="en-US" sz="1800" dirty="0">
                <a:solidFill>
                  <a:srgbClr val="2FA2B4"/>
                </a:solidFill>
                <a:latin typeface="Arial Rounded MT Bold" charset="0"/>
                <a:ea typeface="Arial Rounded MT Bold" charset="0"/>
                <a:cs typeface="Arial Rounded MT Bold" charset="0"/>
              </a:rPr>
              <a:t>Describe the process of genetic modification.</a:t>
            </a:r>
          </a:p>
        </p:txBody>
      </p:sp>
      <p:sp>
        <p:nvSpPr>
          <p:cNvPr id="23" name="Rectangle 3"/>
          <p:cNvSpPr>
            <a:spLocks noChangeArrowheads="1"/>
          </p:cNvSpPr>
          <p:nvPr/>
        </p:nvSpPr>
        <p:spPr bwMode="auto">
          <a:xfrm>
            <a:off x="318537" y="1302446"/>
            <a:ext cx="7056559" cy="57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4720" tIns="42360" rIns="84720" bIns="42360" numCol="1" anchor="ctr" anchorCtr="0" compatLnSpc="1">
            <a:prstTxWarp prst="textNoShape">
              <a:avLst/>
            </a:prstTxWarp>
            <a:spAutoFit/>
          </a:bodyPr>
          <a:lstStyle/>
          <a:p>
            <a:pPr algn="ctr" defTabSz="847135" eaLnBrk="0" fontAlgn="base" hangingPunct="0">
              <a:spcBef>
                <a:spcPct val="0"/>
              </a:spcBef>
              <a:spcAft>
                <a:spcPct val="0"/>
              </a:spcAft>
            </a:pPr>
            <a:r>
              <a:rPr lang="en-US" altLang="en-US" sz="1600" b="1" dirty="0">
                <a:solidFill>
                  <a:srgbClr val="2FA2B4"/>
                </a:solidFill>
                <a:latin typeface="Arial Rounded MT Bold" charset="0"/>
                <a:ea typeface="Arial Rounded MT Bold" charset="0"/>
                <a:cs typeface="Arial Rounded MT Bold" charset="0"/>
              </a:rPr>
              <a:t>Read the case studies to use as the basis of your debate. </a:t>
            </a:r>
            <a:br>
              <a:rPr lang="en-US" altLang="en-US" sz="1600" b="1" dirty="0">
                <a:solidFill>
                  <a:srgbClr val="2FA2B4"/>
                </a:solidFill>
                <a:latin typeface="Arial Rounded MT Bold" charset="0"/>
                <a:ea typeface="Arial Rounded MT Bold" charset="0"/>
                <a:cs typeface="Arial Rounded MT Bold" charset="0"/>
              </a:rPr>
            </a:br>
            <a:r>
              <a:rPr lang="en-US" altLang="en-US" sz="1600" b="1" dirty="0">
                <a:solidFill>
                  <a:srgbClr val="2FA2B4"/>
                </a:solidFill>
                <a:latin typeface="Arial Rounded MT Bold" charset="0"/>
                <a:ea typeface="Arial Rounded MT Bold" charset="0"/>
                <a:cs typeface="Arial Rounded MT Bold" charset="0"/>
              </a:rPr>
              <a:t>Produce arguments both for and against for each character.</a:t>
            </a:r>
          </a:p>
        </p:txBody>
      </p:sp>
      <p:sp>
        <p:nvSpPr>
          <p:cNvPr id="24" name="Rounded Rectangle 23"/>
          <p:cNvSpPr/>
          <p:nvPr/>
        </p:nvSpPr>
        <p:spPr>
          <a:xfrm>
            <a:off x="269066" y="1182895"/>
            <a:ext cx="6972072" cy="795970"/>
          </a:xfrm>
          <a:prstGeom prst="roundRect">
            <a:avLst/>
          </a:prstGeom>
          <a:noFill/>
          <a:ln w="19050">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8"/>
          </a:p>
        </p:txBody>
      </p:sp>
      <p:sp>
        <p:nvSpPr>
          <p:cNvPr id="3" name="Rectangle 2"/>
          <p:cNvSpPr/>
          <p:nvPr/>
        </p:nvSpPr>
        <p:spPr>
          <a:xfrm>
            <a:off x="2743201" y="2217330"/>
            <a:ext cx="4579542" cy="1815882"/>
          </a:xfrm>
          <a:prstGeom prst="rect">
            <a:avLst/>
          </a:prstGeom>
        </p:spPr>
        <p:txBody>
          <a:bodyPr wrap="square">
            <a:spAutoFit/>
          </a:bodyPr>
          <a:lstStyle/>
          <a:p>
            <a:r>
              <a:rPr lang="en-US" sz="1400" dirty="0">
                <a:solidFill>
                  <a:srgbClr val="2FA2B4"/>
                </a:solidFill>
                <a:latin typeface="Arial Rounded MT Bold" charset="0"/>
                <a:ea typeface="Arial Rounded MT Bold" charset="0"/>
                <a:cs typeface="Arial Rounded MT Bold" charset="0"/>
              </a:rPr>
              <a:t>Jaheem is an arable farmer. He uses genetically modified crops to increase his crop yields. </a:t>
            </a:r>
            <a:br>
              <a:rPr lang="en-US" sz="1400" dirty="0">
                <a:solidFill>
                  <a:srgbClr val="2FA2B4"/>
                </a:solidFill>
                <a:latin typeface="Arial Rounded MT Bold" charset="0"/>
                <a:ea typeface="Arial Rounded MT Bold" charset="0"/>
                <a:cs typeface="Arial Rounded MT Bold" charset="0"/>
              </a:rPr>
            </a:br>
            <a:r>
              <a:rPr lang="en-US" sz="1400" dirty="0">
                <a:solidFill>
                  <a:srgbClr val="2FA2B4"/>
                </a:solidFill>
                <a:latin typeface="Arial Rounded MT Bold" charset="0"/>
                <a:ea typeface="Arial Rounded MT Bold" charset="0"/>
                <a:cs typeface="Arial Rounded MT Bold" charset="0"/>
              </a:rPr>
              <a:t>He is worried that by using GM crops he will be contributing to increasing the number of plants in a habitat with the same characteristics. That means that if some deadly disease was introduced to the population, it would affect all the plants and animals and not just a few individuals. </a:t>
            </a:r>
          </a:p>
        </p:txBody>
      </p:sp>
      <p:sp>
        <p:nvSpPr>
          <p:cNvPr id="4" name="Rectangle 3"/>
          <p:cNvSpPr/>
          <p:nvPr/>
        </p:nvSpPr>
        <p:spPr>
          <a:xfrm>
            <a:off x="343126" y="2141442"/>
            <a:ext cx="2363789" cy="369332"/>
          </a:xfrm>
          <a:prstGeom prst="rect">
            <a:avLst/>
          </a:prstGeom>
        </p:spPr>
        <p:txBody>
          <a:bodyPr wrap="none">
            <a:spAutoFit/>
          </a:bodyPr>
          <a:lstStyle/>
          <a:p>
            <a:r>
              <a:rPr lang="en-US" sz="1800" dirty="0">
                <a:solidFill>
                  <a:srgbClr val="2FA2B4"/>
                </a:solidFill>
                <a:latin typeface="Arial Rounded MT Bold" charset="0"/>
                <a:ea typeface="Arial Rounded MT Bold" charset="0"/>
                <a:cs typeface="Arial Rounded MT Bold" charset="0"/>
              </a:rPr>
              <a:t>Jaheem the Farmer</a:t>
            </a:r>
            <a:endParaRPr lang="en-US" sz="1800" dirty="0">
              <a:solidFill>
                <a:srgbClr val="2FA2B4"/>
              </a:solidFill>
            </a:endParaRPr>
          </a:p>
        </p:txBody>
      </p:sp>
      <p:sp>
        <p:nvSpPr>
          <p:cNvPr id="17" name="Rectangle 16"/>
          <p:cNvSpPr/>
          <p:nvPr/>
        </p:nvSpPr>
        <p:spPr>
          <a:xfrm>
            <a:off x="323882" y="4184743"/>
            <a:ext cx="4579542" cy="1815882"/>
          </a:xfrm>
          <a:prstGeom prst="rect">
            <a:avLst/>
          </a:prstGeom>
        </p:spPr>
        <p:txBody>
          <a:bodyPr wrap="square">
            <a:spAutoFit/>
          </a:bodyPr>
          <a:lstStyle/>
          <a:p>
            <a:r>
              <a:rPr lang="en-US" sz="1400" dirty="0">
                <a:solidFill>
                  <a:srgbClr val="2FA2B4"/>
                </a:solidFill>
                <a:latin typeface="Arial Rounded MT Bold" charset="0"/>
                <a:ea typeface="Arial Rounded MT Bold" charset="0"/>
                <a:cs typeface="Arial Rounded MT Bold" charset="0"/>
              </a:rPr>
              <a:t>Danielle is a scientist who has just written a publication which will be sold to farmers. </a:t>
            </a:r>
            <a:br>
              <a:rPr lang="en-US" sz="1400" dirty="0">
                <a:solidFill>
                  <a:srgbClr val="2FA2B4"/>
                </a:solidFill>
                <a:latin typeface="Arial Rounded MT Bold" charset="0"/>
                <a:ea typeface="Arial Rounded MT Bold" charset="0"/>
                <a:cs typeface="Arial Rounded MT Bold" charset="0"/>
              </a:rPr>
            </a:br>
            <a:r>
              <a:rPr lang="en-US" sz="1400" dirty="0">
                <a:solidFill>
                  <a:srgbClr val="2FA2B4"/>
                </a:solidFill>
                <a:latin typeface="Arial Rounded MT Bold" charset="0"/>
                <a:ea typeface="Arial Rounded MT Bold" charset="0"/>
                <a:cs typeface="Arial Rounded MT Bold" charset="0"/>
              </a:rPr>
              <a:t>The title of the book is called ‘Why GM is the Way Forward.’ Her boss has asked her to sell as many copies as possible. She believes that GM crops are better as they resist drought, diseases and insect pests; therefore creating a larger yield of crops – making more money for farmers and scientists.</a:t>
            </a:r>
          </a:p>
        </p:txBody>
      </p:sp>
      <p:sp>
        <p:nvSpPr>
          <p:cNvPr id="29" name="Rectangle 28"/>
          <p:cNvSpPr/>
          <p:nvPr/>
        </p:nvSpPr>
        <p:spPr>
          <a:xfrm>
            <a:off x="4681889" y="4203061"/>
            <a:ext cx="2553904" cy="369332"/>
          </a:xfrm>
          <a:prstGeom prst="rect">
            <a:avLst/>
          </a:prstGeom>
        </p:spPr>
        <p:txBody>
          <a:bodyPr wrap="none">
            <a:spAutoFit/>
          </a:bodyPr>
          <a:lstStyle/>
          <a:p>
            <a:r>
              <a:rPr lang="en-US" sz="1800" dirty="0">
                <a:solidFill>
                  <a:srgbClr val="2FA2B4"/>
                </a:solidFill>
                <a:latin typeface="Arial Rounded MT Bold" charset="0"/>
                <a:ea typeface="Arial Rounded MT Bold" charset="0"/>
                <a:cs typeface="Arial Rounded MT Bold" charset="0"/>
              </a:rPr>
              <a:t>Danielle the Scientist</a:t>
            </a:r>
            <a:endParaRPr lang="en-US" sz="1800" dirty="0">
              <a:solidFill>
                <a:srgbClr val="2FA2B4"/>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61" y="2454157"/>
            <a:ext cx="2272744" cy="1482642"/>
          </a:xfrm>
          <a:prstGeom prst="roundRect">
            <a:avLst>
              <a:gd name="adj" fmla="val 16667"/>
            </a:avLst>
          </a:prstGeom>
          <a:ln w="19050">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947" y="4511708"/>
            <a:ext cx="2238939" cy="1403708"/>
          </a:xfrm>
          <a:prstGeom prst="roundRect">
            <a:avLst>
              <a:gd name="adj" fmla="val 16667"/>
            </a:avLst>
          </a:prstGeom>
          <a:ln w="19050">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66" y="366357"/>
            <a:ext cx="731520" cy="731520"/>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3D084879-9CFC-F94F-B972-7500AF36F12C}"/>
              </a:ext>
            </a:extLst>
          </p:cNvPr>
          <p:cNvPicPr>
            <a:picLocks noChangeAspect="1"/>
          </p:cNvPicPr>
          <p:nvPr/>
        </p:nvPicPr>
        <p:blipFill>
          <a:blip r:embed="rId6"/>
          <a:stretch>
            <a:fillRect/>
          </a:stretch>
        </p:blipFill>
        <p:spPr>
          <a:xfrm>
            <a:off x="423046" y="6556652"/>
            <a:ext cx="2201392" cy="1393548"/>
          </a:xfrm>
          <a:prstGeom prst="roundRect">
            <a:avLst>
              <a:gd name="adj" fmla="val 16667"/>
            </a:avLst>
          </a:prstGeom>
          <a:ln w="19050">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Rectangle 29">
            <a:extLst>
              <a:ext uri="{FF2B5EF4-FFF2-40B4-BE49-F238E27FC236}">
                <a16:creationId xmlns:a16="http://schemas.microsoft.com/office/drawing/2014/main" id="{280DA400-8F26-CC47-B35F-734B33843A39}"/>
              </a:ext>
            </a:extLst>
          </p:cNvPr>
          <p:cNvSpPr/>
          <p:nvPr/>
        </p:nvSpPr>
        <p:spPr>
          <a:xfrm>
            <a:off x="255648" y="6168109"/>
            <a:ext cx="2368790" cy="369332"/>
          </a:xfrm>
          <a:prstGeom prst="rect">
            <a:avLst/>
          </a:prstGeom>
        </p:spPr>
        <p:txBody>
          <a:bodyPr wrap="none">
            <a:spAutoFit/>
          </a:bodyPr>
          <a:lstStyle/>
          <a:p>
            <a:r>
              <a:rPr lang="en-US" sz="1800" dirty="0">
                <a:solidFill>
                  <a:srgbClr val="2FA2B4"/>
                </a:solidFill>
                <a:latin typeface="Arial Rounded MT Bold" charset="0"/>
                <a:ea typeface="Arial Rounded MT Bold" charset="0"/>
                <a:cs typeface="Arial Rounded MT Bold" charset="0"/>
              </a:rPr>
              <a:t>Jan the Neurologist</a:t>
            </a:r>
            <a:endParaRPr lang="en-US" sz="1800" dirty="0">
              <a:solidFill>
                <a:srgbClr val="2FA2B4"/>
              </a:solidFill>
            </a:endParaRPr>
          </a:p>
        </p:txBody>
      </p:sp>
      <p:sp>
        <p:nvSpPr>
          <p:cNvPr id="31" name="Rectangle 30">
            <a:extLst>
              <a:ext uri="{FF2B5EF4-FFF2-40B4-BE49-F238E27FC236}">
                <a16:creationId xmlns:a16="http://schemas.microsoft.com/office/drawing/2014/main" id="{4B85F988-7FF0-D945-B066-FBC285CBE0F5}"/>
              </a:ext>
            </a:extLst>
          </p:cNvPr>
          <p:cNvSpPr/>
          <p:nvPr/>
        </p:nvSpPr>
        <p:spPr>
          <a:xfrm>
            <a:off x="2795554" y="6235929"/>
            <a:ext cx="4579542" cy="1815882"/>
          </a:xfrm>
          <a:prstGeom prst="rect">
            <a:avLst/>
          </a:prstGeom>
        </p:spPr>
        <p:txBody>
          <a:bodyPr wrap="square">
            <a:spAutoFit/>
          </a:bodyPr>
          <a:lstStyle/>
          <a:p>
            <a:r>
              <a:rPr lang="en-US" sz="1400" dirty="0">
                <a:solidFill>
                  <a:srgbClr val="2FA2B4"/>
                </a:solidFill>
                <a:latin typeface="Arial Rounded MT Bold" charset="0"/>
                <a:ea typeface="Arial Rounded MT Bold" charset="0"/>
                <a:cs typeface="Arial Rounded MT Bold" charset="0"/>
              </a:rPr>
              <a:t>Jan is a neurologist, a scientist who studies the brain and nervous system. She doesn’t think that GM crops are beneficial to our planet or its inhabitants. She feels the use of chemicals in GM crops are toxic to the environment and humans due to filtering into food and water supplies. She thinks these chemicals could destroy soil and will actually increase diseases in crops.</a:t>
            </a:r>
          </a:p>
        </p:txBody>
      </p:sp>
      <p:sp>
        <p:nvSpPr>
          <p:cNvPr id="9" name="Rectangle 8">
            <a:extLst>
              <a:ext uri="{FF2B5EF4-FFF2-40B4-BE49-F238E27FC236}">
                <a16:creationId xmlns:a16="http://schemas.microsoft.com/office/drawing/2014/main" id="{184EC112-058F-9F44-9F4F-B8FBE51B5CC6}"/>
              </a:ext>
            </a:extLst>
          </p:cNvPr>
          <p:cNvSpPr/>
          <p:nvPr/>
        </p:nvSpPr>
        <p:spPr>
          <a:xfrm>
            <a:off x="269065" y="2141442"/>
            <a:ext cx="6972073" cy="1900630"/>
          </a:xfrm>
          <a:prstGeom prst="rect">
            <a:avLst/>
          </a:prstGeom>
          <a:noFill/>
          <a:ln w="19050">
            <a:solidFill>
              <a:srgbClr val="2FA2B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63F180F-55FA-3D4A-8160-A967CA38CAB3}"/>
              </a:ext>
            </a:extLst>
          </p:cNvPr>
          <p:cNvSpPr/>
          <p:nvPr/>
        </p:nvSpPr>
        <p:spPr>
          <a:xfrm>
            <a:off x="274306" y="4159953"/>
            <a:ext cx="6972073" cy="1900630"/>
          </a:xfrm>
          <a:prstGeom prst="rect">
            <a:avLst/>
          </a:prstGeom>
          <a:noFill/>
          <a:ln w="19050">
            <a:solidFill>
              <a:srgbClr val="2FA2B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BE40F5-737E-FA44-9B5E-1F2CF39B73D7}"/>
              </a:ext>
            </a:extLst>
          </p:cNvPr>
          <p:cNvSpPr/>
          <p:nvPr/>
        </p:nvSpPr>
        <p:spPr>
          <a:xfrm>
            <a:off x="266567" y="6160500"/>
            <a:ext cx="6972073" cy="1900630"/>
          </a:xfrm>
          <a:prstGeom prst="rect">
            <a:avLst/>
          </a:prstGeom>
          <a:noFill/>
          <a:ln w="19050">
            <a:solidFill>
              <a:srgbClr val="2FA2B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88A3303-B067-0045-A207-B50D21695DB5}"/>
              </a:ext>
            </a:extLst>
          </p:cNvPr>
          <p:cNvSpPr/>
          <p:nvPr/>
        </p:nvSpPr>
        <p:spPr>
          <a:xfrm>
            <a:off x="274306" y="8205058"/>
            <a:ext cx="6972073" cy="1900630"/>
          </a:xfrm>
          <a:prstGeom prst="rect">
            <a:avLst/>
          </a:prstGeom>
          <a:noFill/>
          <a:ln w="19050">
            <a:solidFill>
              <a:srgbClr val="2FA2B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5E122AB-D2F8-C147-9FF8-525515FF5E84}"/>
              </a:ext>
            </a:extLst>
          </p:cNvPr>
          <p:cNvSpPr/>
          <p:nvPr/>
        </p:nvSpPr>
        <p:spPr>
          <a:xfrm>
            <a:off x="4888947" y="8225423"/>
            <a:ext cx="2120709" cy="369332"/>
          </a:xfrm>
          <a:prstGeom prst="rect">
            <a:avLst/>
          </a:prstGeom>
        </p:spPr>
        <p:txBody>
          <a:bodyPr wrap="none">
            <a:spAutoFit/>
          </a:bodyPr>
          <a:lstStyle/>
          <a:p>
            <a:r>
              <a:rPr lang="en-US" sz="1800" dirty="0">
                <a:solidFill>
                  <a:srgbClr val="2FA2B4"/>
                </a:solidFill>
                <a:latin typeface="Arial Rounded MT Bold" charset="0"/>
                <a:ea typeface="Arial Rounded MT Bold" charset="0"/>
                <a:cs typeface="Arial Rounded MT Bold" charset="0"/>
              </a:rPr>
              <a:t>Jing the Exporter</a:t>
            </a:r>
            <a:endParaRPr lang="en-US" sz="1800" dirty="0">
              <a:solidFill>
                <a:srgbClr val="2FA2B4"/>
              </a:solidFill>
            </a:endParaRPr>
          </a:p>
        </p:txBody>
      </p:sp>
      <p:sp>
        <p:nvSpPr>
          <p:cNvPr id="37" name="Rectangle 36">
            <a:extLst>
              <a:ext uri="{FF2B5EF4-FFF2-40B4-BE49-F238E27FC236}">
                <a16:creationId xmlns:a16="http://schemas.microsoft.com/office/drawing/2014/main" id="{88B709E0-29E1-2D4A-B318-2726D74CF772}"/>
              </a:ext>
            </a:extLst>
          </p:cNvPr>
          <p:cNvSpPr/>
          <p:nvPr/>
        </p:nvSpPr>
        <p:spPr>
          <a:xfrm>
            <a:off x="369761" y="8355154"/>
            <a:ext cx="4347222" cy="1600438"/>
          </a:xfrm>
          <a:prstGeom prst="rect">
            <a:avLst/>
          </a:prstGeom>
        </p:spPr>
        <p:txBody>
          <a:bodyPr wrap="square">
            <a:spAutoFit/>
          </a:bodyPr>
          <a:lstStyle/>
          <a:p>
            <a:r>
              <a:rPr lang="en-US" sz="1400" dirty="0">
                <a:solidFill>
                  <a:srgbClr val="2FA2B4"/>
                </a:solidFill>
                <a:latin typeface="Arial Rounded MT Bold" charset="0"/>
                <a:ea typeface="Arial Rounded MT Bold" charset="0"/>
                <a:cs typeface="Arial Rounded MT Bold" charset="0"/>
              </a:rPr>
              <a:t>Jing is an exporter and trader. He needs to ensure crops get to places all over the world in good condition to be eaten or used. He is a supporter of GM crops, not only because they produce a higher yield, but they have a longer shelf life, enabling exporters to ship crops across a wider area with longer sell-by dates.</a:t>
            </a:r>
          </a:p>
        </p:txBody>
      </p:sp>
      <p:pic>
        <p:nvPicPr>
          <p:cNvPr id="11" name="Picture 10" descr="A person sitting in a chair talking on the phone&#10;&#10;Description automatically generated">
            <a:extLst>
              <a:ext uri="{FF2B5EF4-FFF2-40B4-BE49-F238E27FC236}">
                <a16:creationId xmlns:a16="http://schemas.microsoft.com/office/drawing/2014/main" id="{A25A7E97-6D60-3346-B346-3FB7064A4A0B}"/>
              </a:ext>
            </a:extLst>
          </p:cNvPr>
          <p:cNvPicPr>
            <a:picLocks noChangeAspect="1"/>
          </p:cNvPicPr>
          <p:nvPr/>
        </p:nvPicPr>
        <p:blipFill>
          <a:blip r:embed="rId7"/>
          <a:stretch>
            <a:fillRect/>
          </a:stretch>
        </p:blipFill>
        <p:spPr>
          <a:xfrm>
            <a:off x="4888947" y="8592125"/>
            <a:ext cx="2151984" cy="1372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058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5021" y="10312991"/>
            <a:ext cx="4509634" cy="430887"/>
          </a:xfrm>
          <a:prstGeom prst="rect">
            <a:avLst/>
          </a:prstGeom>
        </p:spPr>
        <p:txBody>
          <a:bodyPr wrap="square">
            <a:spAutoFit/>
          </a:bodyPr>
          <a:lstStyle/>
          <a:p>
            <a:pPr algn="ctr">
              <a:tabLst>
                <a:tab pos="2743200" algn="ctr"/>
                <a:tab pos="5486400" algn="r"/>
                <a:tab pos="2488565" algn="l"/>
                <a:tab pos="2743200" algn="ctr"/>
                <a:tab pos="5486400" algn="r"/>
              </a:tabLst>
            </a:pPr>
            <a:r>
              <a:rPr lang="en-US" sz="1100" dirty="0">
                <a:solidFill>
                  <a:srgbClr val="2FA2B4"/>
                </a:solidFill>
                <a:latin typeface="Arial Rounded MT Bold" charset="0"/>
                <a:ea typeface="Arial Rounded MT Bold" charset="0"/>
                <a:cs typeface="Arial Rounded MT Bold" charset="0"/>
              </a:rPr>
              <a:t>Developing Experts Ltd. © 2022</a:t>
            </a:r>
          </a:p>
          <a:p>
            <a:pPr algn="ctr">
              <a:spcAft>
                <a:spcPts val="0"/>
              </a:spcAft>
              <a:tabLst>
                <a:tab pos="2743200" algn="ctr"/>
                <a:tab pos="5486400" algn="r"/>
                <a:tab pos="2488565" algn="l"/>
                <a:tab pos="2743200" algn="ctr"/>
                <a:tab pos="5486400" algn="r"/>
              </a:tabLst>
            </a:pPr>
            <a:r>
              <a:rPr lang="en-US" sz="1100" dirty="0">
                <a:solidFill>
                  <a:srgbClr val="2FA2B4"/>
                </a:solidFill>
                <a:effectLst/>
                <a:latin typeface="Arial Rounded MT Bold" charset="0"/>
                <a:ea typeface="ＭＳ 明朝" charset="-128"/>
                <a:cs typeface="Times New Roman" charset="0"/>
              </a:rPr>
              <a:t>.</a:t>
            </a:r>
            <a:endParaRPr lang="en-US" sz="1100" dirty="0">
              <a:solidFill>
                <a:srgbClr val="2FA2B4"/>
              </a:solidFill>
              <a:effectLst/>
              <a:latin typeface="Cambria" charset="0"/>
              <a:ea typeface="ＭＳ 明朝" charset="-128"/>
              <a:cs typeface="Times New Roman" charset="0"/>
            </a:endParaRPr>
          </a:p>
        </p:txBody>
      </p:sp>
      <p:sp>
        <p:nvSpPr>
          <p:cNvPr id="18" name="Rounded Rectangle 17"/>
          <p:cNvSpPr/>
          <p:nvPr/>
        </p:nvSpPr>
        <p:spPr>
          <a:xfrm>
            <a:off x="269066" y="122411"/>
            <a:ext cx="6972072" cy="181297"/>
          </a:xfrm>
          <a:prstGeom prst="roundRect">
            <a:avLst/>
          </a:prstGeom>
          <a:solidFill>
            <a:srgbClr val="2FA2B4"/>
          </a:solidFill>
          <a:ln>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Rounded MT Bold" charset="0"/>
                <a:ea typeface="Arial Rounded MT Bold" charset="0"/>
                <a:cs typeface="Arial Rounded MT Bold" charset="0"/>
              </a:rPr>
              <a:t>S06.02.05 Handout</a:t>
            </a:r>
            <a:endParaRPr lang="en-US" sz="1200" dirty="0">
              <a:latin typeface="Arial Rounded MT Bold" charset="0"/>
              <a:ea typeface="Arial Rounded MT Bold" charset="0"/>
              <a:cs typeface="Arial Rounded MT Bold" charset="0"/>
            </a:endParaRPr>
          </a:p>
        </p:txBody>
      </p:sp>
      <p:sp>
        <p:nvSpPr>
          <p:cNvPr id="21" name="Rounded Rectangular Callout 20"/>
          <p:cNvSpPr/>
          <p:nvPr/>
        </p:nvSpPr>
        <p:spPr>
          <a:xfrm flipV="1">
            <a:off x="1435101" y="378653"/>
            <a:ext cx="5806038" cy="677499"/>
          </a:xfrm>
          <a:prstGeom prst="wedgeRoundRectCallout">
            <a:avLst>
              <a:gd name="adj1" fmla="val -55290"/>
              <a:gd name="adj2" fmla="val -5163"/>
              <a:gd name="adj3" fmla="val 16667"/>
            </a:avLst>
          </a:prstGeom>
          <a:noFill/>
          <a:ln w="19050">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3742" y="524426"/>
            <a:ext cx="5643666" cy="369332"/>
          </a:xfrm>
          <a:prstGeom prst="rect">
            <a:avLst/>
          </a:prstGeom>
          <a:noFill/>
        </p:spPr>
        <p:txBody>
          <a:bodyPr wrap="square" rtlCol="0">
            <a:spAutoFit/>
          </a:bodyPr>
          <a:lstStyle/>
          <a:p>
            <a:pPr algn="ctr"/>
            <a:r>
              <a:rPr lang="en-US" sz="1800" dirty="0">
                <a:solidFill>
                  <a:srgbClr val="2FA2B4"/>
                </a:solidFill>
                <a:latin typeface="Arial Rounded MT Bold" charset="0"/>
                <a:ea typeface="Arial Rounded MT Bold" charset="0"/>
                <a:cs typeface="Arial Rounded MT Bold" charset="0"/>
              </a:rPr>
              <a:t>Describe the process of genetic modification.</a:t>
            </a:r>
          </a:p>
        </p:txBody>
      </p:sp>
      <p:sp>
        <p:nvSpPr>
          <p:cNvPr id="23" name="Rectangle 3"/>
          <p:cNvSpPr>
            <a:spLocks noChangeArrowheads="1"/>
          </p:cNvSpPr>
          <p:nvPr/>
        </p:nvSpPr>
        <p:spPr bwMode="auto">
          <a:xfrm>
            <a:off x="274306" y="1247738"/>
            <a:ext cx="7056559" cy="331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4720" tIns="42360" rIns="84720" bIns="42360" numCol="1" anchor="ctr" anchorCtr="0" compatLnSpc="1">
            <a:prstTxWarp prst="textNoShape">
              <a:avLst/>
            </a:prstTxWarp>
            <a:spAutoFit/>
          </a:bodyPr>
          <a:lstStyle/>
          <a:p>
            <a:pPr algn="ctr" defTabSz="847135" eaLnBrk="0" fontAlgn="base" hangingPunct="0">
              <a:spcBef>
                <a:spcPct val="0"/>
              </a:spcBef>
              <a:spcAft>
                <a:spcPct val="0"/>
              </a:spcAft>
            </a:pPr>
            <a:r>
              <a:rPr lang="en-US" altLang="en-US" sz="1600" b="1" dirty="0">
                <a:solidFill>
                  <a:srgbClr val="2FA2B4"/>
                </a:solidFill>
                <a:latin typeface="Arial Rounded MT Bold" charset="0"/>
                <a:ea typeface="Arial Rounded MT Bold" charset="0"/>
                <a:cs typeface="Arial Rounded MT Bold" charset="0"/>
              </a:rPr>
              <a:t>Plan and structure your argument about the use of GM crops.</a:t>
            </a:r>
          </a:p>
        </p:txBody>
      </p:sp>
      <p:sp>
        <p:nvSpPr>
          <p:cNvPr id="24" name="Rounded Rectangle 23"/>
          <p:cNvSpPr/>
          <p:nvPr/>
        </p:nvSpPr>
        <p:spPr>
          <a:xfrm>
            <a:off x="269066" y="1182895"/>
            <a:ext cx="6972072" cy="511080"/>
          </a:xfrm>
          <a:prstGeom prst="roundRect">
            <a:avLst/>
          </a:prstGeom>
          <a:noFill/>
          <a:ln w="19050">
            <a:solidFill>
              <a:srgbClr val="2FA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8"/>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66" y="366357"/>
            <a:ext cx="731520" cy="731520"/>
          </a:xfrm>
          <a:prstGeom prst="rect">
            <a:avLst/>
          </a:prstGeom>
        </p:spPr>
      </p:pic>
      <p:graphicFrame>
        <p:nvGraphicFramePr>
          <p:cNvPr id="10" name="Table 9">
            <a:extLst>
              <a:ext uri="{FF2B5EF4-FFF2-40B4-BE49-F238E27FC236}">
                <a16:creationId xmlns:a16="http://schemas.microsoft.com/office/drawing/2014/main" id="{4A577677-E861-7E4B-BD41-2BA5D99054E2}"/>
              </a:ext>
            </a:extLst>
          </p:cNvPr>
          <p:cNvGraphicFramePr>
            <a:graphicFrameLocks noGrp="1"/>
          </p:cNvGraphicFramePr>
          <p:nvPr>
            <p:extLst>
              <p:ext uri="{D42A27DB-BD31-4B8C-83A1-F6EECF244321}">
                <p14:modId xmlns:p14="http://schemas.microsoft.com/office/powerpoint/2010/main" val="1430418345"/>
              </p:ext>
            </p:extLst>
          </p:nvPr>
        </p:nvGraphicFramePr>
        <p:xfrm>
          <a:off x="269066" y="1820718"/>
          <a:ext cx="6972072" cy="3165749"/>
        </p:xfrm>
        <a:graphic>
          <a:graphicData uri="http://schemas.openxmlformats.org/drawingml/2006/table">
            <a:tbl>
              <a:tblPr firstRow="1" bandRow="1">
                <a:tableStyleId>{5C22544A-7EE6-4342-B048-85BDC9FD1C3A}</a:tableStyleId>
              </a:tblPr>
              <a:tblGrid>
                <a:gridCol w="3486036">
                  <a:extLst>
                    <a:ext uri="{9D8B030D-6E8A-4147-A177-3AD203B41FA5}">
                      <a16:colId xmlns:a16="http://schemas.microsoft.com/office/drawing/2014/main" val="2994189051"/>
                    </a:ext>
                  </a:extLst>
                </a:gridCol>
                <a:gridCol w="3486036">
                  <a:extLst>
                    <a:ext uri="{9D8B030D-6E8A-4147-A177-3AD203B41FA5}">
                      <a16:colId xmlns:a16="http://schemas.microsoft.com/office/drawing/2014/main" val="261356036"/>
                    </a:ext>
                  </a:extLst>
                </a:gridCol>
              </a:tblGrid>
              <a:tr h="581213">
                <a:tc>
                  <a:txBody>
                    <a:bodyPr/>
                    <a:lstStyle/>
                    <a:p>
                      <a:pPr algn="ctr"/>
                      <a:r>
                        <a:rPr lang="en-GB" sz="1800" dirty="0">
                          <a:solidFill>
                            <a:schemeClr val="bg1"/>
                          </a:solidFill>
                          <a:latin typeface="Arial Rounded MT Bold" panose="020F0704030504030204" pitchFamily="34" charset="77"/>
                        </a:rPr>
                        <a:t>Pros of growing and consuming GM crops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A2B4"/>
                    </a:solidFill>
                  </a:tcPr>
                </a:tc>
                <a:tc>
                  <a:txBody>
                    <a:bodyPr/>
                    <a:lstStyle/>
                    <a:p>
                      <a:pPr algn="ctr"/>
                      <a:r>
                        <a:rPr lang="en-GB" sz="1800" dirty="0">
                          <a:solidFill>
                            <a:schemeClr val="bg1"/>
                          </a:solidFill>
                          <a:latin typeface="Arial Rounded MT Bold" panose="020F0704030504030204" pitchFamily="34" charset="77"/>
                        </a:rPr>
                        <a:t>Cons of growing and consuming GM crops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A2B4"/>
                    </a:solidFill>
                  </a:tcPr>
                </a:tc>
                <a:extLst>
                  <a:ext uri="{0D108BD9-81ED-4DB2-BD59-A6C34878D82A}">
                    <a16:rowId xmlns:a16="http://schemas.microsoft.com/office/drawing/2014/main" val="734118945"/>
                  </a:ext>
                </a:extLst>
              </a:tr>
              <a:tr h="2525669">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474184"/>
                  </a:ext>
                </a:extLst>
              </a:tr>
            </a:tbl>
          </a:graphicData>
        </a:graphic>
      </p:graphicFrame>
      <p:cxnSp>
        <p:nvCxnSpPr>
          <p:cNvPr id="15" name="Straight Connector 14">
            <a:extLst>
              <a:ext uri="{FF2B5EF4-FFF2-40B4-BE49-F238E27FC236}">
                <a16:creationId xmlns:a16="http://schemas.microsoft.com/office/drawing/2014/main" id="{BD156146-05DF-BC40-9326-2C8D0BD94C16}"/>
              </a:ext>
            </a:extLst>
          </p:cNvPr>
          <p:cNvCxnSpPr>
            <a:cxnSpLocks/>
            <a:endCxn id="38" idx="1"/>
          </p:cNvCxnSpPr>
          <p:nvPr/>
        </p:nvCxnSpPr>
        <p:spPr>
          <a:xfrm flipV="1">
            <a:off x="1824689" y="6562095"/>
            <a:ext cx="469755" cy="256975"/>
          </a:xfrm>
          <a:prstGeom prst="line">
            <a:avLst/>
          </a:prstGeom>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F39C5CA9-A119-3745-A7CB-6A35E1B7C740}"/>
              </a:ext>
            </a:extLst>
          </p:cNvPr>
          <p:cNvGrpSpPr/>
          <p:nvPr/>
        </p:nvGrpSpPr>
        <p:grpSpPr>
          <a:xfrm>
            <a:off x="303055" y="5869285"/>
            <a:ext cx="6999059" cy="4298102"/>
            <a:chOff x="242079" y="5540867"/>
            <a:chExt cx="6999059" cy="4298102"/>
          </a:xfrm>
        </p:grpSpPr>
        <p:sp>
          <p:nvSpPr>
            <p:cNvPr id="13" name="Rectangle 12">
              <a:extLst>
                <a:ext uri="{FF2B5EF4-FFF2-40B4-BE49-F238E27FC236}">
                  <a16:creationId xmlns:a16="http://schemas.microsoft.com/office/drawing/2014/main" id="{076C6148-55C4-4F4C-8EB2-28EF9F617D9E}"/>
                </a:ext>
              </a:extLst>
            </p:cNvPr>
            <p:cNvSpPr/>
            <p:nvPr/>
          </p:nvSpPr>
          <p:spPr>
            <a:xfrm>
              <a:off x="242079" y="6490652"/>
              <a:ext cx="1521634" cy="24466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42F33E4-F5AD-B248-B8BE-E80560CE02E3}"/>
                </a:ext>
              </a:extLst>
            </p:cNvPr>
            <p:cNvSpPr/>
            <p:nvPr/>
          </p:nvSpPr>
          <p:spPr>
            <a:xfrm>
              <a:off x="2233468" y="5691549"/>
              <a:ext cx="1970232" cy="1084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2453368-07DE-4444-ADB0-576A60A4FF76}"/>
                </a:ext>
              </a:extLst>
            </p:cNvPr>
            <p:cNvSpPr/>
            <p:nvPr/>
          </p:nvSpPr>
          <p:spPr>
            <a:xfrm>
              <a:off x="2233468" y="7171871"/>
              <a:ext cx="1970232" cy="1084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34E6862-02DB-B248-9AD3-6A78A7C3FD2B}"/>
                </a:ext>
              </a:extLst>
            </p:cNvPr>
            <p:cNvSpPr/>
            <p:nvPr/>
          </p:nvSpPr>
          <p:spPr>
            <a:xfrm>
              <a:off x="2233468" y="8620869"/>
              <a:ext cx="1970232" cy="1084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3A63020-BDCE-2C41-BFB0-662748079419}"/>
                </a:ext>
              </a:extLst>
            </p:cNvPr>
            <p:cNvSpPr/>
            <p:nvPr/>
          </p:nvSpPr>
          <p:spPr>
            <a:xfrm>
              <a:off x="4864100" y="5540867"/>
              <a:ext cx="2363885"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CEE9B7C-4A5C-6E42-8759-A02BD996F734}"/>
                </a:ext>
              </a:extLst>
            </p:cNvPr>
            <p:cNvSpPr/>
            <p:nvPr/>
          </p:nvSpPr>
          <p:spPr>
            <a:xfrm>
              <a:off x="4877253" y="6282577"/>
              <a:ext cx="2363885"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E4A1E2C-D32C-0E47-8419-CDB3CE2141F6}"/>
                </a:ext>
              </a:extLst>
            </p:cNvPr>
            <p:cNvSpPr/>
            <p:nvPr/>
          </p:nvSpPr>
          <p:spPr>
            <a:xfrm>
              <a:off x="4877253" y="6993323"/>
              <a:ext cx="2350732"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AFDFB94-5AA9-4045-BB4E-872F59C93B85}"/>
                </a:ext>
              </a:extLst>
            </p:cNvPr>
            <p:cNvSpPr/>
            <p:nvPr/>
          </p:nvSpPr>
          <p:spPr>
            <a:xfrm>
              <a:off x="4877253" y="7735033"/>
              <a:ext cx="2350732"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1A71706-9316-8B4B-BFE4-62B43F5FAC00}"/>
                </a:ext>
              </a:extLst>
            </p:cNvPr>
            <p:cNvSpPr/>
            <p:nvPr/>
          </p:nvSpPr>
          <p:spPr>
            <a:xfrm>
              <a:off x="4877253" y="8505123"/>
              <a:ext cx="2350732"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1F7A05BF-7C37-2F47-84C9-A3795017E5F0}"/>
                </a:ext>
              </a:extLst>
            </p:cNvPr>
            <p:cNvSpPr/>
            <p:nvPr/>
          </p:nvSpPr>
          <p:spPr>
            <a:xfrm>
              <a:off x="4877253" y="9246833"/>
              <a:ext cx="2350732" cy="592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CFCB9E88-DDB5-464A-A46C-C8DB8CB24A4C}"/>
                </a:ext>
              </a:extLst>
            </p:cNvPr>
            <p:cNvCxnSpPr>
              <a:cxnSpLocks/>
            </p:cNvCxnSpPr>
            <p:nvPr/>
          </p:nvCxnSpPr>
          <p:spPr>
            <a:xfrm>
              <a:off x="1763713" y="8937347"/>
              <a:ext cx="469755" cy="280837"/>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E60843F-4388-924D-9E60-66691405D7E2}"/>
                </a:ext>
              </a:extLst>
            </p:cNvPr>
            <p:cNvCxnSpPr>
              <a:cxnSpLocks/>
              <a:stCxn id="13" idx="3"/>
              <a:endCxn id="39" idx="1"/>
            </p:cNvCxnSpPr>
            <p:nvPr/>
          </p:nvCxnSpPr>
          <p:spPr>
            <a:xfrm>
              <a:off x="1763713" y="7713999"/>
              <a:ext cx="469755" cy="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1185494-7513-E141-A6E2-857FE2EACAF9}"/>
                </a:ext>
              </a:extLst>
            </p:cNvPr>
            <p:cNvCxnSpPr>
              <a:cxnSpLocks/>
            </p:cNvCxnSpPr>
            <p:nvPr/>
          </p:nvCxnSpPr>
          <p:spPr>
            <a:xfrm flipV="1">
              <a:off x="4203700" y="5953300"/>
              <a:ext cx="673553" cy="1"/>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7DD5F6A-CFF3-A14A-B1CD-814D35395B57}"/>
                </a:ext>
              </a:extLst>
            </p:cNvPr>
            <p:cNvCxnSpPr>
              <a:cxnSpLocks/>
            </p:cNvCxnSpPr>
            <p:nvPr/>
          </p:nvCxnSpPr>
          <p:spPr>
            <a:xfrm flipV="1">
              <a:off x="4203700" y="6490978"/>
              <a:ext cx="673553" cy="1"/>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1BB1061-935C-2F45-8691-C93CD2049710}"/>
                </a:ext>
              </a:extLst>
            </p:cNvPr>
            <p:cNvCxnSpPr>
              <a:cxnSpLocks/>
            </p:cNvCxnSpPr>
            <p:nvPr/>
          </p:nvCxnSpPr>
          <p:spPr>
            <a:xfrm flipV="1">
              <a:off x="4190547" y="7402298"/>
              <a:ext cx="673553" cy="1"/>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97FC647-902D-874F-9CC2-6AF637B18867}"/>
                </a:ext>
              </a:extLst>
            </p:cNvPr>
            <p:cNvCxnSpPr>
              <a:cxnSpLocks/>
            </p:cNvCxnSpPr>
            <p:nvPr/>
          </p:nvCxnSpPr>
          <p:spPr>
            <a:xfrm flipV="1">
              <a:off x="4190546" y="7946323"/>
              <a:ext cx="673553" cy="1"/>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FE48E73-3BD4-5F49-860A-243AE590C82F}"/>
                </a:ext>
              </a:extLst>
            </p:cNvPr>
            <p:cNvCxnSpPr>
              <a:cxnSpLocks/>
            </p:cNvCxnSpPr>
            <p:nvPr/>
          </p:nvCxnSpPr>
          <p:spPr>
            <a:xfrm flipV="1">
              <a:off x="4190545" y="8886084"/>
              <a:ext cx="673553" cy="1"/>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7C8FABF-ACE3-A140-83C7-25873AE5207C}"/>
                </a:ext>
              </a:extLst>
            </p:cNvPr>
            <p:cNvCxnSpPr>
              <a:cxnSpLocks/>
            </p:cNvCxnSpPr>
            <p:nvPr/>
          </p:nvCxnSpPr>
          <p:spPr>
            <a:xfrm flipV="1">
              <a:off x="4190544" y="9436615"/>
              <a:ext cx="673553" cy="1"/>
            </a:xfrm>
            <a:prstGeom prst="line">
              <a:avLst/>
            </a:prstGeom>
          </p:spPr>
          <p:style>
            <a:lnRef idx="1">
              <a:schemeClr val="dk1"/>
            </a:lnRef>
            <a:fillRef idx="0">
              <a:schemeClr val="dk1"/>
            </a:fillRef>
            <a:effectRef idx="0">
              <a:schemeClr val="dk1"/>
            </a:effectRef>
            <a:fontRef idx="minor">
              <a:schemeClr val="tx1"/>
            </a:fontRef>
          </p:style>
        </p:cxnSp>
      </p:grpSp>
      <p:sp>
        <p:nvSpPr>
          <p:cNvPr id="60" name="TextBox 59">
            <a:extLst>
              <a:ext uri="{FF2B5EF4-FFF2-40B4-BE49-F238E27FC236}">
                <a16:creationId xmlns:a16="http://schemas.microsoft.com/office/drawing/2014/main" id="{791381AB-9086-E843-B50C-0DC15784FD6E}"/>
              </a:ext>
            </a:extLst>
          </p:cNvPr>
          <p:cNvSpPr txBox="1"/>
          <p:nvPr/>
        </p:nvSpPr>
        <p:spPr>
          <a:xfrm>
            <a:off x="1138237" y="4949560"/>
            <a:ext cx="5283200" cy="408253"/>
          </a:xfrm>
          <a:prstGeom prst="rect">
            <a:avLst/>
          </a:prstGeom>
          <a:noFill/>
          <a:ln>
            <a:noFill/>
            <a:prstDash val="dashDot"/>
          </a:ln>
        </p:spPr>
        <p:txBody>
          <a:bodyPr wrap="square" rtlCol="0">
            <a:spAutoFit/>
          </a:bodyPr>
          <a:lstStyle/>
          <a:p>
            <a:pPr algn="ctr"/>
            <a:r>
              <a:rPr lang="en-GB" dirty="0">
                <a:solidFill>
                  <a:srgbClr val="2FA2B4"/>
                </a:solidFill>
                <a:latin typeface="Arial Rounded MT Bold" panose="020F0704030504030204" pitchFamily="34" charset="77"/>
              </a:rPr>
              <a:t>Persuasive Speech Map</a:t>
            </a:r>
          </a:p>
        </p:txBody>
      </p:sp>
      <p:sp>
        <p:nvSpPr>
          <p:cNvPr id="62" name="Rounded Rectangular Callout 61">
            <a:extLst>
              <a:ext uri="{FF2B5EF4-FFF2-40B4-BE49-F238E27FC236}">
                <a16:creationId xmlns:a16="http://schemas.microsoft.com/office/drawing/2014/main" id="{4FE0204D-C584-F740-B4AF-6F64E09DC750}"/>
              </a:ext>
            </a:extLst>
          </p:cNvPr>
          <p:cNvSpPr/>
          <p:nvPr/>
        </p:nvSpPr>
        <p:spPr>
          <a:xfrm>
            <a:off x="297655" y="6372807"/>
            <a:ext cx="1547047" cy="542128"/>
          </a:xfrm>
          <a:prstGeom prst="wedgeRoundRectCallout">
            <a:avLst>
              <a:gd name="adj1" fmla="val -36350"/>
              <a:gd name="adj2" fmla="val 665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extLst>
              <a:ext uri="{FF2B5EF4-FFF2-40B4-BE49-F238E27FC236}">
                <a16:creationId xmlns:a16="http://schemas.microsoft.com/office/drawing/2014/main" id="{B59138A9-C937-C847-A44A-652E523F0424}"/>
              </a:ext>
            </a:extLst>
          </p:cNvPr>
          <p:cNvSpPr txBox="1"/>
          <p:nvPr/>
        </p:nvSpPr>
        <p:spPr>
          <a:xfrm>
            <a:off x="323854" y="6430981"/>
            <a:ext cx="1494647" cy="408253"/>
          </a:xfrm>
          <a:prstGeom prst="rect">
            <a:avLst/>
          </a:prstGeom>
          <a:noFill/>
        </p:spPr>
        <p:txBody>
          <a:bodyPr wrap="square" rtlCol="0">
            <a:spAutoFit/>
          </a:bodyPr>
          <a:lstStyle/>
          <a:p>
            <a:pPr algn="ctr"/>
            <a:r>
              <a:rPr lang="en-GB" dirty="0">
                <a:solidFill>
                  <a:srgbClr val="2FA2B4"/>
                </a:solidFill>
                <a:latin typeface="Arial Rounded MT Bold" panose="020F0704030504030204" pitchFamily="34" charset="77"/>
              </a:rPr>
              <a:t>Goal</a:t>
            </a:r>
          </a:p>
        </p:txBody>
      </p:sp>
      <p:sp>
        <p:nvSpPr>
          <p:cNvPr id="64" name="Rounded Rectangular Callout 63">
            <a:extLst>
              <a:ext uri="{FF2B5EF4-FFF2-40B4-BE49-F238E27FC236}">
                <a16:creationId xmlns:a16="http://schemas.microsoft.com/office/drawing/2014/main" id="{1A5F1064-986E-E94E-B4E6-5BABF2DFAD61}"/>
              </a:ext>
            </a:extLst>
          </p:cNvPr>
          <p:cNvSpPr/>
          <p:nvPr/>
        </p:nvSpPr>
        <p:spPr>
          <a:xfrm>
            <a:off x="2281288" y="5616296"/>
            <a:ext cx="1983388" cy="468659"/>
          </a:xfrm>
          <a:prstGeom prst="wedgeRoundRectCallout">
            <a:avLst>
              <a:gd name="adj1" fmla="val -36350"/>
              <a:gd name="adj2" fmla="val 665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a16="http://schemas.microsoft.com/office/drawing/2014/main" id="{CC387F71-BF0C-0B47-918D-D333D4DEBD90}"/>
              </a:ext>
            </a:extLst>
          </p:cNvPr>
          <p:cNvSpPr txBox="1"/>
          <p:nvPr/>
        </p:nvSpPr>
        <p:spPr>
          <a:xfrm>
            <a:off x="2396715" y="5673031"/>
            <a:ext cx="1781246" cy="408253"/>
          </a:xfrm>
          <a:prstGeom prst="rect">
            <a:avLst/>
          </a:prstGeom>
          <a:noFill/>
        </p:spPr>
        <p:txBody>
          <a:bodyPr wrap="square" rtlCol="0">
            <a:spAutoFit/>
          </a:bodyPr>
          <a:lstStyle/>
          <a:p>
            <a:pPr algn="ctr"/>
            <a:r>
              <a:rPr lang="en-GB" dirty="0">
                <a:solidFill>
                  <a:srgbClr val="2FA2B4"/>
                </a:solidFill>
                <a:latin typeface="Arial Rounded MT Bold" panose="020F0704030504030204" pitchFamily="34" charset="77"/>
              </a:rPr>
              <a:t>Key Points</a:t>
            </a:r>
          </a:p>
        </p:txBody>
      </p:sp>
      <p:sp>
        <p:nvSpPr>
          <p:cNvPr id="65" name="Rounded Rectangular Callout 64">
            <a:extLst>
              <a:ext uri="{FF2B5EF4-FFF2-40B4-BE49-F238E27FC236}">
                <a16:creationId xmlns:a16="http://schemas.microsoft.com/office/drawing/2014/main" id="{384F8DCA-89A5-2C45-BBF8-5E07373A1F18}"/>
              </a:ext>
            </a:extLst>
          </p:cNvPr>
          <p:cNvSpPr/>
          <p:nvPr/>
        </p:nvSpPr>
        <p:spPr>
          <a:xfrm>
            <a:off x="4925073" y="5425833"/>
            <a:ext cx="2363884" cy="468659"/>
          </a:xfrm>
          <a:prstGeom prst="wedgeRoundRectCallout">
            <a:avLst>
              <a:gd name="adj1" fmla="val -36350"/>
              <a:gd name="adj2" fmla="val 665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extLst>
              <a:ext uri="{FF2B5EF4-FFF2-40B4-BE49-F238E27FC236}">
                <a16:creationId xmlns:a16="http://schemas.microsoft.com/office/drawing/2014/main" id="{D436FE98-3DFC-3B4E-9D80-DE47905F4711}"/>
              </a:ext>
            </a:extLst>
          </p:cNvPr>
          <p:cNvSpPr txBox="1"/>
          <p:nvPr/>
        </p:nvSpPr>
        <p:spPr>
          <a:xfrm>
            <a:off x="5287331" y="5445476"/>
            <a:ext cx="1494647" cy="408253"/>
          </a:xfrm>
          <a:prstGeom prst="rect">
            <a:avLst/>
          </a:prstGeom>
          <a:noFill/>
        </p:spPr>
        <p:txBody>
          <a:bodyPr wrap="square" rtlCol="0">
            <a:spAutoFit/>
          </a:bodyPr>
          <a:lstStyle/>
          <a:p>
            <a:pPr algn="ctr"/>
            <a:r>
              <a:rPr lang="en-GB" dirty="0">
                <a:solidFill>
                  <a:srgbClr val="2FA2B4"/>
                </a:solidFill>
                <a:latin typeface="Arial Rounded MT Bold" panose="020F0704030504030204" pitchFamily="34" charset="77"/>
              </a:rPr>
              <a:t>Detail</a:t>
            </a:r>
          </a:p>
        </p:txBody>
      </p:sp>
    </p:spTree>
    <p:extLst>
      <p:ext uri="{BB962C8B-B14F-4D97-AF65-F5344CB8AC3E}">
        <p14:creationId xmlns:p14="http://schemas.microsoft.com/office/powerpoint/2010/main" val="19756385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737</TotalTime>
  <Words>391</Words>
  <Application>Microsoft Macintosh PowerPoint</Application>
  <PresentationFormat>Custom</PresentationFormat>
  <Paragraphs>33</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Arial Rounded MT Bold</vt:lpstr>
      <vt:lpstr>Calibri</vt:lpstr>
      <vt:lpstr>Calibri Light</vt:lpstr>
      <vt:lpstr>Cambria</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Jean Debney</cp:lastModifiedBy>
  <cp:revision>84</cp:revision>
  <cp:lastPrinted>2019-07-31T14:30:21Z</cp:lastPrinted>
  <dcterms:created xsi:type="dcterms:W3CDTF">2016-01-11T10:44:09Z</dcterms:created>
  <dcterms:modified xsi:type="dcterms:W3CDTF">2021-12-05T18:23:50Z</dcterms:modified>
</cp:coreProperties>
</file>