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D4D6"/>
    <a:srgbClr val="2F52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5"/>
    <p:restoredTop sz="94719"/>
  </p:normalViewPr>
  <p:slideViewPr>
    <p:cSldViewPr snapToGrid="0" snapToObjects="1">
      <p:cViewPr>
        <p:scale>
          <a:sx n="100" d="100"/>
          <a:sy n="100" d="100"/>
        </p:scale>
        <p:origin x="2752" y="-8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3561417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1181411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735760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772322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A38D636-7D53-2A40-B66B-27F3A360C276}" type="datetimeFigureOut">
              <a:rPr lang="en-US" smtClean="0"/>
              <a:t>7/22/21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1777927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A38D636-7D53-2A40-B66B-27F3A360C276}" type="datetimeFigureOut">
              <a:rPr lang="en-US" smtClean="0"/>
              <a:t>7/22/21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4275342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A38D636-7D53-2A40-B66B-27F3A360C276}" type="datetimeFigureOut">
              <a:rPr lang="en-US" smtClean="0"/>
              <a:t>7/22/21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3902936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A38D636-7D53-2A40-B66B-27F3A360C276}" type="datetimeFigureOut">
              <a:rPr lang="en-US" smtClean="0"/>
              <a:t>7/22/21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161481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38D636-7D53-2A40-B66B-27F3A360C276}" type="datetimeFigureOut">
              <a:rPr lang="en-US" smtClean="0"/>
              <a:t>7/22/21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386470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38D636-7D53-2A40-B66B-27F3A360C276}" type="datetimeFigureOut">
              <a:rPr lang="en-US" smtClean="0"/>
              <a:t>7/22/21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365861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38D636-7D53-2A40-B66B-27F3A360C276}" type="datetimeFigureOut">
              <a:rPr lang="en-US" smtClean="0"/>
              <a:t>7/22/21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584755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A38D636-7D53-2A40-B66B-27F3A360C276}" type="datetimeFigureOut">
              <a:rPr lang="en-US" smtClean="0"/>
              <a:t>7/22/21</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E1A9912-8F4E-7E4D-9391-3BDCCD0725B2}" type="slidenum">
              <a:rPr lang="en-US" smtClean="0"/>
              <a:t>‹#›</a:t>
            </a:fld>
            <a:endParaRPr lang="en-US"/>
          </a:p>
        </p:txBody>
      </p:sp>
    </p:spTree>
    <p:extLst>
      <p:ext uri="{BB962C8B-B14F-4D97-AF65-F5344CB8AC3E}">
        <p14:creationId xmlns:p14="http://schemas.microsoft.com/office/powerpoint/2010/main" val="15746024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F887CF-AEE7-0346-B8E5-2599EE52B9CE}"/>
              </a:ext>
            </a:extLst>
          </p:cNvPr>
          <p:cNvSpPr txBox="1"/>
          <p:nvPr/>
        </p:nvSpPr>
        <p:spPr>
          <a:xfrm>
            <a:off x="2340400" y="9644390"/>
            <a:ext cx="2177199" cy="261610"/>
          </a:xfrm>
          <a:prstGeom prst="rect">
            <a:avLst/>
          </a:prstGeom>
          <a:noFill/>
        </p:spPr>
        <p:txBody>
          <a:bodyPr wrap="square" rtlCol="0">
            <a:spAutoFit/>
          </a:bodyPr>
          <a:lstStyle/>
          <a:p>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pic>
        <p:nvPicPr>
          <p:cNvPr id="6" name="Picture 5" descr="A picture containing graphical user interface&#10;&#10;Description automatically generated">
            <a:extLst>
              <a:ext uri="{FF2B5EF4-FFF2-40B4-BE49-F238E27FC236}">
                <a16:creationId xmlns:a16="http://schemas.microsoft.com/office/drawing/2014/main" id="{13991914-2AFE-474F-8934-46690A05B028}"/>
              </a:ext>
            </a:extLst>
          </p:cNvPr>
          <p:cNvPicPr>
            <a:picLocks noChangeAspect="1"/>
          </p:cNvPicPr>
          <p:nvPr/>
        </p:nvPicPr>
        <p:blipFill rotWithShape="1">
          <a:blip r:embed="rId2"/>
          <a:srcRect t="-1" r="68037" b="-1158"/>
          <a:stretch/>
        </p:blipFill>
        <p:spPr>
          <a:xfrm>
            <a:off x="192048" y="194375"/>
            <a:ext cx="668564" cy="653369"/>
          </a:xfrm>
          <a:prstGeom prst="rect">
            <a:avLst/>
          </a:prstGeom>
        </p:spPr>
      </p:pic>
      <p:sp>
        <p:nvSpPr>
          <p:cNvPr id="7" name="Rounded Rectangle 6">
            <a:extLst>
              <a:ext uri="{FF2B5EF4-FFF2-40B4-BE49-F238E27FC236}">
                <a16:creationId xmlns:a16="http://schemas.microsoft.com/office/drawing/2014/main" id="{345D05D2-E61A-6C4C-8A78-623B39AB04E3}"/>
              </a:ext>
            </a:extLst>
          </p:cNvPr>
          <p:cNvSpPr/>
          <p:nvPr/>
        </p:nvSpPr>
        <p:spPr>
          <a:xfrm>
            <a:off x="192048" y="194375"/>
            <a:ext cx="6473904" cy="646066"/>
          </a:xfrm>
          <a:prstGeom prst="roundRect">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AC7B26C-52DA-E745-AF6F-CAACB5B039CC}"/>
              </a:ext>
            </a:extLst>
          </p:cNvPr>
          <p:cNvSpPr/>
          <p:nvPr/>
        </p:nvSpPr>
        <p:spPr>
          <a:xfrm>
            <a:off x="860612" y="193341"/>
            <a:ext cx="3923382" cy="276999"/>
          </a:xfrm>
          <a:prstGeom prst="rect">
            <a:avLst/>
          </a:prstGeom>
        </p:spPr>
        <p:txBody>
          <a:bodyPr wrap="none">
            <a:spAutoFit/>
          </a:bodyPr>
          <a:lstStyle/>
          <a:p>
            <a:r>
              <a:rPr lang="en-GB" sz="1200" dirty="0"/>
              <a:t>KS4-17-02: Using Resources - </a:t>
            </a:r>
            <a:r>
              <a:rPr lang="en-US" sz="1200" dirty="0"/>
              <a:t>Explore life Cycle Assessments</a:t>
            </a:r>
          </a:p>
        </p:txBody>
      </p:sp>
      <p:pic>
        <p:nvPicPr>
          <p:cNvPr id="1026" name="Picture 2" descr="Thames Water - The UK&amp;#39;s largest water and wastewater company">
            <a:extLst>
              <a:ext uri="{FF2B5EF4-FFF2-40B4-BE49-F238E27FC236}">
                <a16:creationId xmlns:a16="http://schemas.microsoft.com/office/drawing/2014/main" id="{CA48918A-A0F2-BA47-86D6-887FCDE73E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6519" y="193341"/>
            <a:ext cx="647100" cy="6471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CBD930B-03CE-9C4B-B329-540DED6C5F81}"/>
              </a:ext>
            </a:extLst>
          </p:cNvPr>
          <p:cNvSpPr/>
          <p:nvPr/>
        </p:nvSpPr>
        <p:spPr>
          <a:xfrm>
            <a:off x="860612" y="380579"/>
            <a:ext cx="4276164" cy="461665"/>
          </a:xfrm>
          <a:prstGeom prst="rect">
            <a:avLst/>
          </a:prstGeom>
        </p:spPr>
        <p:txBody>
          <a:bodyPr wrap="square">
            <a:spAutoFit/>
          </a:bodyPr>
          <a:lstStyle/>
          <a:p>
            <a:r>
              <a:rPr lang="en-US" sz="800" dirty="0">
                <a:solidFill>
                  <a:srgbClr val="38D4D6"/>
                </a:solidFill>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Describe what's meant by a lifecycle assessment</a:t>
            </a:r>
          </a:p>
          <a:p>
            <a:r>
              <a:rPr lang="en-US" sz="800" dirty="0">
                <a:solidFill>
                  <a:srgbClr val="38D4D6"/>
                </a:solidFill>
                <a:latin typeface="Arial" panose="020B0604020202020204" pitchFamily="34" charset="0"/>
                <a:cs typeface="Arial" panose="020B0604020202020204" pitchFamily="34" charset="0"/>
              </a:rPr>
              <a:t>● </a:t>
            </a:r>
            <a:r>
              <a:rPr lang="en-US" sz="800" dirty="0">
                <a:latin typeface="Arial" panose="020B0604020202020204" pitchFamily="34" charset="0"/>
                <a:cs typeface="Arial" panose="020B0604020202020204" pitchFamily="34" charset="0"/>
              </a:rPr>
              <a:t>Discuss the life cycle assessments for a plastic shopping bag and a paper shopping bag</a:t>
            </a:r>
          </a:p>
          <a:p>
            <a:r>
              <a:rPr lang="en-US" sz="800" dirty="0">
                <a:solidFill>
                  <a:srgbClr val="38D4D6"/>
                </a:solidFill>
                <a:latin typeface="Arial" panose="020B0604020202020204" pitchFamily="34" charset="0"/>
                <a:cs typeface="Arial" panose="020B0604020202020204" pitchFamily="34" charset="0"/>
              </a:rPr>
              <a:t>● </a:t>
            </a:r>
            <a:r>
              <a:rPr lang="en-US" sz="800" dirty="0">
                <a:latin typeface="Arial" panose="020B0604020202020204" pitchFamily="34" charset="0"/>
                <a:cs typeface="Arial" panose="020B0604020202020204" pitchFamily="34" charset="0"/>
              </a:rPr>
              <a:t>Describe the problems with life cycle assessments</a:t>
            </a:r>
          </a:p>
        </p:txBody>
      </p:sp>
      <p:sp>
        <p:nvSpPr>
          <p:cNvPr id="2" name="Rectangle 1">
            <a:extLst>
              <a:ext uri="{FF2B5EF4-FFF2-40B4-BE49-F238E27FC236}">
                <a16:creationId xmlns:a16="http://schemas.microsoft.com/office/drawing/2014/main" id="{E875DA07-B656-2D49-983F-7E86D5A09CB3}"/>
              </a:ext>
            </a:extLst>
          </p:cNvPr>
          <p:cNvSpPr/>
          <p:nvPr/>
        </p:nvSpPr>
        <p:spPr>
          <a:xfrm>
            <a:off x="132145" y="918231"/>
            <a:ext cx="6593708" cy="1569660"/>
          </a:xfrm>
          <a:prstGeom prst="rect">
            <a:avLst/>
          </a:prstGeom>
        </p:spPr>
        <p:txBody>
          <a:bodyPr wrap="square">
            <a:spAutoFit/>
          </a:bodyPr>
          <a:lstStyle/>
          <a:p>
            <a:r>
              <a:rPr lang="en-GB" sz="1200" b="1" dirty="0">
                <a:solidFill>
                  <a:srgbClr val="38D4D6"/>
                </a:solidFill>
              </a:rPr>
              <a:t>Definition: </a:t>
            </a:r>
            <a:r>
              <a:rPr lang="en-GB" sz="1200" dirty="0">
                <a:solidFill>
                  <a:srgbClr val="383838"/>
                </a:solidFill>
              </a:rPr>
              <a:t>A life-cycle assessment (LCA) is an analysis of the overall environmental impact that a product may have throughout its lifetime.</a:t>
            </a:r>
          </a:p>
          <a:p>
            <a:endParaRPr lang="en-GB" sz="1200" dirty="0">
              <a:solidFill>
                <a:srgbClr val="383838"/>
              </a:solidFill>
            </a:endParaRPr>
          </a:p>
          <a:p>
            <a:r>
              <a:rPr lang="en-GB" sz="1200" dirty="0">
                <a:solidFill>
                  <a:srgbClr val="383838"/>
                </a:solidFill>
              </a:rPr>
              <a:t>The cycle is broken down into four main stages which are:</a:t>
            </a:r>
          </a:p>
          <a:p>
            <a:pPr marL="742950" lvl="1" indent="-285750">
              <a:buFont typeface="Arial" panose="020B0604020202020204" pitchFamily="34" charset="0"/>
              <a:buChar char="•"/>
            </a:pPr>
            <a:r>
              <a:rPr lang="en-GB" sz="1200" dirty="0">
                <a:solidFill>
                  <a:srgbClr val="383838"/>
                </a:solidFill>
              </a:rPr>
              <a:t>Raw Materials</a:t>
            </a:r>
          </a:p>
          <a:p>
            <a:pPr marL="742950" lvl="1" indent="-285750">
              <a:buFont typeface="Arial" panose="020B0604020202020204" pitchFamily="34" charset="0"/>
              <a:buChar char="•"/>
            </a:pPr>
            <a:r>
              <a:rPr lang="en-GB" sz="1200" dirty="0">
                <a:solidFill>
                  <a:srgbClr val="383838"/>
                </a:solidFill>
              </a:rPr>
              <a:t>Manufacture</a:t>
            </a:r>
          </a:p>
          <a:p>
            <a:pPr marL="742950" lvl="1" indent="-285750">
              <a:buFont typeface="Arial" panose="020B0604020202020204" pitchFamily="34" charset="0"/>
              <a:buChar char="•"/>
            </a:pPr>
            <a:r>
              <a:rPr lang="en-GB" sz="1200" dirty="0">
                <a:solidFill>
                  <a:srgbClr val="383838"/>
                </a:solidFill>
              </a:rPr>
              <a:t>Usage</a:t>
            </a:r>
          </a:p>
          <a:p>
            <a:pPr marL="742950" lvl="1" indent="-285750">
              <a:buFont typeface="Arial" panose="020B0604020202020204" pitchFamily="34" charset="0"/>
              <a:buChar char="•"/>
            </a:pPr>
            <a:r>
              <a:rPr lang="en-GB" sz="1200" dirty="0">
                <a:solidFill>
                  <a:srgbClr val="383838"/>
                </a:solidFill>
              </a:rPr>
              <a:t>Disposal</a:t>
            </a:r>
          </a:p>
        </p:txBody>
      </p:sp>
      <p:sp>
        <p:nvSpPr>
          <p:cNvPr id="3" name="Rectangle 2">
            <a:extLst>
              <a:ext uri="{FF2B5EF4-FFF2-40B4-BE49-F238E27FC236}">
                <a16:creationId xmlns:a16="http://schemas.microsoft.com/office/drawing/2014/main" id="{04C52A50-8AAB-3A49-9D0E-7DDA6D3E0B13}"/>
              </a:ext>
            </a:extLst>
          </p:cNvPr>
          <p:cNvSpPr/>
          <p:nvPr/>
        </p:nvSpPr>
        <p:spPr>
          <a:xfrm>
            <a:off x="132145" y="3656744"/>
            <a:ext cx="6667366" cy="2862322"/>
          </a:xfrm>
          <a:prstGeom prst="rect">
            <a:avLst/>
          </a:prstGeom>
        </p:spPr>
        <p:txBody>
          <a:bodyPr wrap="square">
            <a:spAutoFit/>
          </a:bodyPr>
          <a:lstStyle/>
          <a:p>
            <a:pPr>
              <a:buFont typeface="Arial" panose="020B0604020202020204" pitchFamily="34" charset="0"/>
              <a:buChar char="•"/>
            </a:pPr>
            <a:r>
              <a:rPr lang="en-GB" sz="1200" dirty="0">
                <a:solidFill>
                  <a:srgbClr val="38D4D6"/>
                </a:solidFill>
              </a:rPr>
              <a:t> </a:t>
            </a:r>
            <a:r>
              <a:rPr lang="en-GB" sz="1200" dirty="0">
                <a:solidFill>
                  <a:srgbClr val="383838"/>
                </a:solidFill>
              </a:rPr>
              <a:t>Obtaining the necessary raw materials has an impact on the environment which may include:</a:t>
            </a:r>
          </a:p>
          <a:p>
            <a:pPr marL="742950" lvl="1" indent="-285750">
              <a:buFont typeface="Arial" panose="020B0604020202020204" pitchFamily="34" charset="0"/>
              <a:buChar char="•"/>
            </a:pPr>
            <a:r>
              <a:rPr lang="en-GB" sz="1200" dirty="0">
                <a:solidFill>
                  <a:srgbClr val="383838"/>
                </a:solidFill>
              </a:rPr>
              <a:t>Using up limited resources such as </a:t>
            </a:r>
            <a:r>
              <a:rPr lang="en-GB" sz="1200" b="1" dirty="0">
                <a:solidFill>
                  <a:srgbClr val="383838"/>
                </a:solidFill>
              </a:rPr>
              <a:t>ores</a:t>
            </a:r>
            <a:r>
              <a:rPr lang="en-GB" sz="1200" dirty="0">
                <a:solidFill>
                  <a:srgbClr val="383838"/>
                </a:solidFill>
              </a:rPr>
              <a:t> and </a:t>
            </a:r>
            <a:r>
              <a:rPr lang="en-GB" sz="1200" b="1" dirty="0">
                <a:solidFill>
                  <a:srgbClr val="383838"/>
                </a:solidFill>
              </a:rPr>
              <a:t>crude oil</a:t>
            </a:r>
            <a:r>
              <a:rPr lang="en-GB" sz="1200" dirty="0">
                <a:solidFill>
                  <a:srgbClr val="383838"/>
                </a:solidFill>
              </a:rPr>
              <a:t>.</a:t>
            </a:r>
          </a:p>
          <a:p>
            <a:pPr marL="742950" lvl="1" indent="-285750">
              <a:buFont typeface="Arial" panose="020B0604020202020204" pitchFamily="34" charset="0"/>
              <a:buChar char="•"/>
            </a:pPr>
            <a:r>
              <a:rPr lang="en-GB" sz="1200" dirty="0">
                <a:solidFill>
                  <a:srgbClr val="383838"/>
                </a:solidFill>
              </a:rPr>
              <a:t>Damaging habitats through </a:t>
            </a:r>
            <a:r>
              <a:rPr lang="en-GB" sz="1200" b="1" dirty="0">
                <a:solidFill>
                  <a:srgbClr val="383838"/>
                </a:solidFill>
              </a:rPr>
              <a:t>deforestation</a:t>
            </a:r>
            <a:r>
              <a:rPr lang="en-GB" sz="1200" dirty="0">
                <a:solidFill>
                  <a:srgbClr val="383838"/>
                </a:solidFill>
              </a:rPr>
              <a:t> or </a:t>
            </a:r>
            <a:r>
              <a:rPr lang="en-GB" sz="1200" b="1" dirty="0">
                <a:solidFill>
                  <a:srgbClr val="383838"/>
                </a:solidFill>
              </a:rPr>
              <a:t>mining</a:t>
            </a:r>
            <a:r>
              <a:rPr lang="en-GB" sz="1200" dirty="0">
                <a:solidFill>
                  <a:srgbClr val="383838"/>
                </a:solidFill>
              </a:rPr>
              <a:t>.</a:t>
            </a:r>
          </a:p>
          <a:p>
            <a:pPr>
              <a:buFont typeface="Arial" panose="020B0604020202020204" pitchFamily="34" charset="0"/>
              <a:buChar char="•"/>
            </a:pPr>
            <a:r>
              <a:rPr lang="en-GB" sz="1200" dirty="0">
                <a:solidFill>
                  <a:srgbClr val="38D4D6"/>
                </a:solidFill>
              </a:rPr>
              <a:t> </a:t>
            </a:r>
            <a:r>
              <a:rPr lang="en-GB" sz="1200" dirty="0">
                <a:solidFill>
                  <a:srgbClr val="383838"/>
                </a:solidFill>
              </a:rPr>
              <a:t>Manufacturing processes also have an impact on the environment which may include:</a:t>
            </a:r>
          </a:p>
          <a:p>
            <a:pPr marL="742950" lvl="1" indent="-285750">
              <a:buFont typeface="Arial" panose="020B0604020202020204" pitchFamily="34" charset="0"/>
              <a:buChar char="•"/>
            </a:pPr>
            <a:r>
              <a:rPr lang="en-GB" sz="1200" dirty="0">
                <a:solidFill>
                  <a:srgbClr val="383838"/>
                </a:solidFill>
              </a:rPr>
              <a:t>Using up </a:t>
            </a:r>
            <a:r>
              <a:rPr lang="en-GB" sz="1200" b="1" dirty="0">
                <a:solidFill>
                  <a:srgbClr val="383838"/>
                </a:solidFill>
              </a:rPr>
              <a:t>land</a:t>
            </a:r>
            <a:r>
              <a:rPr lang="en-GB" sz="1200" dirty="0">
                <a:solidFill>
                  <a:srgbClr val="383838"/>
                </a:solidFill>
              </a:rPr>
              <a:t> for factories.</a:t>
            </a:r>
          </a:p>
          <a:p>
            <a:pPr marL="742950" lvl="1" indent="-285750">
              <a:buFont typeface="Arial" panose="020B0604020202020204" pitchFamily="34" charset="0"/>
              <a:buChar char="•"/>
            </a:pPr>
            <a:r>
              <a:rPr lang="en-GB" sz="1200" dirty="0">
                <a:solidFill>
                  <a:srgbClr val="383838"/>
                </a:solidFill>
              </a:rPr>
              <a:t>The use of fossil fuelled machines for production and transport.</a:t>
            </a:r>
          </a:p>
          <a:p>
            <a:pPr>
              <a:buFont typeface="Arial" panose="020B0604020202020204" pitchFamily="34" charset="0"/>
              <a:buChar char="•"/>
            </a:pPr>
            <a:r>
              <a:rPr lang="en-GB" sz="1200" dirty="0">
                <a:solidFill>
                  <a:srgbClr val="38D4D6"/>
                </a:solidFill>
              </a:rPr>
              <a:t> </a:t>
            </a:r>
            <a:r>
              <a:rPr lang="en-GB" sz="1200" dirty="0">
                <a:solidFill>
                  <a:srgbClr val="383838"/>
                </a:solidFill>
              </a:rPr>
              <a:t>Usage of a product may also affect the environment although it depends on the type of product. For example, a wooden desk has very little impact whereas a car will have a significant impact (air pollution).</a:t>
            </a:r>
            <a:br>
              <a:rPr lang="en-GB" sz="1200" dirty="0">
                <a:solidFill>
                  <a:srgbClr val="383838"/>
                </a:solidFill>
              </a:rPr>
            </a:br>
            <a:r>
              <a:rPr lang="en-GB" sz="1200" dirty="0">
                <a:solidFill>
                  <a:srgbClr val="383838"/>
                </a:solidFill>
              </a:rPr>
              <a:t>The disposal of outdated products has an impact on the environment which may include:</a:t>
            </a:r>
          </a:p>
          <a:p>
            <a:pPr marL="742950" lvl="1" indent="-285750">
              <a:buFont typeface="Arial" panose="020B0604020202020204" pitchFamily="34" charset="0"/>
              <a:buChar char="•"/>
            </a:pPr>
            <a:r>
              <a:rPr lang="en-GB" sz="1200" dirty="0">
                <a:solidFill>
                  <a:srgbClr val="383838"/>
                </a:solidFill>
              </a:rPr>
              <a:t>Using up space at </a:t>
            </a:r>
            <a:r>
              <a:rPr lang="en-GB" sz="1200" b="1" dirty="0">
                <a:solidFill>
                  <a:srgbClr val="383838"/>
                </a:solidFill>
              </a:rPr>
              <a:t>landfill sites.</a:t>
            </a:r>
            <a:endParaRPr lang="en-GB" sz="1200" dirty="0">
              <a:solidFill>
                <a:srgbClr val="383838"/>
              </a:solidFill>
            </a:endParaRPr>
          </a:p>
          <a:p>
            <a:pPr marL="742950" lvl="1" indent="-285750">
              <a:buFont typeface="Arial" panose="020B0604020202020204" pitchFamily="34" charset="0"/>
              <a:buChar char="•"/>
            </a:pPr>
            <a:r>
              <a:rPr lang="en-GB" sz="1200" dirty="0">
                <a:solidFill>
                  <a:srgbClr val="383838"/>
                </a:solidFill>
              </a:rPr>
              <a:t>Whether the product or its parts can be </a:t>
            </a:r>
            <a:r>
              <a:rPr lang="en-GB" sz="1200" b="1" dirty="0">
                <a:solidFill>
                  <a:srgbClr val="383838"/>
                </a:solidFill>
              </a:rPr>
              <a:t>recycled</a:t>
            </a:r>
            <a:r>
              <a:rPr lang="en-GB" sz="1200" dirty="0">
                <a:solidFill>
                  <a:srgbClr val="383838"/>
                </a:solidFill>
              </a:rPr>
              <a:t>.</a:t>
            </a:r>
          </a:p>
          <a:p>
            <a:pPr>
              <a:buFont typeface="Arial" panose="020B0604020202020204" pitchFamily="34" charset="0"/>
              <a:buChar char="•"/>
            </a:pPr>
            <a:r>
              <a:rPr lang="en-GB" sz="1200" dirty="0">
                <a:solidFill>
                  <a:srgbClr val="38D4D6"/>
                </a:solidFill>
              </a:rPr>
              <a:t> </a:t>
            </a:r>
            <a:r>
              <a:rPr lang="en-GB" sz="1200" dirty="0">
                <a:solidFill>
                  <a:srgbClr val="383838"/>
                </a:solidFill>
              </a:rPr>
              <a:t>A life cycle assessment is carried out using the data of a given product and the criteria of the assessment.</a:t>
            </a:r>
          </a:p>
          <a:p>
            <a:pPr>
              <a:buFont typeface="Arial" panose="020B0604020202020204" pitchFamily="34" charset="0"/>
              <a:buChar char="•"/>
            </a:pPr>
            <a:r>
              <a:rPr lang="en-GB" sz="1200" dirty="0">
                <a:solidFill>
                  <a:srgbClr val="38D4D6"/>
                </a:solidFill>
              </a:rPr>
              <a:t> </a:t>
            </a:r>
            <a:r>
              <a:rPr lang="en-GB" sz="1200" dirty="0">
                <a:solidFill>
                  <a:srgbClr val="383838"/>
                </a:solidFill>
              </a:rPr>
              <a:t>Rarely is there a perfect product with zero environmental impact, so often a compromise is made between environmental impact and economical factors.</a:t>
            </a:r>
            <a:endParaRPr lang="en-GB" sz="1200" b="0" i="0" dirty="0">
              <a:solidFill>
                <a:srgbClr val="383838"/>
              </a:solidFill>
              <a:effectLst/>
            </a:endParaRPr>
          </a:p>
        </p:txBody>
      </p:sp>
      <p:sp>
        <p:nvSpPr>
          <p:cNvPr id="5" name="Rectangle 4">
            <a:extLst>
              <a:ext uri="{FF2B5EF4-FFF2-40B4-BE49-F238E27FC236}">
                <a16:creationId xmlns:a16="http://schemas.microsoft.com/office/drawing/2014/main" id="{A89CF3CB-8BB7-7046-8054-656418786191}"/>
              </a:ext>
            </a:extLst>
          </p:cNvPr>
          <p:cNvSpPr/>
          <p:nvPr/>
        </p:nvSpPr>
        <p:spPr>
          <a:xfrm>
            <a:off x="132145" y="6434749"/>
            <a:ext cx="4318743" cy="276999"/>
          </a:xfrm>
          <a:prstGeom prst="rect">
            <a:avLst/>
          </a:prstGeom>
        </p:spPr>
        <p:txBody>
          <a:bodyPr wrap="square">
            <a:spAutoFit/>
          </a:bodyPr>
          <a:lstStyle/>
          <a:p>
            <a:r>
              <a:rPr lang="en-GB" sz="1200" b="1" dirty="0">
                <a:solidFill>
                  <a:srgbClr val="38D4D6"/>
                </a:solidFill>
              </a:rPr>
              <a:t>Life Cycle Assessment of Shopping Bags</a:t>
            </a:r>
            <a:endParaRPr lang="en-GB" sz="1200" b="0" i="0" dirty="0">
              <a:solidFill>
                <a:srgbClr val="38D4D6"/>
              </a:solidFill>
              <a:effectLst/>
            </a:endParaRPr>
          </a:p>
        </p:txBody>
      </p:sp>
      <p:sp>
        <p:nvSpPr>
          <p:cNvPr id="10" name="Rectangle 9">
            <a:extLst>
              <a:ext uri="{FF2B5EF4-FFF2-40B4-BE49-F238E27FC236}">
                <a16:creationId xmlns:a16="http://schemas.microsoft.com/office/drawing/2014/main" id="{BD5261F6-7964-A44C-BB26-DE7B4B599E43}"/>
              </a:ext>
            </a:extLst>
          </p:cNvPr>
          <p:cNvSpPr/>
          <p:nvPr/>
        </p:nvSpPr>
        <p:spPr>
          <a:xfrm>
            <a:off x="95318" y="9065294"/>
            <a:ext cx="6499647" cy="646331"/>
          </a:xfrm>
          <a:prstGeom prst="rect">
            <a:avLst/>
          </a:prstGeom>
        </p:spPr>
        <p:txBody>
          <a:bodyPr wrap="square">
            <a:spAutoFit/>
          </a:bodyPr>
          <a:lstStyle/>
          <a:p>
            <a:r>
              <a:rPr lang="en-GB" sz="1200" b="1" dirty="0">
                <a:solidFill>
                  <a:srgbClr val="38D4D6"/>
                </a:solidFill>
              </a:rPr>
              <a:t>Conclusion</a:t>
            </a:r>
          </a:p>
          <a:p>
            <a:r>
              <a:rPr lang="en-GB" sz="1200" dirty="0">
                <a:solidFill>
                  <a:srgbClr val="383838"/>
                </a:solidFill>
              </a:rPr>
              <a:t>Considering both life-cycle assessments, the plastic bag is the better option. Even though they aren’t biodegradable, they do have a </a:t>
            </a:r>
            <a:r>
              <a:rPr lang="en-GB" sz="1200" b="1" dirty="0">
                <a:solidFill>
                  <a:srgbClr val="383838"/>
                </a:solidFill>
              </a:rPr>
              <a:t>much longer lifespan</a:t>
            </a:r>
            <a:r>
              <a:rPr lang="en-GB" sz="1200" dirty="0">
                <a:solidFill>
                  <a:srgbClr val="383838"/>
                </a:solidFill>
              </a:rPr>
              <a:t> and thus are less harmful than paper bags.</a:t>
            </a:r>
            <a:endParaRPr lang="en-GB" sz="1200" b="0" i="0" dirty="0">
              <a:solidFill>
                <a:srgbClr val="383838"/>
              </a:solidFill>
              <a:effectLst/>
            </a:endParaRPr>
          </a:p>
        </p:txBody>
      </p:sp>
      <p:graphicFrame>
        <p:nvGraphicFramePr>
          <p:cNvPr id="11" name="Table 12">
            <a:extLst>
              <a:ext uri="{FF2B5EF4-FFF2-40B4-BE49-F238E27FC236}">
                <a16:creationId xmlns:a16="http://schemas.microsoft.com/office/drawing/2014/main" id="{5CBCCCDB-9EE6-1D4E-81D7-AF8C0ABD2152}"/>
              </a:ext>
            </a:extLst>
          </p:cNvPr>
          <p:cNvGraphicFramePr>
            <a:graphicFrameLocks noGrp="1"/>
          </p:cNvGraphicFramePr>
          <p:nvPr>
            <p:extLst>
              <p:ext uri="{D42A27DB-BD31-4B8C-83A1-F6EECF244321}">
                <p14:modId xmlns:p14="http://schemas.microsoft.com/office/powerpoint/2010/main" val="1354056858"/>
              </p:ext>
            </p:extLst>
          </p:nvPr>
        </p:nvGraphicFramePr>
        <p:xfrm>
          <a:off x="183522" y="6725954"/>
          <a:ext cx="6411443" cy="2339340"/>
        </p:xfrm>
        <a:graphic>
          <a:graphicData uri="http://schemas.openxmlformats.org/drawingml/2006/table">
            <a:tbl>
              <a:tblPr firstRow="1" bandRow="1">
                <a:tableStyleId>{5940675A-B579-460E-94D1-54222C63F5DA}</a:tableStyleId>
              </a:tblPr>
              <a:tblGrid>
                <a:gridCol w="1524000">
                  <a:extLst>
                    <a:ext uri="{9D8B030D-6E8A-4147-A177-3AD203B41FA5}">
                      <a16:colId xmlns:a16="http://schemas.microsoft.com/office/drawing/2014/main" val="1171833899"/>
                    </a:ext>
                  </a:extLst>
                </a:gridCol>
                <a:gridCol w="2406636">
                  <a:extLst>
                    <a:ext uri="{9D8B030D-6E8A-4147-A177-3AD203B41FA5}">
                      <a16:colId xmlns:a16="http://schemas.microsoft.com/office/drawing/2014/main" val="2337078714"/>
                    </a:ext>
                  </a:extLst>
                </a:gridCol>
                <a:gridCol w="2480807">
                  <a:extLst>
                    <a:ext uri="{9D8B030D-6E8A-4147-A177-3AD203B41FA5}">
                      <a16:colId xmlns:a16="http://schemas.microsoft.com/office/drawing/2014/main" val="3012031864"/>
                    </a:ext>
                  </a:extLst>
                </a:gridCol>
              </a:tblGrid>
              <a:tr h="187954">
                <a:tc>
                  <a:txBody>
                    <a:bodyPr/>
                    <a:lstStyle/>
                    <a:p>
                      <a:endParaRPr lang="en-US" dirty="0"/>
                    </a:p>
                  </a:txBody>
                  <a:tcPr/>
                </a:tc>
                <a:tc>
                  <a:txBody>
                    <a:bodyPr/>
                    <a:lstStyle/>
                    <a:p>
                      <a:r>
                        <a:rPr lang="en-US" sz="1000" b="1" dirty="0">
                          <a:solidFill>
                            <a:srgbClr val="38D4D6"/>
                          </a:solidFill>
                        </a:rPr>
                        <a:t>Plastic</a:t>
                      </a:r>
                    </a:p>
                  </a:txBody>
                  <a:tcPr/>
                </a:tc>
                <a:tc>
                  <a:txBody>
                    <a:bodyPr/>
                    <a:lstStyle/>
                    <a:p>
                      <a:r>
                        <a:rPr lang="en-US" sz="1000" b="1" dirty="0">
                          <a:solidFill>
                            <a:srgbClr val="38D4D6"/>
                          </a:solidFill>
                        </a:rPr>
                        <a:t>Paper</a:t>
                      </a:r>
                    </a:p>
                  </a:txBody>
                  <a:tcPr/>
                </a:tc>
                <a:extLst>
                  <a:ext uri="{0D108BD9-81ED-4DB2-BD59-A6C34878D82A}">
                    <a16:rowId xmlns:a16="http://schemas.microsoft.com/office/drawing/2014/main" val="847873666"/>
                  </a:ext>
                </a:extLst>
              </a:tr>
              <a:tr h="370840">
                <a:tc>
                  <a:txBody>
                    <a:bodyPr/>
                    <a:lstStyle/>
                    <a:p>
                      <a:r>
                        <a:rPr lang="en-US" sz="1000" dirty="0"/>
                        <a:t>Raw Materials</a:t>
                      </a:r>
                    </a:p>
                  </a:txBody>
                  <a:tcPr/>
                </a:tc>
                <a:tc>
                  <a:txBody>
                    <a:bodyPr/>
                    <a:lstStyle/>
                    <a:p>
                      <a:r>
                        <a:rPr lang="en-US" sz="1000" dirty="0"/>
                        <a:t>Crude oil which is a finite resource which requires a lot of energy to process.</a:t>
                      </a:r>
                    </a:p>
                  </a:txBody>
                  <a:tcPr/>
                </a:tc>
                <a:tc>
                  <a:txBody>
                    <a:bodyPr/>
                    <a:lstStyle/>
                    <a:p>
                      <a:r>
                        <a:rPr lang="en-US" sz="1000" dirty="0"/>
                        <a:t>Recycled paper or trees. Making paper requires more energy than recycling paper but much less than making plastics.</a:t>
                      </a:r>
                    </a:p>
                  </a:txBody>
                  <a:tcPr/>
                </a:tc>
                <a:extLst>
                  <a:ext uri="{0D108BD9-81ED-4DB2-BD59-A6C34878D82A}">
                    <a16:rowId xmlns:a16="http://schemas.microsoft.com/office/drawing/2014/main" val="3132792306"/>
                  </a:ext>
                </a:extLst>
              </a:tr>
              <a:tr h="370840">
                <a:tc>
                  <a:txBody>
                    <a:bodyPr/>
                    <a:lstStyle/>
                    <a:p>
                      <a:r>
                        <a:rPr lang="en-US" sz="1000" dirty="0"/>
                        <a:t>Manufacture</a:t>
                      </a:r>
                    </a:p>
                  </a:txBody>
                  <a:tcPr/>
                </a:tc>
                <a:tc>
                  <a:txBody>
                    <a:bodyPr/>
                    <a:lstStyle/>
                    <a:p>
                      <a:r>
                        <a:rPr lang="en-US" sz="1000" dirty="0"/>
                        <a:t>Fractional distillation, cracking &amp; polymerization, not much waste as crude oil is completely used &amp; cheap to manufacture.</a:t>
                      </a:r>
                    </a:p>
                  </a:txBody>
                  <a:tcPr/>
                </a:tc>
                <a:tc>
                  <a:txBody>
                    <a:bodyPr/>
                    <a:lstStyle/>
                    <a:p>
                      <a:r>
                        <a:rPr lang="en-US" sz="1000" dirty="0"/>
                        <a:t>Pulping paper uses a lot of energy, sulfur dioxide &amp; produces waste.</a:t>
                      </a:r>
                    </a:p>
                  </a:txBody>
                  <a:tcPr/>
                </a:tc>
                <a:extLst>
                  <a:ext uri="{0D108BD9-81ED-4DB2-BD59-A6C34878D82A}">
                    <a16:rowId xmlns:a16="http://schemas.microsoft.com/office/drawing/2014/main" val="1540141021"/>
                  </a:ext>
                </a:extLst>
              </a:tr>
              <a:tr h="205403">
                <a:tc>
                  <a:txBody>
                    <a:bodyPr/>
                    <a:lstStyle/>
                    <a:p>
                      <a:r>
                        <a:rPr lang="en-US" sz="1000" dirty="0"/>
                        <a:t>Usage</a:t>
                      </a:r>
                    </a:p>
                  </a:txBody>
                  <a:tcPr/>
                </a:tc>
                <a:tc>
                  <a:txBody>
                    <a:bodyPr/>
                    <a:lstStyle/>
                    <a:p>
                      <a:r>
                        <a:rPr lang="en-US" sz="1000" dirty="0"/>
                        <a:t>Is reusable.</a:t>
                      </a:r>
                    </a:p>
                  </a:txBody>
                  <a:tcPr/>
                </a:tc>
                <a:tc>
                  <a:txBody>
                    <a:bodyPr/>
                    <a:lstStyle/>
                    <a:p>
                      <a:r>
                        <a:rPr lang="en-US" sz="1000" dirty="0"/>
                        <a:t>Most are not reusable.</a:t>
                      </a:r>
                    </a:p>
                  </a:txBody>
                  <a:tcPr/>
                </a:tc>
                <a:extLst>
                  <a:ext uri="{0D108BD9-81ED-4DB2-BD59-A6C34878D82A}">
                    <a16:rowId xmlns:a16="http://schemas.microsoft.com/office/drawing/2014/main" val="3645746804"/>
                  </a:ext>
                </a:extLst>
              </a:tr>
              <a:tr h="0">
                <a:tc>
                  <a:txBody>
                    <a:bodyPr/>
                    <a:lstStyle/>
                    <a:p>
                      <a:r>
                        <a:rPr lang="en-US" sz="1000" dirty="0"/>
                        <a:t>Disposal</a:t>
                      </a:r>
                    </a:p>
                  </a:txBody>
                  <a:tcPr/>
                </a:tc>
                <a:tc>
                  <a:txBody>
                    <a:bodyPr/>
                    <a:lstStyle/>
                    <a:p>
                      <a:r>
                        <a:rPr lang="en-US" sz="1000" dirty="0"/>
                        <a:t>Can be recycles but is costly and produces pollution. Can be stored in a landfill, take up space and is not biodegradable.</a:t>
                      </a:r>
                    </a:p>
                  </a:txBody>
                  <a:tcPr/>
                </a:tc>
                <a:tc>
                  <a:txBody>
                    <a:bodyPr/>
                    <a:lstStyle/>
                    <a:p>
                      <a:r>
                        <a:rPr lang="en-US" sz="1000" dirty="0"/>
                        <a:t>Biodegradable, non-toxic &amp; can be recycled.</a:t>
                      </a:r>
                    </a:p>
                  </a:txBody>
                  <a:tcPr/>
                </a:tc>
                <a:extLst>
                  <a:ext uri="{0D108BD9-81ED-4DB2-BD59-A6C34878D82A}">
                    <a16:rowId xmlns:a16="http://schemas.microsoft.com/office/drawing/2014/main" val="3199011100"/>
                  </a:ext>
                </a:extLst>
              </a:tr>
            </a:tbl>
          </a:graphicData>
        </a:graphic>
      </p:graphicFrame>
      <p:sp>
        <p:nvSpPr>
          <p:cNvPr id="13" name="TextBox 12">
            <a:extLst>
              <a:ext uri="{FF2B5EF4-FFF2-40B4-BE49-F238E27FC236}">
                <a16:creationId xmlns:a16="http://schemas.microsoft.com/office/drawing/2014/main" id="{F2190871-C781-0D4D-A3A1-2E365BF5C0B0}"/>
              </a:ext>
            </a:extLst>
          </p:cNvPr>
          <p:cNvSpPr txBox="1"/>
          <p:nvPr/>
        </p:nvSpPr>
        <p:spPr>
          <a:xfrm>
            <a:off x="183522" y="2434194"/>
            <a:ext cx="6490097" cy="1015663"/>
          </a:xfrm>
          <a:prstGeom prst="rect">
            <a:avLst/>
          </a:prstGeom>
          <a:noFill/>
        </p:spPr>
        <p:txBody>
          <a:bodyPr wrap="square" rtlCol="0">
            <a:spAutoFit/>
          </a:bodyPr>
          <a:lstStyle/>
          <a:p>
            <a:r>
              <a:rPr lang="en-US" sz="1200" dirty="0"/>
              <a:t>In your own words write a sentence which explains the definition of life-cycle assessment.</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6" name="Rectangle 15">
            <a:extLst>
              <a:ext uri="{FF2B5EF4-FFF2-40B4-BE49-F238E27FC236}">
                <a16:creationId xmlns:a16="http://schemas.microsoft.com/office/drawing/2014/main" id="{26A53374-36DC-6941-91D5-FDA5C49B79D2}"/>
              </a:ext>
            </a:extLst>
          </p:cNvPr>
          <p:cNvSpPr/>
          <p:nvPr/>
        </p:nvSpPr>
        <p:spPr>
          <a:xfrm>
            <a:off x="181028" y="3441767"/>
            <a:ext cx="4318743" cy="276999"/>
          </a:xfrm>
          <a:prstGeom prst="rect">
            <a:avLst/>
          </a:prstGeom>
        </p:spPr>
        <p:txBody>
          <a:bodyPr wrap="square">
            <a:spAutoFit/>
          </a:bodyPr>
          <a:lstStyle/>
          <a:p>
            <a:r>
              <a:rPr lang="en-GB" sz="1200" b="1" dirty="0">
                <a:solidFill>
                  <a:srgbClr val="38D4D6"/>
                </a:solidFill>
              </a:rPr>
              <a:t>Key Facts</a:t>
            </a:r>
            <a:endParaRPr lang="en-GB" sz="1200" b="0" i="0" dirty="0">
              <a:solidFill>
                <a:srgbClr val="38D4D6"/>
              </a:solidFill>
              <a:effectLst/>
            </a:endParaRPr>
          </a:p>
        </p:txBody>
      </p:sp>
    </p:spTree>
    <p:extLst>
      <p:ext uri="{BB962C8B-B14F-4D97-AF65-F5344CB8AC3E}">
        <p14:creationId xmlns:p14="http://schemas.microsoft.com/office/powerpoint/2010/main" val="3188578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Life Cycle Assessment explained: an introduction to building LCA">
            <a:extLst>
              <a:ext uri="{FF2B5EF4-FFF2-40B4-BE49-F238E27FC236}">
                <a16:creationId xmlns:a16="http://schemas.microsoft.com/office/drawing/2014/main" id="{DF9AEC8B-7030-2F49-8E30-5DB517BF04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6014" y="868369"/>
            <a:ext cx="3331286" cy="333128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1180246F-386D-1A4A-BC13-46ECE15D7028}"/>
              </a:ext>
            </a:extLst>
          </p:cNvPr>
          <p:cNvSpPr/>
          <p:nvPr/>
        </p:nvSpPr>
        <p:spPr>
          <a:xfrm>
            <a:off x="149762" y="4075837"/>
            <a:ext cx="6619338" cy="461665"/>
          </a:xfrm>
          <a:prstGeom prst="rect">
            <a:avLst/>
          </a:prstGeom>
        </p:spPr>
        <p:txBody>
          <a:bodyPr wrap="square">
            <a:spAutoFit/>
          </a:bodyPr>
          <a:lstStyle/>
          <a:p>
            <a:r>
              <a:rPr lang="en-GB" sz="1200" dirty="0">
                <a:solidFill>
                  <a:srgbClr val="231F20"/>
                </a:solidFill>
                <a:latin typeface="ReithSans"/>
              </a:rPr>
              <a:t>Ethene is used to make poly(ethene). Poly(ethene) is used to make plastic bags. The table below shows data from a Life-Cycle Assessment (LCA) for a plastic bag and a paper bag.</a:t>
            </a:r>
            <a:endParaRPr lang="en-US" sz="1200" dirty="0"/>
          </a:p>
        </p:txBody>
      </p:sp>
      <p:sp>
        <p:nvSpPr>
          <p:cNvPr id="7" name="Rectangle 6">
            <a:extLst>
              <a:ext uri="{FF2B5EF4-FFF2-40B4-BE49-F238E27FC236}">
                <a16:creationId xmlns:a16="http://schemas.microsoft.com/office/drawing/2014/main" id="{5D489948-76AF-C146-950D-5C796675EFA0}"/>
              </a:ext>
            </a:extLst>
          </p:cNvPr>
          <p:cNvSpPr/>
          <p:nvPr/>
        </p:nvSpPr>
        <p:spPr>
          <a:xfrm>
            <a:off x="111661" y="6292047"/>
            <a:ext cx="6619337" cy="3416320"/>
          </a:xfrm>
          <a:prstGeom prst="rect">
            <a:avLst/>
          </a:prstGeom>
        </p:spPr>
        <p:txBody>
          <a:bodyPr wrap="square">
            <a:spAutoFit/>
          </a:bodyPr>
          <a:lstStyle/>
          <a:p>
            <a:r>
              <a:rPr lang="en-GB" sz="1200" dirty="0">
                <a:solidFill>
                  <a:srgbClr val="231F20"/>
                </a:solidFill>
                <a:latin typeface="ReithSans"/>
              </a:rPr>
              <a:t>A company stated: 'A Life-Cycle Assessment shows that using plastic bags has less environmental impact than using paper bags’. Evaluate this statement. Use the language set out in the key fact on the previous page, your knowledge and the information from the table.</a:t>
            </a:r>
          </a:p>
          <a:p>
            <a:r>
              <a:rPr lang="en-GB" sz="1200" b="1" dirty="0">
                <a:solidFill>
                  <a:srgbClr val="231F20"/>
                </a:solidFill>
                <a:latin typeface="ReithSans"/>
              </a:rPr>
              <a:t>[6 marks]</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a:t>
            </a:r>
          </a:p>
        </p:txBody>
      </p:sp>
      <p:graphicFrame>
        <p:nvGraphicFramePr>
          <p:cNvPr id="8" name="Table 7">
            <a:extLst>
              <a:ext uri="{FF2B5EF4-FFF2-40B4-BE49-F238E27FC236}">
                <a16:creationId xmlns:a16="http://schemas.microsoft.com/office/drawing/2014/main" id="{27309C02-26AB-4841-8AD1-BAC7BC9B9C26}"/>
              </a:ext>
            </a:extLst>
          </p:cNvPr>
          <p:cNvGraphicFramePr>
            <a:graphicFrameLocks noGrp="1"/>
          </p:cNvGraphicFramePr>
          <p:nvPr>
            <p:extLst>
              <p:ext uri="{D42A27DB-BD31-4B8C-83A1-F6EECF244321}">
                <p14:modId xmlns:p14="http://schemas.microsoft.com/office/powerpoint/2010/main" val="4077031220"/>
              </p:ext>
            </p:extLst>
          </p:nvPr>
        </p:nvGraphicFramePr>
        <p:xfrm>
          <a:off x="203752" y="4604335"/>
          <a:ext cx="6462199" cy="1628688"/>
        </p:xfrm>
        <a:graphic>
          <a:graphicData uri="http://schemas.openxmlformats.org/drawingml/2006/table">
            <a:tbl>
              <a:tblPr>
                <a:tableStyleId>{5940675A-B579-460E-94D1-54222C63F5DA}</a:tableStyleId>
              </a:tblPr>
              <a:tblGrid>
                <a:gridCol w="2671731">
                  <a:extLst>
                    <a:ext uri="{9D8B030D-6E8A-4147-A177-3AD203B41FA5}">
                      <a16:colId xmlns:a16="http://schemas.microsoft.com/office/drawing/2014/main" val="2086681353"/>
                    </a:ext>
                  </a:extLst>
                </a:gridCol>
                <a:gridCol w="1975197">
                  <a:extLst>
                    <a:ext uri="{9D8B030D-6E8A-4147-A177-3AD203B41FA5}">
                      <a16:colId xmlns:a16="http://schemas.microsoft.com/office/drawing/2014/main" val="1382684770"/>
                    </a:ext>
                  </a:extLst>
                </a:gridCol>
                <a:gridCol w="1815271">
                  <a:extLst>
                    <a:ext uri="{9D8B030D-6E8A-4147-A177-3AD203B41FA5}">
                      <a16:colId xmlns:a16="http://schemas.microsoft.com/office/drawing/2014/main" val="1405254815"/>
                    </a:ext>
                  </a:extLst>
                </a:gridCol>
              </a:tblGrid>
              <a:tr h="271311">
                <a:tc>
                  <a:txBody>
                    <a:bodyPr/>
                    <a:lstStyle/>
                    <a:p>
                      <a:pPr algn="ctr"/>
                      <a:endParaRPr lang="en-GB" sz="1300" b="1">
                        <a:solidFill>
                          <a:srgbClr val="231F20"/>
                        </a:solidFill>
                        <a:effectLst/>
                      </a:endParaRPr>
                    </a:p>
                  </a:txBody>
                  <a:tcPr marL="36664" marR="36664" marT="36664" marB="36664" anchor="ctr"/>
                </a:tc>
                <a:tc>
                  <a:txBody>
                    <a:bodyPr/>
                    <a:lstStyle/>
                    <a:p>
                      <a:pPr algn="ctr"/>
                      <a:r>
                        <a:rPr lang="en-GB" sz="1300" b="1">
                          <a:solidFill>
                            <a:srgbClr val="231F20"/>
                          </a:solidFill>
                          <a:effectLst/>
                        </a:rPr>
                        <a:t>Plastic bag</a:t>
                      </a:r>
                    </a:p>
                  </a:txBody>
                  <a:tcPr marL="36664" marR="36664" marT="36664" marB="36664" anchor="ctr"/>
                </a:tc>
                <a:tc>
                  <a:txBody>
                    <a:bodyPr/>
                    <a:lstStyle/>
                    <a:p>
                      <a:pPr algn="ctr"/>
                      <a:r>
                        <a:rPr lang="en-GB" sz="1300" b="1">
                          <a:solidFill>
                            <a:srgbClr val="231F20"/>
                          </a:solidFill>
                          <a:effectLst/>
                        </a:rPr>
                        <a:t>Paper bag</a:t>
                      </a:r>
                    </a:p>
                  </a:txBody>
                  <a:tcPr marL="36664" marR="36664" marT="36664" marB="36664" anchor="ctr"/>
                </a:tc>
                <a:extLst>
                  <a:ext uri="{0D108BD9-81ED-4DB2-BD59-A6C34878D82A}">
                    <a16:rowId xmlns:a16="http://schemas.microsoft.com/office/drawing/2014/main" val="544631166"/>
                  </a:ext>
                </a:extLst>
              </a:tr>
              <a:tr h="271311">
                <a:tc>
                  <a:txBody>
                    <a:bodyPr/>
                    <a:lstStyle/>
                    <a:p>
                      <a:pPr algn="ctr"/>
                      <a:r>
                        <a:rPr lang="en-GB" sz="1300" b="1">
                          <a:solidFill>
                            <a:srgbClr val="231F20"/>
                          </a:solidFill>
                          <a:effectLst/>
                        </a:rPr>
                        <a:t>Raw materials</a:t>
                      </a:r>
                    </a:p>
                  </a:txBody>
                  <a:tcPr marL="36664" marR="36664" marT="36664" marB="36664" anchor="ctr"/>
                </a:tc>
                <a:tc>
                  <a:txBody>
                    <a:bodyPr/>
                    <a:lstStyle/>
                    <a:p>
                      <a:r>
                        <a:rPr lang="en-GB" sz="1300">
                          <a:solidFill>
                            <a:srgbClr val="231F20"/>
                          </a:solidFill>
                          <a:effectLst/>
                        </a:rPr>
                        <a:t>Crude oil or natural gas</a:t>
                      </a:r>
                    </a:p>
                  </a:txBody>
                  <a:tcPr marL="36664" marR="36664" marT="36664" marB="36664" anchor="ctr"/>
                </a:tc>
                <a:tc>
                  <a:txBody>
                    <a:bodyPr/>
                    <a:lstStyle/>
                    <a:p>
                      <a:r>
                        <a:rPr lang="en-GB" sz="1300">
                          <a:solidFill>
                            <a:srgbClr val="231F20"/>
                          </a:solidFill>
                          <a:effectLst/>
                        </a:rPr>
                        <a:t>Wood</a:t>
                      </a:r>
                    </a:p>
                  </a:txBody>
                  <a:tcPr marL="36664" marR="36664" marT="36664" marB="36664" anchor="ctr"/>
                </a:tc>
                <a:extLst>
                  <a:ext uri="{0D108BD9-81ED-4DB2-BD59-A6C34878D82A}">
                    <a16:rowId xmlns:a16="http://schemas.microsoft.com/office/drawing/2014/main" val="1417365316"/>
                  </a:ext>
                </a:extLst>
              </a:tr>
              <a:tr h="271311">
                <a:tc>
                  <a:txBody>
                    <a:bodyPr/>
                    <a:lstStyle/>
                    <a:p>
                      <a:pPr algn="ctr"/>
                      <a:r>
                        <a:rPr lang="en-GB" sz="1300" b="1">
                          <a:solidFill>
                            <a:srgbClr val="231F20"/>
                          </a:solidFill>
                          <a:effectLst/>
                        </a:rPr>
                        <a:t>Energy used in MJ</a:t>
                      </a:r>
                    </a:p>
                  </a:txBody>
                  <a:tcPr marL="36664" marR="36664" marT="36664" marB="36664" anchor="ctr"/>
                </a:tc>
                <a:tc>
                  <a:txBody>
                    <a:bodyPr/>
                    <a:lstStyle/>
                    <a:p>
                      <a:r>
                        <a:rPr lang="en-GB" sz="1300">
                          <a:solidFill>
                            <a:srgbClr val="231F20"/>
                          </a:solidFill>
                          <a:effectLst/>
                        </a:rPr>
                        <a:t>1.5</a:t>
                      </a:r>
                    </a:p>
                  </a:txBody>
                  <a:tcPr marL="36664" marR="36664" marT="36664" marB="36664" anchor="ctr"/>
                </a:tc>
                <a:tc>
                  <a:txBody>
                    <a:bodyPr/>
                    <a:lstStyle/>
                    <a:p>
                      <a:r>
                        <a:rPr lang="en-GB" sz="1300">
                          <a:solidFill>
                            <a:srgbClr val="231F20"/>
                          </a:solidFill>
                          <a:effectLst/>
                        </a:rPr>
                        <a:t>1.7</a:t>
                      </a:r>
                    </a:p>
                  </a:txBody>
                  <a:tcPr marL="36664" marR="36664" marT="36664" marB="36664" anchor="ctr"/>
                </a:tc>
                <a:extLst>
                  <a:ext uri="{0D108BD9-81ED-4DB2-BD59-A6C34878D82A}">
                    <a16:rowId xmlns:a16="http://schemas.microsoft.com/office/drawing/2014/main" val="559781322"/>
                  </a:ext>
                </a:extLst>
              </a:tr>
              <a:tr h="271311">
                <a:tc>
                  <a:txBody>
                    <a:bodyPr/>
                    <a:lstStyle/>
                    <a:p>
                      <a:pPr algn="ctr"/>
                      <a:r>
                        <a:rPr lang="en-GB" sz="1300" b="1" dirty="0">
                          <a:solidFill>
                            <a:srgbClr val="231F20"/>
                          </a:solidFill>
                          <a:effectLst/>
                        </a:rPr>
                        <a:t>Mass of solid waste in g</a:t>
                      </a:r>
                    </a:p>
                  </a:txBody>
                  <a:tcPr marL="36664" marR="36664" marT="36664" marB="36664" anchor="ctr"/>
                </a:tc>
                <a:tc>
                  <a:txBody>
                    <a:bodyPr/>
                    <a:lstStyle/>
                    <a:p>
                      <a:r>
                        <a:rPr lang="en-GB" sz="1300">
                          <a:solidFill>
                            <a:srgbClr val="231F20"/>
                          </a:solidFill>
                          <a:effectLst/>
                        </a:rPr>
                        <a:t>14</a:t>
                      </a:r>
                    </a:p>
                  </a:txBody>
                  <a:tcPr marL="36664" marR="36664" marT="36664" marB="36664" anchor="ctr"/>
                </a:tc>
                <a:tc>
                  <a:txBody>
                    <a:bodyPr/>
                    <a:lstStyle/>
                    <a:p>
                      <a:r>
                        <a:rPr lang="en-GB" sz="1300">
                          <a:solidFill>
                            <a:srgbClr val="231F20"/>
                          </a:solidFill>
                          <a:effectLst/>
                        </a:rPr>
                        <a:t>50</a:t>
                      </a:r>
                    </a:p>
                  </a:txBody>
                  <a:tcPr marL="36664" marR="36664" marT="36664" marB="36664" anchor="ctr"/>
                </a:tc>
                <a:extLst>
                  <a:ext uri="{0D108BD9-81ED-4DB2-BD59-A6C34878D82A}">
                    <a16:rowId xmlns:a16="http://schemas.microsoft.com/office/drawing/2014/main" val="3940652549"/>
                  </a:ext>
                </a:extLst>
              </a:tr>
              <a:tr h="271311">
                <a:tc>
                  <a:txBody>
                    <a:bodyPr/>
                    <a:lstStyle/>
                    <a:p>
                      <a:pPr algn="ctr"/>
                      <a:r>
                        <a:rPr lang="en-GB" sz="1300" b="1">
                          <a:solidFill>
                            <a:srgbClr val="231F20"/>
                          </a:solidFill>
                          <a:effectLst/>
                        </a:rPr>
                        <a:t>Mass of CO</a:t>
                      </a:r>
                      <a:r>
                        <a:rPr lang="en-GB" sz="1300" b="1" baseline="-25000">
                          <a:solidFill>
                            <a:srgbClr val="231F20"/>
                          </a:solidFill>
                          <a:effectLst/>
                        </a:rPr>
                        <a:t>2</a:t>
                      </a:r>
                      <a:r>
                        <a:rPr lang="en-GB" sz="1300" b="1">
                          <a:solidFill>
                            <a:srgbClr val="231F20"/>
                          </a:solidFill>
                          <a:effectLst/>
                        </a:rPr>
                        <a:t> produced in kg</a:t>
                      </a:r>
                    </a:p>
                  </a:txBody>
                  <a:tcPr marL="36664" marR="36664" marT="36664" marB="36664" anchor="ctr"/>
                </a:tc>
                <a:tc>
                  <a:txBody>
                    <a:bodyPr/>
                    <a:lstStyle/>
                    <a:p>
                      <a:r>
                        <a:rPr lang="en-GB" sz="1300">
                          <a:solidFill>
                            <a:srgbClr val="231F20"/>
                          </a:solidFill>
                          <a:effectLst/>
                        </a:rPr>
                        <a:t>0.23</a:t>
                      </a:r>
                    </a:p>
                  </a:txBody>
                  <a:tcPr marL="36664" marR="36664" marT="36664" marB="36664" anchor="ctr"/>
                </a:tc>
                <a:tc>
                  <a:txBody>
                    <a:bodyPr/>
                    <a:lstStyle/>
                    <a:p>
                      <a:r>
                        <a:rPr lang="en-GB" sz="1300">
                          <a:solidFill>
                            <a:srgbClr val="231F20"/>
                          </a:solidFill>
                          <a:effectLst/>
                        </a:rPr>
                        <a:t>0.53</a:t>
                      </a:r>
                    </a:p>
                  </a:txBody>
                  <a:tcPr marL="36664" marR="36664" marT="36664" marB="36664" anchor="ctr"/>
                </a:tc>
                <a:extLst>
                  <a:ext uri="{0D108BD9-81ED-4DB2-BD59-A6C34878D82A}">
                    <a16:rowId xmlns:a16="http://schemas.microsoft.com/office/drawing/2014/main" val="217470551"/>
                  </a:ext>
                </a:extLst>
              </a:tr>
              <a:tr h="0">
                <a:tc>
                  <a:txBody>
                    <a:bodyPr/>
                    <a:lstStyle/>
                    <a:p>
                      <a:pPr algn="ctr"/>
                      <a:r>
                        <a:rPr lang="en-GB" sz="1300" b="1" dirty="0">
                          <a:solidFill>
                            <a:srgbClr val="231F20"/>
                          </a:solidFill>
                          <a:effectLst/>
                        </a:rPr>
                        <a:t>Volume of fresh water used in dm</a:t>
                      </a:r>
                      <a:r>
                        <a:rPr lang="en-GB" sz="1300" b="1" baseline="30000" dirty="0">
                          <a:solidFill>
                            <a:srgbClr val="231F20"/>
                          </a:solidFill>
                          <a:effectLst/>
                        </a:rPr>
                        <a:t>3</a:t>
                      </a:r>
                      <a:endParaRPr lang="en-GB" sz="1300" b="1" dirty="0">
                        <a:solidFill>
                          <a:srgbClr val="231F20"/>
                        </a:solidFill>
                        <a:effectLst/>
                      </a:endParaRPr>
                    </a:p>
                  </a:txBody>
                  <a:tcPr marL="36664" marR="36664" marT="36664" marB="36664" anchor="ctr"/>
                </a:tc>
                <a:tc>
                  <a:txBody>
                    <a:bodyPr/>
                    <a:lstStyle/>
                    <a:p>
                      <a:r>
                        <a:rPr lang="en-GB" sz="1300">
                          <a:solidFill>
                            <a:srgbClr val="231F20"/>
                          </a:solidFill>
                          <a:effectLst/>
                        </a:rPr>
                        <a:t>255</a:t>
                      </a:r>
                    </a:p>
                  </a:txBody>
                  <a:tcPr marL="36664" marR="36664" marT="36664" marB="36664" anchor="ctr"/>
                </a:tc>
                <a:tc>
                  <a:txBody>
                    <a:bodyPr/>
                    <a:lstStyle/>
                    <a:p>
                      <a:r>
                        <a:rPr lang="en-GB" sz="1300" dirty="0">
                          <a:solidFill>
                            <a:srgbClr val="231F20"/>
                          </a:solidFill>
                          <a:effectLst/>
                        </a:rPr>
                        <a:t>4520</a:t>
                      </a:r>
                    </a:p>
                  </a:txBody>
                  <a:tcPr marL="36664" marR="36664" marT="36664" marB="36664" anchor="ctr"/>
                </a:tc>
                <a:extLst>
                  <a:ext uri="{0D108BD9-81ED-4DB2-BD59-A6C34878D82A}">
                    <a16:rowId xmlns:a16="http://schemas.microsoft.com/office/drawing/2014/main" val="2428708568"/>
                  </a:ext>
                </a:extLst>
              </a:tr>
            </a:tbl>
          </a:graphicData>
        </a:graphic>
      </p:graphicFrame>
      <p:pic>
        <p:nvPicPr>
          <p:cNvPr id="10" name="Picture 9" descr="A picture containing graphical user interface&#10;&#10;Description automatically generated">
            <a:extLst>
              <a:ext uri="{FF2B5EF4-FFF2-40B4-BE49-F238E27FC236}">
                <a16:creationId xmlns:a16="http://schemas.microsoft.com/office/drawing/2014/main" id="{64215B1E-1AD2-7043-8326-35B838FA5726}"/>
              </a:ext>
            </a:extLst>
          </p:cNvPr>
          <p:cNvPicPr>
            <a:picLocks noChangeAspect="1"/>
          </p:cNvPicPr>
          <p:nvPr/>
        </p:nvPicPr>
        <p:blipFill rotWithShape="1">
          <a:blip r:embed="rId3"/>
          <a:srcRect t="-1" r="68037" b="-1158"/>
          <a:stretch/>
        </p:blipFill>
        <p:spPr>
          <a:xfrm>
            <a:off x="192048" y="194375"/>
            <a:ext cx="668564" cy="653369"/>
          </a:xfrm>
          <a:prstGeom prst="rect">
            <a:avLst/>
          </a:prstGeom>
        </p:spPr>
      </p:pic>
      <p:sp>
        <p:nvSpPr>
          <p:cNvPr id="11" name="Rounded Rectangle 10">
            <a:extLst>
              <a:ext uri="{FF2B5EF4-FFF2-40B4-BE49-F238E27FC236}">
                <a16:creationId xmlns:a16="http://schemas.microsoft.com/office/drawing/2014/main" id="{A16B5AFD-20A8-7647-A498-1F0DCF9873D0}"/>
              </a:ext>
            </a:extLst>
          </p:cNvPr>
          <p:cNvSpPr/>
          <p:nvPr/>
        </p:nvSpPr>
        <p:spPr>
          <a:xfrm>
            <a:off x="192048" y="194375"/>
            <a:ext cx="6473904" cy="646066"/>
          </a:xfrm>
          <a:prstGeom prst="roundRect">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457F90-B959-7242-A272-09DE0FE3C40E}"/>
              </a:ext>
            </a:extLst>
          </p:cNvPr>
          <p:cNvSpPr/>
          <p:nvPr/>
        </p:nvSpPr>
        <p:spPr>
          <a:xfrm>
            <a:off x="860612" y="193341"/>
            <a:ext cx="3923382" cy="276999"/>
          </a:xfrm>
          <a:prstGeom prst="rect">
            <a:avLst/>
          </a:prstGeom>
        </p:spPr>
        <p:txBody>
          <a:bodyPr wrap="none">
            <a:spAutoFit/>
          </a:bodyPr>
          <a:lstStyle/>
          <a:p>
            <a:r>
              <a:rPr lang="en-GB" sz="1200" dirty="0"/>
              <a:t>KS4-17-02: Using Resources - </a:t>
            </a:r>
            <a:r>
              <a:rPr lang="en-US" sz="1200" dirty="0"/>
              <a:t>Explore life Cycle Assessments</a:t>
            </a:r>
          </a:p>
        </p:txBody>
      </p:sp>
      <p:pic>
        <p:nvPicPr>
          <p:cNvPr id="13" name="Picture 2" descr="Thames Water - The UK&amp;#39;s largest water and wastewater company">
            <a:extLst>
              <a:ext uri="{FF2B5EF4-FFF2-40B4-BE49-F238E27FC236}">
                <a16:creationId xmlns:a16="http://schemas.microsoft.com/office/drawing/2014/main" id="{A59F5AD5-E070-D141-A605-8A6F76E8268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26519" y="193341"/>
            <a:ext cx="647100" cy="6471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4254D819-015F-F346-A3FE-8FBFA38D165B}"/>
              </a:ext>
            </a:extLst>
          </p:cNvPr>
          <p:cNvSpPr/>
          <p:nvPr/>
        </p:nvSpPr>
        <p:spPr>
          <a:xfrm>
            <a:off x="860612" y="380579"/>
            <a:ext cx="4276164" cy="461665"/>
          </a:xfrm>
          <a:prstGeom prst="rect">
            <a:avLst/>
          </a:prstGeom>
        </p:spPr>
        <p:txBody>
          <a:bodyPr wrap="square">
            <a:spAutoFit/>
          </a:bodyPr>
          <a:lstStyle/>
          <a:p>
            <a:r>
              <a:rPr lang="en-US" sz="800" dirty="0">
                <a:solidFill>
                  <a:srgbClr val="38D4D6"/>
                </a:solidFill>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Describe what's meant by a lifecycle assessment</a:t>
            </a:r>
          </a:p>
          <a:p>
            <a:r>
              <a:rPr lang="en-US" sz="800" dirty="0">
                <a:solidFill>
                  <a:srgbClr val="38D4D6"/>
                </a:solidFill>
                <a:latin typeface="Arial" panose="020B0604020202020204" pitchFamily="34" charset="0"/>
                <a:cs typeface="Arial" panose="020B0604020202020204" pitchFamily="34" charset="0"/>
              </a:rPr>
              <a:t>● </a:t>
            </a:r>
            <a:r>
              <a:rPr lang="en-US" sz="800" dirty="0">
                <a:latin typeface="Arial" panose="020B0604020202020204" pitchFamily="34" charset="0"/>
                <a:cs typeface="Arial" panose="020B0604020202020204" pitchFamily="34" charset="0"/>
              </a:rPr>
              <a:t>Discuss the life cycle assessments for a plastic shopping bag and a paper shopping bag</a:t>
            </a:r>
          </a:p>
          <a:p>
            <a:r>
              <a:rPr lang="en-US" sz="800" dirty="0">
                <a:solidFill>
                  <a:srgbClr val="38D4D6"/>
                </a:solidFill>
                <a:latin typeface="Arial" panose="020B0604020202020204" pitchFamily="34" charset="0"/>
                <a:cs typeface="Arial" panose="020B0604020202020204" pitchFamily="34" charset="0"/>
              </a:rPr>
              <a:t>● </a:t>
            </a:r>
            <a:r>
              <a:rPr lang="en-US" sz="800" dirty="0">
                <a:latin typeface="Arial" panose="020B0604020202020204" pitchFamily="34" charset="0"/>
                <a:cs typeface="Arial" panose="020B0604020202020204" pitchFamily="34" charset="0"/>
              </a:rPr>
              <a:t>Describe the problems with life cycle assessments</a:t>
            </a:r>
          </a:p>
        </p:txBody>
      </p:sp>
      <p:sp>
        <p:nvSpPr>
          <p:cNvPr id="15" name="TextBox 14">
            <a:extLst>
              <a:ext uri="{FF2B5EF4-FFF2-40B4-BE49-F238E27FC236}">
                <a16:creationId xmlns:a16="http://schemas.microsoft.com/office/drawing/2014/main" id="{8EF9C6CD-F21A-7C41-A9A0-37CE945225C8}"/>
              </a:ext>
            </a:extLst>
          </p:cNvPr>
          <p:cNvSpPr txBox="1"/>
          <p:nvPr/>
        </p:nvSpPr>
        <p:spPr>
          <a:xfrm>
            <a:off x="2340400" y="9644390"/>
            <a:ext cx="2177199" cy="261610"/>
          </a:xfrm>
          <a:prstGeom prst="rect">
            <a:avLst/>
          </a:prstGeom>
          <a:noFill/>
        </p:spPr>
        <p:txBody>
          <a:bodyPr wrap="square" rtlCol="0">
            <a:spAutoFit/>
          </a:bodyPr>
          <a:lstStyle/>
          <a:p>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spTree>
    <p:extLst>
      <p:ext uri="{BB962C8B-B14F-4D97-AF65-F5344CB8AC3E}">
        <p14:creationId xmlns:p14="http://schemas.microsoft.com/office/powerpoint/2010/main" val="4192526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graphical user interface&#10;&#10;Description automatically generated">
            <a:extLst>
              <a:ext uri="{FF2B5EF4-FFF2-40B4-BE49-F238E27FC236}">
                <a16:creationId xmlns:a16="http://schemas.microsoft.com/office/drawing/2014/main" id="{485289F0-813F-A242-87A3-A33147F924E5}"/>
              </a:ext>
            </a:extLst>
          </p:cNvPr>
          <p:cNvPicPr>
            <a:picLocks noChangeAspect="1"/>
          </p:cNvPicPr>
          <p:nvPr/>
        </p:nvPicPr>
        <p:blipFill rotWithShape="1">
          <a:blip r:embed="rId2"/>
          <a:srcRect t="-1" r="68037" b="-1158"/>
          <a:stretch/>
        </p:blipFill>
        <p:spPr>
          <a:xfrm>
            <a:off x="192048" y="194375"/>
            <a:ext cx="668564" cy="653369"/>
          </a:xfrm>
          <a:prstGeom prst="rect">
            <a:avLst/>
          </a:prstGeom>
        </p:spPr>
      </p:pic>
      <p:sp>
        <p:nvSpPr>
          <p:cNvPr id="5" name="Rounded Rectangle 4">
            <a:extLst>
              <a:ext uri="{FF2B5EF4-FFF2-40B4-BE49-F238E27FC236}">
                <a16:creationId xmlns:a16="http://schemas.microsoft.com/office/drawing/2014/main" id="{750031BB-DFDA-1341-A0D5-B07922C2EDA9}"/>
              </a:ext>
            </a:extLst>
          </p:cNvPr>
          <p:cNvSpPr/>
          <p:nvPr/>
        </p:nvSpPr>
        <p:spPr>
          <a:xfrm>
            <a:off x="192048" y="194375"/>
            <a:ext cx="6473904" cy="646066"/>
          </a:xfrm>
          <a:prstGeom prst="roundRect">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E7BD5D4-2837-E241-9C5B-FDAA3D467440}"/>
              </a:ext>
            </a:extLst>
          </p:cNvPr>
          <p:cNvSpPr/>
          <p:nvPr/>
        </p:nvSpPr>
        <p:spPr>
          <a:xfrm>
            <a:off x="860612" y="193341"/>
            <a:ext cx="3923382" cy="276999"/>
          </a:xfrm>
          <a:prstGeom prst="rect">
            <a:avLst/>
          </a:prstGeom>
        </p:spPr>
        <p:txBody>
          <a:bodyPr wrap="none">
            <a:spAutoFit/>
          </a:bodyPr>
          <a:lstStyle/>
          <a:p>
            <a:r>
              <a:rPr lang="en-GB" sz="1200" dirty="0"/>
              <a:t>KS4-17-02: Using Resources - </a:t>
            </a:r>
            <a:r>
              <a:rPr lang="en-US" sz="1200" dirty="0"/>
              <a:t>Explore life Cycle Assessments</a:t>
            </a:r>
          </a:p>
        </p:txBody>
      </p:sp>
      <p:pic>
        <p:nvPicPr>
          <p:cNvPr id="7" name="Picture 2" descr="Thames Water - The UK&amp;#39;s largest water and wastewater company">
            <a:extLst>
              <a:ext uri="{FF2B5EF4-FFF2-40B4-BE49-F238E27FC236}">
                <a16:creationId xmlns:a16="http://schemas.microsoft.com/office/drawing/2014/main" id="{FAA4F0DA-1F58-4E43-B3C0-7A3C976A99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6519" y="193341"/>
            <a:ext cx="647100" cy="6471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1B69E072-5374-F840-9AC3-FADF85192E2D}"/>
              </a:ext>
            </a:extLst>
          </p:cNvPr>
          <p:cNvSpPr/>
          <p:nvPr/>
        </p:nvSpPr>
        <p:spPr>
          <a:xfrm>
            <a:off x="860612" y="380579"/>
            <a:ext cx="4276164" cy="461665"/>
          </a:xfrm>
          <a:prstGeom prst="rect">
            <a:avLst/>
          </a:prstGeom>
        </p:spPr>
        <p:txBody>
          <a:bodyPr wrap="square">
            <a:spAutoFit/>
          </a:bodyPr>
          <a:lstStyle/>
          <a:p>
            <a:r>
              <a:rPr lang="en-US" sz="800" dirty="0">
                <a:solidFill>
                  <a:srgbClr val="38D4D6"/>
                </a:solidFill>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Describe what's meant by a lifecycle assessment</a:t>
            </a:r>
          </a:p>
          <a:p>
            <a:r>
              <a:rPr lang="en-US" sz="800" dirty="0">
                <a:solidFill>
                  <a:srgbClr val="38D4D6"/>
                </a:solidFill>
                <a:latin typeface="Arial" panose="020B0604020202020204" pitchFamily="34" charset="0"/>
                <a:cs typeface="Arial" panose="020B0604020202020204" pitchFamily="34" charset="0"/>
              </a:rPr>
              <a:t>● </a:t>
            </a:r>
            <a:r>
              <a:rPr lang="en-US" sz="800" dirty="0">
                <a:latin typeface="Arial" panose="020B0604020202020204" pitchFamily="34" charset="0"/>
                <a:cs typeface="Arial" panose="020B0604020202020204" pitchFamily="34" charset="0"/>
              </a:rPr>
              <a:t>Discuss the life cycle assessments for a plastic shopping bag and a paper shopping bag</a:t>
            </a:r>
          </a:p>
          <a:p>
            <a:r>
              <a:rPr lang="en-US" sz="800" dirty="0">
                <a:solidFill>
                  <a:srgbClr val="38D4D6"/>
                </a:solidFill>
                <a:latin typeface="Arial" panose="020B0604020202020204" pitchFamily="34" charset="0"/>
                <a:cs typeface="Arial" panose="020B0604020202020204" pitchFamily="34" charset="0"/>
              </a:rPr>
              <a:t>● </a:t>
            </a:r>
            <a:r>
              <a:rPr lang="en-US" sz="800" dirty="0">
                <a:latin typeface="Arial" panose="020B0604020202020204" pitchFamily="34" charset="0"/>
                <a:cs typeface="Arial" panose="020B0604020202020204" pitchFamily="34" charset="0"/>
              </a:rPr>
              <a:t>Describe the problems with life cycle assessments</a:t>
            </a:r>
          </a:p>
        </p:txBody>
      </p:sp>
      <p:sp>
        <p:nvSpPr>
          <p:cNvPr id="9" name="TextBox 8">
            <a:extLst>
              <a:ext uri="{FF2B5EF4-FFF2-40B4-BE49-F238E27FC236}">
                <a16:creationId xmlns:a16="http://schemas.microsoft.com/office/drawing/2014/main" id="{D5632D99-23DB-134F-9D18-1641E13DED0A}"/>
              </a:ext>
            </a:extLst>
          </p:cNvPr>
          <p:cNvSpPr txBox="1"/>
          <p:nvPr/>
        </p:nvSpPr>
        <p:spPr>
          <a:xfrm>
            <a:off x="2340400" y="9644390"/>
            <a:ext cx="2177199" cy="261610"/>
          </a:xfrm>
          <a:prstGeom prst="rect">
            <a:avLst/>
          </a:prstGeom>
          <a:noFill/>
        </p:spPr>
        <p:txBody>
          <a:bodyPr wrap="square" rtlCol="0">
            <a:spAutoFit/>
          </a:bodyPr>
          <a:lstStyle/>
          <a:p>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sp>
        <p:nvSpPr>
          <p:cNvPr id="10" name="Rectangle 9">
            <a:extLst>
              <a:ext uri="{FF2B5EF4-FFF2-40B4-BE49-F238E27FC236}">
                <a16:creationId xmlns:a16="http://schemas.microsoft.com/office/drawing/2014/main" id="{45FF25A4-4EF5-2647-B4D9-67B143E25F3F}"/>
              </a:ext>
            </a:extLst>
          </p:cNvPr>
          <p:cNvSpPr/>
          <p:nvPr/>
        </p:nvSpPr>
        <p:spPr>
          <a:xfrm>
            <a:off x="119330" y="957748"/>
            <a:ext cx="6619337" cy="8771632"/>
          </a:xfrm>
          <a:prstGeom prst="rect">
            <a:avLst/>
          </a:prstGeom>
        </p:spPr>
        <p:txBody>
          <a:bodyPr wrap="square">
            <a:spAutoFit/>
          </a:bodyPr>
          <a:lstStyle/>
          <a:p>
            <a:r>
              <a:rPr lang="en-GB" sz="1200" dirty="0">
                <a:solidFill>
                  <a:srgbClr val="231F20"/>
                </a:solidFill>
                <a:latin typeface="ReithSans"/>
              </a:rPr>
              <a:t>The UK government has advised supermarkets to stop using plastic bags due to their environmental impact. Most plastic bags are made from polythene.</a:t>
            </a:r>
          </a:p>
          <a:p>
            <a:endParaRPr lang="en-GB" sz="1200" dirty="0">
              <a:solidFill>
                <a:srgbClr val="231F20"/>
              </a:solidFill>
              <a:latin typeface="ReithSans"/>
            </a:endParaRPr>
          </a:p>
          <a:p>
            <a:r>
              <a:rPr lang="en-GB" sz="1200" dirty="0">
                <a:solidFill>
                  <a:srgbClr val="231F20"/>
                </a:solidFill>
                <a:latin typeface="ReithSans"/>
              </a:rPr>
              <a:t>The table below shows ways to deal with large numbers of waste shopping bags.</a:t>
            </a:r>
          </a:p>
          <a:p>
            <a:endParaRPr lang="en-GB" sz="1200" dirty="0">
              <a:solidFill>
                <a:srgbClr val="231F20"/>
              </a:solidFill>
              <a:latin typeface="ReithSans"/>
            </a:endParaRPr>
          </a:p>
          <a:p>
            <a:endParaRPr lang="en-GB" sz="1200" dirty="0">
              <a:solidFill>
                <a:srgbClr val="231F20"/>
              </a:solidFill>
              <a:latin typeface="ReithSans"/>
            </a:endParaRPr>
          </a:p>
          <a:p>
            <a:endParaRPr lang="en-GB" sz="1200" dirty="0">
              <a:solidFill>
                <a:srgbClr val="231F20"/>
              </a:solidFill>
              <a:latin typeface="ReithSans"/>
            </a:endParaRPr>
          </a:p>
          <a:p>
            <a:endParaRPr lang="en-GB" sz="1200" dirty="0">
              <a:solidFill>
                <a:srgbClr val="231F20"/>
              </a:solidFill>
              <a:latin typeface="ReithSans"/>
            </a:endParaRPr>
          </a:p>
          <a:p>
            <a:endParaRPr lang="en-GB" sz="1200" dirty="0">
              <a:solidFill>
                <a:srgbClr val="231F20"/>
              </a:solidFill>
              <a:latin typeface="ReithSans"/>
            </a:endParaRPr>
          </a:p>
          <a:p>
            <a:endParaRPr lang="en-GB" sz="1200" dirty="0">
              <a:solidFill>
                <a:srgbClr val="231F20"/>
              </a:solidFill>
              <a:latin typeface="ReithSans"/>
            </a:endParaRPr>
          </a:p>
          <a:p>
            <a:endParaRPr lang="en-GB" sz="1200" dirty="0">
              <a:solidFill>
                <a:srgbClr val="231F20"/>
              </a:solidFill>
              <a:latin typeface="ReithSans"/>
            </a:endParaRPr>
          </a:p>
          <a:p>
            <a:endParaRPr lang="en-GB" sz="1200" dirty="0">
              <a:solidFill>
                <a:srgbClr val="231F20"/>
              </a:solidFill>
              <a:latin typeface="ReithSans"/>
            </a:endParaRPr>
          </a:p>
          <a:p>
            <a:endParaRPr lang="en-GB" sz="1200" dirty="0">
              <a:solidFill>
                <a:srgbClr val="231F20"/>
              </a:solidFill>
              <a:latin typeface="ReithSans"/>
            </a:endParaRPr>
          </a:p>
          <a:p>
            <a:endParaRPr lang="en-GB" sz="800" dirty="0">
              <a:solidFill>
                <a:srgbClr val="231F20"/>
              </a:solidFill>
              <a:latin typeface="ReithSans"/>
            </a:endParaRPr>
          </a:p>
          <a:p>
            <a:r>
              <a:rPr lang="en-GB" sz="1200" dirty="0">
                <a:solidFill>
                  <a:srgbClr val="231F20"/>
                </a:solidFill>
                <a:latin typeface="ReithSans"/>
              </a:rPr>
              <a:t>Use the information in the table and your knowledge to give one advantage and one disadvantage for each of the methods used to deal with plastic bags in the table above.</a:t>
            </a:r>
          </a:p>
          <a:p>
            <a:r>
              <a:rPr lang="en-GB" sz="1200" b="1" dirty="0">
                <a:solidFill>
                  <a:srgbClr val="231F20"/>
                </a:solidFill>
                <a:latin typeface="ReithSans"/>
              </a:rPr>
              <a:t>[8 marks]</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________________________________________________________________________________________________________________________________________________________________________</a:t>
            </a:r>
          </a:p>
        </p:txBody>
      </p:sp>
      <p:graphicFrame>
        <p:nvGraphicFramePr>
          <p:cNvPr id="17" name="Table 17">
            <a:extLst>
              <a:ext uri="{FF2B5EF4-FFF2-40B4-BE49-F238E27FC236}">
                <a16:creationId xmlns:a16="http://schemas.microsoft.com/office/drawing/2014/main" id="{841AB4C2-5A8F-FD4E-BDB7-60CDF027D8FD}"/>
              </a:ext>
            </a:extLst>
          </p:cNvPr>
          <p:cNvGraphicFramePr>
            <a:graphicFrameLocks noGrp="1"/>
          </p:cNvGraphicFramePr>
          <p:nvPr>
            <p:extLst>
              <p:ext uri="{D42A27DB-BD31-4B8C-83A1-F6EECF244321}">
                <p14:modId xmlns:p14="http://schemas.microsoft.com/office/powerpoint/2010/main" val="10330766"/>
              </p:ext>
            </p:extLst>
          </p:nvPr>
        </p:nvGraphicFramePr>
        <p:xfrm>
          <a:off x="211994" y="1905000"/>
          <a:ext cx="6453958" cy="1402710"/>
        </p:xfrm>
        <a:graphic>
          <a:graphicData uri="http://schemas.openxmlformats.org/drawingml/2006/table">
            <a:tbl>
              <a:tblPr firstRow="1" bandRow="1">
                <a:tableStyleId>{5940675A-B579-460E-94D1-54222C63F5DA}</a:tableStyleId>
              </a:tblPr>
              <a:tblGrid>
                <a:gridCol w="931006">
                  <a:extLst>
                    <a:ext uri="{9D8B030D-6E8A-4147-A177-3AD203B41FA5}">
                      <a16:colId xmlns:a16="http://schemas.microsoft.com/office/drawing/2014/main" val="859217909"/>
                    </a:ext>
                  </a:extLst>
                </a:gridCol>
                <a:gridCol w="5522952">
                  <a:extLst>
                    <a:ext uri="{9D8B030D-6E8A-4147-A177-3AD203B41FA5}">
                      <a16:colId xmlns:a16="http://schemas.microsoft.com/office/drawing/2014/main" val="362311957"/>
                    </a:ext>
                  </a:extLst>
                </a:gridCol>
              </a:tblGrid>
              <a:tr h="183258">
                <a:tc>
                  <a:txBody>
                    <a:bodyPr/>
                    <a:lstStyle/>
                    <a:p>
                      <a:r>
                        <a:rPr lang="en-US" sz="1200" b="1" dirty="0">
                          <a:solidFill>
                            <a:srgbClr val="38D4D6"/>
                          </a:solidFill>
                        </a:rPr>
                        <a:t>Method</a:t>
                      </a:r>
                    </a:p>
                  </a:txBody>
                  <a:tcPr/>
                </a:tc>
                <a:tc>
                  <a:txBody>
                    <a:bodyPr/>
                    <a:lstStyle/>
                    <a:p>
                      <a:r>
                        <a:rPr lang="en-US" sz="1200" b="1" dirty="0">
                          <a:solidFill>
                            <a:srgbClr val="38D4D6"/>
                          </a:solidFill>
                        </a:rPr>
                        <a:t>What happens to the plastic bag</a:t>
                      </a:r>
                    </a:p>
                  </a:txBody>
                  <a:tcPr/>
                </a:tc>
                <a:extLst>
                  <a:ext uri="{0D108BD9-81ED-4DB2-BD59-A6C34878D82A}">
                    <a16:rowId xmlns:a16="http://schemas.microsoft.com/office/drawing/2014/main" val="17232760"/>
                  </a:ext>
                </a:extLst>
              </a:tr>
              <a:tr h="247737">
                <a:tc>
                  <a:txBody>
                    <a:bodyPr/>
                    <a:lstStyle/>
                    <a:p>
                      <a:r>
                        <a:rPr lang="en-US" sz="1200" dirty="0"/>
                        <a:t>Burned</a:t>
                      </a:r>
                    </a:p>
                  </a:txBody>
                  <a:tcPr/>
                </a:tc>
                <a:tc>
                  <a:txBody>
                    <a:bodyPr/>
                    <a:lstStyle/>
                    <a:p>
                      <a:r>
                        <a:rPr lang="en-US" sz="1200" dirty="0"/>
                        <a:t>Collected, transported and burnt to release energy</a:t>
                      </a:r>
                    </a:p>
                  </a:txBody>
                  <a:tcPr/>
                </a:tc>
                <a:extLst>
                  <a:ext uri="{0D108BD9-81ED-4DB2-BD59-A6C34878D82A}">
                    <a16:rowId xmlns:a16="http://schemas.microsoft.com/office/drawing/2014/main" val="2044141914"/>
                  </a:ext>
                </a:extLst>
              </a:tr>
              <a:tr h="247737">
                <a:tc>
                  <a:txBody>
                    <a:bodyPr/>
                    <a:lstStyle/>
                    <a:p>
                      <a:r>
                        <a:rPr lang="en-US" sz="1200" dirty="0"/>
                        <a:t>Reused</a:t>
                      </a:r>
                    </a:p>
                  </a:txBody>
                  <a:tcPr/>
                </a:tc>
                <a:tc>
                  <a:txBody>
                    <a:bodyPr/>
                    <a:lstStyle/>
                    <a:p>
                      <a:r>
                        <a:rPr lang="en-US" sz="1200" dirty="0"/>
                        <a:t>Customer uses the bag again</a:t>
                      </a:r>
                    </a:p>
                  </a:txBody>
                  <a:tcPr/>
                </a:tc>
                <a:extLst>
                  <a:ext uri="{0D108BD9-81ED-4DB2-BD59-A6C34878D82A}">
                    <a16:rowId xmlns:a16="http://schemas.microsoft.com/office/drawing/2014/main" val="264384904"/>
                  </a:ext>
                </a:extLst>
              </a:tr>
              <a:tr h="305430">
                <a:tc>
                  <a:txBody>
                    <a:bodyPr/>
                    <a:lstStyle/>
                    <a:p>
                      <a:r>
                        <a:rPr lang="en-US" sz="1200" dirty="0"/>
                        <a:t>Dumped</a:t>
                      </a:r>
                    </a:p>
                  </a:txBody>
                  <a:tcPr/>
                </a:tc>
                <a:tc>
                  <a:txBody>
                    <a:bodyPr/>
                    <a:lstStyle/>
                    <a:p>
                      <a:r>
                        <a:rPr lang="en-US" sz="1200" dirty="0"/>
                        <a:t>Mixed with other household waste, collected, transported and disposed of at a landfill</a:t>
                      </a:r>
                    </a:p>
                  </a:txBody>
                  <a:tcPr/>
                </a:tc>
                <a:extLst>
                  <a:ext uri="{0D108BD9-81ED-4DB2-BD59-A6C34878D82A}">
                    <a16:rowId xmlns:a16="http://schemas.microsoft.com/office/drawing/2014/main" val="718515387"/>
                  </a:ext>
                </a:extLst>
              </a:tr>
              <a:tr h="247737">
                <a:tc>
                  <a:txBody>
                    <a:bodyPr/>
                    <a:lstStyle/>
                    <a:p>
                      <a:r>
                        <a:rPr lang="en-US" sz="1200" dirty="0"/>
                        <a:t>Recycled</a:t>
                      </a:r>
                    </a:p>
                  </a:txBody>
                  <a:tcPr/>
                </a:tc>
                <a:tc>
                  <a:txBody>
                    <a:bodyPr/>
                    <a:lstStyle/>
                    <a:p>
                      <a:r>
                        <a:rPr lang="en-US" sz="1200" dirty="0"/>
                        <a:t>Collected, transported washed and melted to make new plastic items</a:t>
                      </a:r>
                    </a:p>
                  </a:txBody>
                  <a:tcPr/>
                </a:tc>
                <a:extLst>
                  <a:ext uri="{0D108BD9-81ED-4DB2-BD59-A6C34878D82A}">
                    <a16:rowId xmlns:a16="http://schemas.microsoft.com/office/drawing/2014/main" val="431531728"/>
                  </a:ext>
                </a:extLst>
              </a:tr>
            </a:tbl>
          </a:graphicData>
        </a:graphic>
      </p:graphicFrame>
    </p:spTree>
    <p:extLst>
      <p:ext uri="{BB962C8B-B14F-4D97-AF65-F5344CB8AC3E}">
        <p14:creationId xmlns:p14="http://schemas.microsoft.com/office/powerpoint/2010/main" val="2840866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TotalTime>
  <Words>826</Words>
  <Application>Microsoft Macintosh PowerPoint</Application>
  <PresentationFormat>A4 Paper (210x297 mm)</PresentationFormat>
  <Paragraphs>111</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CordiaUPC</vt:lpstr>
      <vt:lpstr>ReithSans</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Mintey</dc:creator>
  <cp:lastModifiedBy>Sarah Mintey</cp:lastModifiedBy>
  <cp:revision>11</cp:revision>
  <dcterms:created xsi:type="dcterms:W3CDTF">2021-07-22T08:01:10Z</dcterms:created>
  <dcterms:modified xsi:type="dcterms:W3CDTF">2021-07-22T10:10:12Z</dcterms:modified>
</cp:coreProperties>
</file>