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7E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51FFCD-A9F2-4B5C-B7D8-B76678684B38}" v="66" dt="2023-08-06T10:31:04.9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160" d="100"/>
          <a:sy n="160" d="100"/>
        </p:scale>
        <p:origin x="326" y="-641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Lane" userId="6cfbb8fb068cc2f0" providerId="LiveId" clId="{2D51FFCD-A9F2-4B5C-B7D8-B76678684B38}"/>
    <pc:docChg chg="undo custSel addSld modSld">
      <pc:chgData name="Lydia Lane" userId="6cfbb8fb068cc2f0" providerId="LiveId" clId="{2D51FFCD-A9F2-4B5C-B7D8-B76678684B38}" dt="2023-08-06T10:37:41.853" v="584" actId="20577"/>
      <pc:docMkLst>
        <pc:docMk/>
      </pc:docMkLst>
      <pc:sldChg chg="addSp delSp modSp mod">
        <pc:chgData name="Lydia Lane" userId="6cfbb8fb068cc2f0" providerId="LiveId" clId="{2D51FFCD-A9F2-4B5C-B7D8-B76678684B38}" dt="2023-08-06T10:26:27.217" v="339" actId="1076"/>
        <pc:sldMkLst>
          <pc:docMk/>
          <pc:sldMk cId="1806815554" sldId="256"/>
        </pc:sldMkLst>
        <pc:spChg chg="add del mod">
          <ac:chgData name="Lydia Lane" userId="6cfbb8fb068cc2f0" providerId="LiveId" clId="{2D51FFCD-A9F2-4B5C-B7D8-B76678684B38}" dt="2023-08-06T10:04:20.130" v="95" actId="478"/>
          <ac:spMkLst>
            <pc:docMk/>
            <pc:sldMk cId="1806815554" sldId="256"/>
            <ac:spMk id="2" creationId="{07369EBC-BD7D-9D33-E755-BC8F3A0E3CAF}"/>
          </ac:spMkLst>
        </pc:spChg>
        <pc:spChg chg="add mod">
          <ac:chgData name="Lydia Lane" userId="6cfbb8fb068cc2f0" providerId="LiveId" clId="{2D51FFCD-A9F2-4B5C-B7D8-B76678684B38}" dt="2023-08-06T10:08:11.945" v="150" actId="1076"/>
          <ac:spMkLst>
            <pc:docMk/>
            <pc:sldMk cId="1806815554" sldId="256"/>
            <ac:spMk id="3" creationId="{91C5F460-3F83-3855-AC38-A0DFFE0EB772}"/>
          </ac:spMkLst>
        </pc:spChg>
        <pc:spChg chg="mod">
          <ac:chgData name="Lydia Lane" userId="6cfbb8fb068cc2f0" providerId="LiveId" clId="{2D51FFCD-A9F2-4B5C-B7D8-B76678684B38}" dt="2023-08-06T10:03:25.704" v="61" actId="20577"/>
          <ac:spMkLst>
            <pc:docMk/>
            <pc:sldMk cId="1806815554" sldId="256"/>
            <ac:spMk id="7" creationId="{A699A2E2-121B-92A5-F10F-869BBED5F16B}"/>
          </ac:spMkLst>
        </pc:spChg>
        <pc:spChg chg="mod">
          <ac:chgData name="Lydia Lane" userId="6cfbb8fb068cc2f0" providerId="LiveId" clId="{2D51FFCD-A9F2-4B5C-B7D8-B76678684B38}" dt="2023-08-06T10:03:41.868" v="66" actId="20577"/>
          <ac:spMkLst>
            <pc:docMk/>
            <pc:sldMk cId="1806815554" sldId="256"/>
            <ac:spMk id="8" creationId="{71427613-AAA7-F84E-DD23-843EA47E92E4}"/>
          </ac:spMkLst>
        </pc:spChg>
        <pc:spChg chg="add mod">
          <ac:chgData name="Lydia Lane" userId="6cfbb8fb068cc2f0" providerId="LiveId" clId="{2D51FFCD-A9F2-4B5C-B7D8-B76678684B38}" dt="2023-08-06T10:06:17.271" v="118" actId="208"/>
          <ac:spMkLst>
            <pc:docMk/>
            <pc:sldMk cId="1806815554" sldId="256"/>
            <ac:spMk id="9" creationId="{9DD8A407-A122-2FD6-A4EA-BA63ADAC5D3C}"/>
          </ac:spMkLst>
        </pc:spChg>
        <pc:spChg chg="add mod">
          <ac:chgData name="Lydia Lane" userId="6cfbb8fb068cc2f0" providerId="LiveId" clId="{2D51FFCD-A9F2-4B5C-B7D8-B76678684B38}" dt="2023-08-06T10:04:34.936" v="98" actId="207"/>
          <ac:spMkLst>
            <pc:docMk/>
            <pc:sldMk cId="1806815554" sldId="256"/>
            <ac:spMk id="11" creationId="{E9D90336-DD0A-A1E3-BD04-F86760E9A9DF}"/>
          </ac:spMkLst>
        </pc:spChg>
        <pc:spChg chg="del mod topLvl">
          <ac:chgData name="Lydia Lane" userId="6cfbb8fb068cc2f0" providerId="LiveId" clId="{2D51FFCD-A9F2-4B5C-B7D8-B76678684B38}" dt="2023-08-06T10:05:28.511" v="106" actId="478"/>
          <ac:spMkLst>
            <pc:docMk/>
            <pc:sldMk cId="1806815554" sldId="256"/>
            <ac:spMk id="13" creationId="{43F71C9F-A384-112E-A8BC-A36CDD2C6CC0}"/>
          </ac:spMkLst>
        </pc:spChg>
        <pc:spChg chg="del mod topLvl">
          <ac:chgData name="Lydia Lane" userId="6cfbb8fb068cc2f0" providerId="LiveId" clId="{2D51FFCD-A9F2-4B5C-B7D8-B76678684B38}" dt="2023-08-06T10:05:42.336" v="110" actId="478"/>
          <ac:spMkLst>
            <pc:docMk/>
            <pc:sldMk cId="1806815554" sldId="256"/>
            <ac:spMk id="14" creationId="{2CA77E55-1440-3049-7048-D1136C216FCE}"/>
          </ac:spMkLst>
        </pc:spChg>
        <pc:spChg chg="add mod">
          <ac:chgData name="Lydia Lane" userId="6cfbb8fb068cc2f0" providerId="LiveId" clId="{2D51FFCD-A9F2-4B5C-B7D8-B76678684B38}" dt="2023-08-06T10:04:33.056" v="97" actId="207"/>
          <ac:spMkLst>
            <pc:docMk/>
            <pc:sldMk cId="1806815554" sldId="256"/>
            <ac:spMk id="15" creationId="{2BA75143-68D3-51B0-C84A-FA84FEB86E0E}"/>
          </ac:spMkLst>
        </pc:spChg>
        <pc:spChg chg="mod">
          <ac:chgData name="Lydia Lane" userId="6cfbb8fb068cc2f0" providerId="LiveId" clId="{2D51FFCD-A9F2-4B5C-B7D8-B76678684B38}" dt="2023-08-06T10:26:16.018" v="338" actId="2085"/>
          <ac:spMkLst>
            <pc:docMk/>
            <pc:sldMk cId="1806815554" sldId="256"/>
            <ac:spMk id="17" creationId="{AF88CE00-7B51-E7AF-D7B7-8399F06EF244}"/>
          </ac:spMkLst>
        </pc:spChg>
        <pc:spChg chg="mod">
          <ac:chgData name="Lydia Lane" userId="6cfbb8fb068cc2f0" providerId="LiveId" clId="{2D51FFCD-A9F2-4B5C-B7D8-B76678684B38}" dt="2023-08-06T10:26:10.159" v="337" actId="208"/>
          <ac:spMkLst>
            <pc:docMk/>
            <pc:sldMk cId="1806815554" sldId="256"/>
            <ac:spMk id="18" creationId="{6685BA1F-574F-9521-DDFB-5F09B554C2F4}"/>
          </ac:spMkLst>
        </pc:spChg>
        <pc:spChg chg="add del mod">
          <ac:chgData name="Lydia Lane" userId="6cfbb8fb068cc2f0" providerId="LiveId" clId="{2D51FFCD-A9F2-4B5C-B7D8-B76678684B38}" dt="2023-08-06T10:06:04.175" v="116" actId="478"/>
          <ac:spMkLst>
            <pc:docMk/>
            <pc:sldMk cId="1806815554" sldId="256"/>
            <ac:spMk id="19" creationId="{52947F9D-CB85-1BE5-26F6-A469017FC0A9}"/>
          </ac:spMkLst>
        </pc:spChg>
        <pc:spChg chg="add mod">
          <ac:chgData name="Lydia Lane" userId="6cfbb8fb068cc2f0" providerId="LiveId" clId="{2D51FFCD-A9F2-4B5C-B7D8-B76678684B38}" dt="2023-08-06T10:10:41.746" v="175" actId="1076"/>
          <ac:spMkLst>
            <pc:docMk/>
            <pc:sldMk cId="1806815554" sldId="256"/>
            <ac:spMk id="20" creationId="{4BAFDCA5-499B-6B15-79D4-0D1C39F12BEC}"/>
          </ac:spMkLst>
        </pc:spChg>
        <pc:spChg chg="add mod">
          <ac:chgData name="Lydia Lane" userId="6cfbb8fb068cc2f0" providerId="LiveId" clId="{2D51FFCD-A9F2-4B5C-B7D8-B76678684B38}" dt="2023-08-06T10:11:03.931" v="176" actId="1076"/>
          <ac:spMkLst>
            <pc:docMk/>
            <pc:sldMk cId="1806815554" sldId="256"/>
            <ac:spMk id="21" creationId="{3CB9CF70-A0D7-8D8C-BEEA-62A15FCF31B2}"/>
          </ac:spMkLst>
        </pc:spChg>
        <pc:spChg chg="add mod">
          <ac:chgData name="Lydia Lane" userId="6cfbb8fb068cc2f0" providerId="LiveId" clId="{2D51FFCD-A9F2-4B5C-B7D8-B76678684B38}" dt="2023-08-06T10:11:08.930" v="177" actId="207"/>
          <ac:spMkLst>
            <pc:docMk/>
            <pc:sldMk cId="1806815554" sldId="256"/>
            <ac:spMk id="22" creationId="{970E2718-8A00-9C86-04F0-E41F33E11F74}"/>
          </ac:spMkLst>
        </pc:spChg>
        <pc:spChg chg="add mod">
          <ac:chgData name="Lydia Lane" userId="6cfbb8fb068cc2f0" providerId="LiveId" clId="{2D51FFCD-A9F2-4B5C-B7D8-B76678684B38}" dt="2023-08-06T10:11:16.053" v="178" actId="207"/>
          <ac:spMkLst>
            <pc:docMk/>
            <pc:sldMk cId="1806815554" sldId="256"/>
            <ac:spMk id="23" creationId="{C3D5E388-F638-CC86-F597-2B8E55652BF0}"/>
          </ac:spMkLst>
        </pc:spChg>
        <pc:spChg chg="add mod">
          <ac:chgData name="Lydia Lane" userId="6cfbb8fb068cc2f0" providerId="LiveId" clId="{2D51FFCD-A9F2-4B5C-B7D8-B76678684B38}" dt="2023-08-06T10:11:25.527" v="179" actId="207"/>
          <ac:spMkLst>
            <pc:docMk/>
            <pc:sldMk cId="1806815554" sldId="256"/>
            <ac:spMk id="24" creationId="{20146D8D-30CB-D0D9-51D3-E696E3F3DFBB}"/>
          </ac:spMkLst>
        </pc:spChg>
        <pc:spChg chg="add mod">
          <ac:chgData name="Lydia Lane" userId="6cfbb8fb068cc2f0" providerId="LiveId" clId="{2D51FFCD-A9F2-4B5C-B7D8-B76678684B38}" dt="2023-08-06T10:11:35.248" v="180" actId="207"/>
          <ac:spMkLst>
            <pc:docMk/>
            <pc:sldMk cId="1806815554" sldId="256"/>
            <ac:spMk id="25" creationId="{E7369CB3-0E92-C777-5C0A-9DF5DD38AFCF}"/>
          </ac:spMkLst>
        </pc:spChg>
        <pc:spChg chg="add mod">
          <ac:chgData name="Lydia Lane" userId="6cfbb8fb068cc2f0" providerId="LiveId" clId="{2D51FFCD-A9F2-4B5C-B7D8-B76678684B38}" dt="2023-08-06T10:11:40.106" v="181" actId="207"/>
          <ac:spMkLst>
            <pc:docMk/>
            <pc:sldMk cId="1806815554" sldId="256"/>
            <ac:spMk id="26" creationId="{E91859E7-472F-C21C-82E4-69F6FA0F9ED0}"/>
          </ac:spMkLst>
        </pc:spChg>
        <pc:spChg chg="add mod">
          <ac:chgData name="Lydia Lane" userId="6cfbb8fb068cc2f0" providerId="LiveId" clId="{2D51FFCD-A9F2-4B5C-B7D8-B76678684B38}" dt="2023-08-06T10:11:43.265" v="182" actId="207"/>
          <ac:spMkLst>
            <pc:docMk/>
            <pc:sldMk cId="1806815554" sldId="256"/>
            <ac:spMk id="27" creationId="{6EA36F20-91C4-3A85-3452-888A59EDB4DA}"/>
          </ac:spMkLst>
        </pc:spChg>
        <pc:spChg chg="add mod">
          <ac:chgData name="Lydia Lane" userId="6cfbb8fb068cc2f0" providerId="LiveId" clId="{2D51FFCD-A9F2-4B5C-B7D8-B76678684B38}" dt="2023-08-06T10:11:47.814" v="183" actId="207"/>
          <ac:spMkLst>
            <pc:docMk/>
            <pc:sldMk cId="1806815554" sldId="256"/>
            <ac:spMk id="28" creationId="{4DB3F5D3-7445-6E95-53E2-0984B0AFBC93}"/>
          </ac:spMkLst>
        </pc:spChg>
        <pc:spChg chg="add mod">
          <ac:chgData name="Lydia Lane" userId="6cfbb8fb068cc2f0" providerId="LiveId" clId="{2D51FFCD-A9F2-4B5C-B7D8-B76678684B38}" dt="2023-08-06T10:11:52.315" v="184" actId="207"/>
          <ac:spMkLst>
            <pc:docMk/>
            <pc:sldMk cId="1806815554" sldId="256"/>
            <ac:spMk id="29" creationId="{D3F01C6A-DE27-50D0-3B01-88A691724138}"/>
          </ac:spMkLst>
        </pc:spChg>
        <pc:spChg chg="add mod">
          <ac:chgData name="Lydia Lane" userId="6cfbb8fb068cc2f0" providerId="LiveId" clId="{2D51FFCD-A9F2-4B5C-B7D8-B76678684B38}" dt="2023-08-06T10:11:58.010" v="185" actId="207"/>
          <ac:spMkLst>
            <pc:docMk/>
            <pc:sldMk cId="1806815554" sldId="256"/>
            <ac:spMk id="30" creationId="{00355D36-B4C6-7AEC-E3A4-E45047024226}"/>
          </ac:spMkLst>
        </pc:spChg>
        <pc:spChg chg="add mod">
          <ac:chgData name="Lydia Lane" userId="6cfbb8fb068cc2f0" providerId="LiveId" clId="{2D51FFCD-A9F2-4B5C-B7D8-B76678684B38}" dt="2023-08-06T10:12:02.289" v="186" actId="207"/>
          <ac:spMkLst>
            <pc:docMk/>
            <pc:sldMk cId="1806815554" sldId="256"/>
            <ac:spMk id="31" creationId="{ED89174C-FF8D-B9D8-0D71-C1BF96E557F7}"/>
          </ac:spMkLst>
        </pc:spChg>
        <pc:spChg chg="add mod">
          <ac:chgData name="Lydia Lane" userId="6cfbb8fb068cc2f0" providerId="LiveId" clId="{2D51FFCD-A9F2-4B5C-B7D8-B76678684B38}" dt="2023-08-06T10:12:05.766" v="187" actId="207"/>
          <ac:spMkLst>
            <pc:docMk/>
            <pc:sldMk cId="1806815554" sldId="256"/>
            <ac:spMk id="32" creationId="{D41A7800-F49B-F8CE-5CC7-41A9D94BE4B0}"/>
          </ac:spMkLst>
        </pc:spChg>
        <pc:spChg chg="add mod">
          <ac:chgData name="Lydia Lane" userId="6cfbb8fb068cc2f0" providerId="LiveId" clId="{2D51FFCD-A9F2-4B5C-B7D8-B76678684B38}" dt="2023-08-06T10:12:13.075" v="188" actId="207"/>
          <ac:spMkLst>
            <pc:docMk/>
            <pc:sldMk cId="1806815554" sldId="256"/>
            <ac:spMk id="33" creationId="{C439A4D5-BCD9-8715-B769-826FC4BD10CC}"/>
          </ac:spMkLst>
        </pc:spChg>
        <pc:spChg chg="add mod">
          <ac:chgData name="Lydia Lane" userId="6cfbb8fb068cc2f0" providerId="LiveId" clId="{2D51FFCD-A9F2-4B5C-B7D8-B76678684B38}" dt="2023-08-06T10:12:23.991" v="191" actId="207"/>
          <ac:spMkLst>
            <pc:docMk/>
            <pc:sldMk cId="1806815554" sldId="256"/>
            <ac:spMk id="34" creationId="{09014E2E-8FF8-B273-415F-334DF9BD0B82}"/>
          </ac:spMkLst>
        </pc:spChg>
        <pc:spChg chg="add mod">
          <ac:chgData name="Lydia Lane" userId="6cfbb8fb068cc2f0" providerId="LiveId" clId="{2D51FFCD-A9F2-4B5C-B7D8-B76678684B38}" dt="2023-08-06T10:12:28.463" v="192" actId="207"/>
          <ac:spMkLst>
            <pc:docMk/>
            <pc:sldMk cId="1806815554" sldId="256"/>
            <ac:spMk id="35" creationId="{534F1E08-B1AD-D656-2D51-8249DC2D4FE4}"/>
          </ac:spMkLst>
        </pc:spChg>
        <pc:spChg chg="add mod">
          <ac:chgData name="Lydia Lane" userId="6cfbb8fb068cc2f0" providerId="LiveId" clId="{2D51FFCD-A9F2-4B5C-B7D8-B76678684B38}" dt="2023-08-06T10:12:33.753" v="193" actId="207"/>
          <ac:spMkLst>
            <pc:docMk/>
            <pc:sldMk cId="1806815554" sldId="256"/>
            <ac:spMk id="36" creationId="{34D5B772-CFBF-FAD5-D10C-F4B4047A6DEA}"/>
          </ac:spMkLst>
        </pc:spChg>
        <pc:spChg chg="add mod">
          <ac:chgData name="Lydia Lane" userId="6cfbb8fb068cc2f0" providerId="LiveId" clId="{2D51FFCD-A9F2-4B5C-B7D8-B76678684B38}" dt="2023-08-06T10:12:38.459" v="194" actId="207"/>
          <ac:spMkLst>
            <pc:docMk/>
            <pc:sldMk cId="1806815554" sldId="256"/>
            <ac:spMk id="37" creationId="{49B59602-CC44-7401-80DE-98F9533F7EC2}"/>
          </ac:spMkLst>
        </pc:spChg>
        <pc:spChg chg="add mod">
          <ac:chgData name="Lydia Lane" userId="6cfbb8fb068cc2f0" providerId="LiveId" clId="{2D51FFCD-A9F2-4B5C-B7D8-B76678684B38}" dt="2023-08-06T10:13:41.281" v="202" actId="1076"/>
          <ac:spMkLst>
            <pc:docMk/>
            <pc:sldMk cId="1806815554" sldId="256"/>
            <ac:spMk id="38" creationId="{1DE57DF5-F5DD-E89F-16EF-BA12D18D9942}"/>
          </ac:spMkLst>
        </pc:spChg>
        <pc:spChg chg="add mod">
          <ac:chgData name="Lydia Lane" userId="6cfbb8fb068cc2f0" providerId="LiveId" clId="{2D51FFCD-A9F2-4B5C-B7D8-B76678684B38}" dt="2023-08-06T10:13:24.874" v="199" actId="1076"/>
          <ac:spMkLst>
            <pc:docMk/>
            <pc:sldMk cId="1806815554" sldId="256"/>
            <ac:spMk id="39" creationId="{B82A6D3F-8790-5D64-395B-CFA6103814A7}"/>
          </ac:spMkLst>
        </pc:spChg>
        <pc:spChg chg="add mod">
          <ac:chgData name="Lydia Lane" userId="6cfbb8fb068cc2f0" providerId="LiveId" clId="{2D51FFCD-A9F2-4B5C-B7D8-B76678684B38}" dt="2023-08-06T10:13:36.349" v="201" actId="1076"/>
          <ac:spMkLst>
            <pc:docMk/>
            <pc:sldMk cId="1806815554" sldId="256"/>
            <ac:spMk id="40" creationId="{21E528B8-4BF1-8760-94A6-E3610FFBDA48}"/>
          </ac:spMkLst>
        </pc:spChg>
        <pc:spChg chg="add mod">
          <ac:chgData name="Lydia Lane" userId="6cfbb8fb068cc2f0" providerId="LiveId" clId="{2D51FFCD-A9F2-4B5C-B7D8-B76678684B38}" dt="2023-08-06T10:14:22.052" v="209" actId="1076"/>
          <ac:spMkLst>
            <pc:docMk/>
            <pc:sldMk cId="1806815554" sldId="256"/>
            <ac:spMk id="41" creationId="{220181A0-CDDD-6770-198B-B2B6FB1BD52D}"/>
          </ac:spMkLst>
        </pc:spChg>
        <pc:spChg chg="add mod">
          <ac:chgData name="Lydia Lane" userId="6cfbb8fb068cc2f0" providerId="LiveId" clId="{2D51FFCD-A9F2-4B5C-B7D8-B76678684B38}" dt="2023-08-06T10:14:11.294" v="208" actId="1076"/>
          <ac:spMkLst>
            <pc:docMk/>
            <pc:sldMk cId="1806815554" sldId="256"/>
            <ac:spMk id="42" creationId="{D56C6E55-1AA2-1997-1BF4-0B5890FD6F1B}"/>
          </ac:spMkLst>
        </pc:spChg>
        <pc:spChg chg="add mod">
          <ac:chgData name="Lydia Lane" userId="6cfbb8fb068cc2f0" providerId="LiveId" clId="{2D51FFCD-A9F2-4B5C-B7D8-B76678684B38}" dt="2023-08-06T10:14:04" v="207" actId="1076"/>
          <ac:spMkLst>
            <pc:docMk/>
            <pc:sldMk cId="1806815554" sldId="256"/>
            <ac:spMk id="43" creationId="{A000D762-9BC9-EFA4-52E5-F6ED9BAC9DFC}"/>
          </ac:spMkLst>
        </pc:spChg>
        <pc:spChg chg="add mod">
          <ac:chgData name="Lydia Lane" userId="6cfbb8fb068cc2f0" providerId="LiveId" clId="{2D51FFCD-A9F2-4B5C-B7D8-B76678684B38}" dt="2023-08-06T10:15:03.793" v="218" actId="1076"/>
          <ac:spMkLst>
            <pc:docMk/>
            <pc:sldMk cId="1806815554" sldId="256"/>
            <ac:spMk id="44" creationId="{B9725D5E-964E-4AB7-37C2-EF84B86C2796}"/>
          </ac:spMkLst>
        </pc:spChg>
        <pc:spChg chg="add mod">
          <ac:chgData name="Lydia Lane" userId="6cfbb8fb068cc2f0" providerId="LiveId" clId="{2D51FFCD-A9F2-4B5C-B7D8-B76678684B38}" dt="2023-08-06T10:14:56.293" v="217" actId="1076"/>
          <ac:spMkLst>
            <pc:docMk/>
            <pc:sldMk cId="1806815554" sldId="256"/>
            <ac:spMk id="45" creationId="{4722E8CF-18A4-4905-0132-9A0CAC560B88}"/>
          </ac:spMkLst>
        </pc:spChg>
        <pc:spChg chg="add mod">
          <ac:chgData name="Lydia Lane" userId="6cfbb8fb068cc2f0" providerId="LiveId" clId="{2D51FFCD-A9F2-4B5C-B7D8-B76678684B38}" dt="2023-08-06T10:14:44.307" v="214" actId="207"/>
          <ac:spMkLst>
            <pc:docMk/>
            <pc:sldMk cId="1806815554" sldId="256"/>
            <ac:spMk id="46" creationId="{13B41A75-B48E-B163-CDF9-F90019EB3C17}"/>
          </ac:spMkLst>
        </pc:spChg>
        <pc:spChg chg="add mod">
          <ac:chgData name="Lydia Lane" userId="6cfbb8fb068cc2f0" providerId="LiveId" clId="{2D51FFCD-A9F2-4B5C-B7D8-B76678684B38}" dt="2023-08-06T10:16:00.078" v="226" actId="1076"/>
          <ac:spMkLst>
            <pc:docMk/>
            <pc:sldMk cId="1806815554" sldId="256"/>
            <ac:spMk id="47" creationId="{8C95DE0A-1C08-439C-A26A-0AC34CF3D47D}"/>
          </ac:spMkLst>
        </pc:spChg>
        <pc:spChg chg="add mod">
          <ac:chgData name="Lydia Lane" userId="6cfbb8fb068cc2f0" providerId="LiveId" clId="{2D51FFCD-A9F2-4B5C-B7D8-B76678684B38}" dt="2023-08-06T10:15:55.058" v="225" actId="1076"/>
          <ac:spMkLst>
            <pc:docMk/>
            <pc:sldMk cId="1806815554" sldId="256"/>
            <ac:spMk id="48" creationId="{78B89306-CD44-2F7D-C9D3-F40C06AEAF01}"/>
          </ac:spMkLst>
        </pc:spChg>
        <pc:spChg chg="add mod">
          <ac:chgData name="Lydia Lane" userId="6cfbb8fb068cc2f0" providerId="LiveId" clId="{2D51FFCD-A9F2-4B5C-B7D8-B76678684B38}" dt="2023-08-06T10:15:47.122" v="224" actId="1076"/>
          <ac:spMkLst>
            <pc:docMk/>
            <pc:sldMk cId="1806815554" sldId="256"/>
            <ac:spMk id="49" creationId="{A4373B1B-4469-7C83-8CF9-D9A8EE3FEF5C}"/>
          </ac:spMkLst>
        </pc:spChg>
        <pc:spChg chg="add mod">
          <ac:chgData name="Lydia Lane" userId="6cfbb8fb068cc2f0" providerId="LiveId" clId="{2D51FFCD-A9F2-4B5C-B7D8-B76678684B38}" dt="2023-08-06T10:17:53.038" v="255" actId="1076"/>
          <ac:spMkLst>
            <pc:docMk/>
            <pc:sldMk cId="1806815554" sldId="256"/>
            <ac:spMk id="50" creationId="{63266722-A306-3632-1C43-5581420613E8}"/>
          </ac:spMkLst>
        </pc:spChg>
        <pc:spChg chg="add mod">
          <ac:chgData name="Lydia Lane" userId="6cfbb8fb068cc2f0" providerId="LiveId" clId="{2D51FFCD-A9F2-4B5C-B7D8-B76678684B38}" dt="2023-08-06T10:18:31.523" v="270" actId="1076"/>
          <ac:spMkLst>
            <pc:docMk/>
            <pc:sldMk cId="1806815554" sldId="256"/>
            <ac:spMk id="51" creationId="{C99722B1-D6C0-0B7E-E6F1-D3F3FB83A706}"/>
          </ac:spMkLst>
        </pc:spChg>
        <pc:spChg chg="add mod">
          <ac:chgData name="Lydia Lane" userId="6cfbb8fb068cc2f0" providerId="LiveId" clId="{2D51FFCD-A9F2-4B5C-B7D8-B76678684B38}" dt="2023-08-06T10:18:42.880" v="272" actId="1076"/>
          <ac:spMkLst>
            <pc:docMk/>
            <pc:sldMk cId="1806815554" sldId="256"/>
            <ac:spMk id="52" creationId="{D96A532A-5D8A-B73C-9F98-ABAB8C393F27}"/>
          </ac:spMkLst>
        </pc:spChg>
        <pc:spChg chg="add mod">
          <ac:chgData name="Lydia Lane" userId="6cfbb8fb068cc2f0" providerId="LiveId" clId="{2D51FFCD-A9F2-4B5C-B7D8-B76678684B38}" dt="2023-08-06T10:18:43.927" v="273" actId="1076"/>
          <ac:spMkLst>
            <pc:docMk/>
            <pc:sldMk cId="1806815554" sldId="256"/>
            <ac:spMk id="53" creationId="{E059E9B5-FA39-EE66-3D16-CDA78CCE87F1}"/>
          </ac:spMkLst>
        </pc:spChg>
        <pc:spChg chg="add mod">
          <ac:chgData name="Lydia Lane" userId="6cfbb8fb068cc2f0" providerId="LiveId" clId="{2D51FFCD-A9F2-4B5C-B7D8-B76678684B38}" dt="2023-08-06T10:23:59.181" v="300" actId="14100"/>
          <ac:spMkLst>
            <pc:docMk/>
            <pc:sldMk cId="1806815554" sldId="256"/>
            <ac:spMk id="54" creationId="{1290E270-49CF-F948-54CA-A922EB13D275}"/>
          </ac:spMkLst>
        </pc:spChg>
        <pc:spChg chg="add mod">
          <ac:chgData name="Lydia Lane" userId="6cfbb8fb068cc2f0" providerId="LiveId" clId="{2D51FFCD-A9F2-4B5C-B7D8-B76678684B38}" dt="2023-08-06T10:24:25.257" v="311" actId="14100"/>
          <ac:spMkLst>
            <pc:docMk/>
            <pc:sldMk cId="1806815554" sldId="256"/>
            <ac:spMk id="55" creationId="{2D4127BB-BA49-25E1-B181-C1BB648F71E8}"/>
          </ac:spMkLst>
        </pc:spChg>
        <pc:spChg chg="add mod">
          <ac:chgData name="Lydia Lane" userId="6cfbb8fb068cc2f0" providerId="LiveId" clId="{2D51FFCD-A9F2-4B5C-B7D8-B76678684B38}" dt="2023-08-06T10:26:27.217" v="339" actId="1076"/>
          <ac:spMkLst>
            <pc:docMk/>
            <pc:sldMk cId="1806815554" sldId="256"/>
            <ac:spMk id="56" creationId="{804BA679-5682-F744-C2A1-13988E93893E}"/>
          </ac:spMkLst>
        </pc:spChg>
        <pc:spChg chg="add mod">
          <ac:chgData name="Lydia Lane" userId="6cfbb8fb068cc2f0" providerId="LiveId" clId="{2D51FFCD-A9F2-4B5C-B7D8-B76678684B38}" dt="2023-08-06T10:24:45.397" v="322" actId="14100"/>
          <ac:spMkLst>
            <pc:docMk/>
            <pc:sldMk cId="1806815554" sldId="256"/>
            <ac:spMk id="57" creationId="{0036822D-8E41-F55C-3A31-CC1D2F2D64FD}"/>
          </ac:spMkLst>
        </pc:spChg>
        <pc:grpChg chg="add del mod">
          <ac:chgData name="Lydia Lane" userId="6cfbb8fb068cc2f0" providerId="LiveId" clId="{2D51FFCD-A9F2-4B5C-B7D8-B76678684B38}" dt="2023-08-06T10:05:28.511" v="106" actId="478"/>
          <ac:grpSpMkLst>
            <pc:docMk/>
            <pc:sldMk cId="1806815554" sldId="256"/>
            <ac:grpSpMk id="12" creationId="{4B499623-F868-986E-2EC6-6EAAC3140278}"/>
          </ac:grpSpMkLst>
        </pc:grpChg>
        <pc:grpChg chg="add mod">
          <ac:chgData name="Lydia Lane" userId="6cfbb8fb068cc2f0" providerId="LiveId" clId="{2D51FFCD-A9F2-4B5C-B7D8-B76678684B38}" dt="2023-08-06T10:25:51.529" v="334" actId="1076"/>
          <ac:grpSpMkLst>
            <pc:docMk/>
            <pc:sldMk cId="1806815554" sldId="256"/>
            <ac:grpSpMk id="16" creationId="{5FE9E61A-5851-E4FE-C4DC-D1D7D2D0684E}"/>
          </ac:grpSpMkLst>
        </pc:grpChg>
        <pc:picChg chg="add del mod">
          <ac:chgData name="Lydia Lane" userId="6cfbb8fb068cc2f0" providerId="LiveId" clId="{2D51FFCD-A9F2-4B5C-B7D8-B76678684B38}" dt="2023-08-06T10:08:17.952" v="151" actId="478"/>
          <ac:picMkLst>
            <pc:docMk/>
            <pc:sldMk cId="1806815554" sldId="256"/>
            <ac:picMk id="10" creationId="{5F9AB85E-BFC9-8150-9F9C-82F8A6812C2B}"/>
          </ac:picMkLst>
        </pc:picChg>
      </pc:sldChg>
      <pc:sldChg chg="addSp modSp add mod">
        <pc:chgData name="Lydia Lane" userId="6cfbb8fb068cc2f0" providerId="LiveId" clId="{2D51FFCD-A9F2-4B5C-B7D8-B76678684B38}" dt="2023-08-06T10:37:41.853" v="584" actId="20577"/>
        <pc:sldMkLst>
          <pc:docMk/>
          <pc:sldMk cId="2768316874" sldId="257"/>
        </pc:sldMkLst>
        <pc:spChg chg="add mod">
          <ac:chgData name="Lydia Lane" userId="6cfbb8fb068cc2f0" providerId="LiveId" clId="{2D51FFCD-A9F2-4B5C-B7D8-B76678684B38}" dt="2023-08-06T10:28:25.314" v="349" actId="1076"/>
          <ac:spMkLst>
            <pc:docMk/>
            <pc:sldMk cId="2768316874" sldId="257"/>
            <ac:spMk id="2" creationId="{5A5202F0-3E21-BE95-7292-14FFDB9F89AF}"/>
          </ac:spMkLst>
        </pc:spChg>
        <pc:spChg chg="add mod">
          <ac:chgData name="Lydia Lane" userId="6cfbb8fb068cc2f0" providerId="LiveId" clId="{2D51FFCD-A9F2-4B5C-B7D8-B76678684B38}" dt="2023-08-06T10:37:41.853" v="584" actId="20577"/>
          <ac:spMkLst>
            <pc:docMk/>
            <pc:sldMk cId="2768316874" sldId="257"/>
            <ac:spMk id="9" creationId="{33E481A9-84CD-30EF-629C-35822FAA2128}"/>
          </ac:spMkLst>
        </pc:spChg>
        <pc:spChg chg="add mod">
          <ac:chgData name="Lydia Lane" userId="6cfbb8fb068cc2f0" providerId="LiveId" clId="{2D51FFCD-A9F2-4B5C-B7D8-B76678684B38}" dt="2023-08-06T10:29:30.669" v="359" actId="1076"/>
          <ac:spMkLst>
            <pc:docMk/>
            <pc:sldMk cId="2768316874" sldId="257"/>
            <ac:spMk id="10" creationId="{A6AC411F-FAFB-5960-30FF-639F6EADB9C9}"/>
          </ac:spMkLst>
        </pc:spChg>
        <pc:graphicFrameChg chg="add mod modGraphic">
          <ac:chgData name="Lydia Lane" userId="6cfbb8fb068cc2f0" providerId="LiveId" clId="{2D51FFCD-A9F2-4B5C-B7D8-B76678684B38}" dt="2023-08-06T10:29:22.856" v="358" actId="572"/>
          <ac:graphicFrameMkLst>
            <pc:docMk/>
            <pc:sldMk cId="2768316874" sldId="257"/>
            <ac:graphicFrameMk id="3" creationId="{F1529B8C-5849-9F7F-E996-CD877336F72F}"/>
          </ac:graphicFrameMkLst>
        </pc:graphicFrameChg>
        <pc:picChg chg="mod">
          <ac:chgData name="Lydia Lane" userId="6cfbb8fb068cc2f0" providerId="LiveId" clId="{2D51FFCD-A9F2-4B5C-B7D8-B76678684B38}" dt="2023-08-06T10:28:36.452" v="352" actId="1076"/>
          <ac:picMkLst>
            <pc:docMk/>
            <pc:sldMk cId="2768316874" sldId="257"/>
            <ac:picMk id="6" creationId="{9F1523E6-440C-79F7-A405-93E70821667F}"/>
          </ac:picMkLst>
        </pc:picChg>
      </pc:sldChg>
      <pc:sldChg chg="addSp delSp modSp add mod">
        <pc:chgData name="Lydia Lane" userId="6cfbb8fb068cc2f0" providerId="LiveId" clId="{2D51FFCD-A9F2-4B5C-B7D8-B76678684B38}" dt="2023-08-06T10:34:39.057" v="566" actId="20577"/>
        <pc:sldMkLst>
          <pc:docMk/>
          <pc:sldMk cId="1723687707" sldId="258"/>
        </pc:sldMkLst>
        <pc:spChg chg="add mod">
          <ac:chgData name="Lydia Lane" userId="6cfbb8fb068cc2f0" providerId="LiveId" clId="{2D51FFCD-A9F2-4B5C-B7D8-B76678684B38}" dt="2023-08-06T10:30:29.782" v="370" actId="14100"/>
          <ac:spMkLst>
            <pc:docMk/>
            <pc:sldMk cId="1723687707" sldId="258"/>
            <ac:spMk id="2" creationId="{A2DFE298-14FE-53CE-9364-51CC2544AF5E}"/>
          </ac:spMkLst>
        </pc:spChg>
        <pc:spChg chg="add mod">
          <ac:chgData name="Lydia Lane" userId="6cfbb8fb068cc2f0" providerId="LiveId" clId="{2D51FFCD-A9F2-4B5C-B7D8-B76678684B38}" dt="2023-08-06T10:34:39.057" v="566" actId="20577"/>
          <ac:spMkLst>
            <pc:docMk/>
            <pc:sldMk cId="1723687707" sldId="258"/>
            <ac:spMk id="3" creationId="{2111B13B-4982-B2A8-5FD1-A5AD2047418D}"/>
          </ac:spMkLst>
        </pc:spChg>
        <pc:spChg chg="add mod">
          <ac:chgData name="Lydia Lane" userId="6cfbb8fb068cc2f0" providerId="LiveId" clId="{2D51FFCD-A9F2-4B5C-B7D8-B76678684B38}" dt="2023-08-06T10:33:32.344" v="538" actId="1076"/>
          <ac:spMkLst>
            <pc:docMk/>
            <pc:sldMk cId="1723687707" sldId="258"/>
            <ac:spMk id="10" creationId="{534280C1-D5FB-2805-8EE2-8A7B92C9B88F}"/>
          </ac:spMkLst>
        </pc:spChg>
        <pc:spChg chg="add mod">
          <ac:chgData name="Lydia Lane" userId="6cfbb8fb068cc2f0" providerId="LiveId" clId="{2D51FFCD-A9F2-4B5C-B7D8-B76678684B38}" dt="2023-08-06T10:33:53.097" v="542" actId="1076"/>
          <ac:spMkLst>
            <pc:docMk/>
            <pc:sldMk cId="1723687707" sldId="258"/>
            <ac:spMk id="11" creationId="{ED249850-1825-64D5-FDAB-DE0AEA8A1DB8}"/>
          </ac:spMkLst>
        </pc:spChg>
        <pc:spChg chg="add mod ord">
          <ac:chgData name="Lydia Lane" userId="6cfbb8fb068cc2f0" providerId="LiveId" clId="{2D51FFCD-A9F2-4B5C-B7D8-B76678684B38}" dt="2023-08-06T10:34:15.462" v="546" actId="208"/>
          <ac:spMkLst>
            <pc:docMk/>
            <pc:sldMk cId="1723687707" sldId="258"/>
            <ac:spMk id="12" creationId="{8EF2569C-A8CF-7AEC-F7DB-22D7D5DC1C8F}"/>
          </ac:spMkLst>
        </pc:spChg>
        <pc:picChg chg="add del mod">
          <ac:chgData name="Lydia Lane" userId="6cfbb8fb068cc2f0" providerId="LiveId" clId="{2D51FFCD-A9F2-4B5C-B7D8-B76678684B38}" dt="2023-08-06T10:30:54.655" v="373" actId="478"/>
          <ac:picMkLst>
            <pc:docMk/>
            <pc:sldMk cId="1723687707" sldId="258"/>
            <ac:picMk id="9" creationId="{22C40742-AAAC-7F84-2EFF-9D0406E6A762}"/>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845404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1566356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169709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1774954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AF6DECB-8B0D-42B2-856D-8B66113C5F46}"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528514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AF6DECB-8B0D-42B2-856D-8B66113C5F46}" type="datetimeFigureOut">
              <a:rPr lang="en-GB" smtClean="0"/>
              <a:t>06/09/2023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040856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AF6DECB-8B0D-42B2-856D-8B66113C5F46}" type="datetimeFigureOut">
              <a:rPr lang="en-GB" smtClean="0"/>
              <a:t>06/09/2023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68237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AF6DECB-8B0D-42B2-856D-8B66113C5F46}" type="datetimeFigureOut">
              <a:rPr lang="en-GB" smtClean="0"/>
              <a:t>06/09/2023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30323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6DECB-8B0D-42B2-856D-8B66113C5F46}" type="datetimeFigureOut">
              <a:rPr lang="en-GB" smtClean="0"/>
              <a:t>06/09/2023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412295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F6DECB-8B0D-42B2-856D-8B66113C5F46}" type="datetimeFigureOut">
              <a:rPr lang="en-GB" smtClean="0"/>
              <a:t>06/09/2023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10735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F6DECB-8B0D-42B2-856D-8B66113C5F46}" type="datetimeFigureOut">
              <a:rPr lang="en-GB" smtClean="0"/>
              <a:t>06/09/2023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134966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AF6DECB-8B0D-42B2-856D-8B66113C5F46}" type="datetimeFigureOut">
              <a:rPr lang="en-GB" smtClean="0"/>
              <a:t>06/09/2023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E82A2C6-571E-4FC5-85AE-5728F8A47954}" type="slidenum">
              <a:rPr lang="en-GB" smtClean="0"/>
              <a:t>‹#›</a:t>
            </a:fld>
            <a:endParaRPr lang="en-GB"/>
          </a:p>
        </p:txBody>
      </p:sp>
    </p:spTree>
    <p:extLst>
      <p:ext uri="{BB962C8B-B14F-4D97-AF65-F5344CB8AC3E}">
        <p14:creationId xmlns:p14="http://schemas.microsoft.com/office/powerpoint/2010/main" val="3173469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7" name="TextBox 6">
            <a:extLst>
              <a:ext uri="{FF2B5EF4-FFF2-40B4-BE49-F238E27FC236}">
                <a16:creationId xmlns:a16="http://schemas.microsoft.com/office/drawing/2014/main" id="{A699A2E2-121B-92A5-F10F-869BBED5F16B}"/>
              </a:ext>
            </a:extLst>
          </p:cNvPr>
          <p:cNvSpPr txBox="1"/>
          <p:nvPr/>
        </p:nvSpPr>
        <p:spPr>
          <a:xfrm>
            <a:off x="1020902" y="221289"/>
            <a:ext cx="5683567" cy="276999"/>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Describe the reactivity series and its uses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KS3-17-01</a:t>
            </a:r>
          </a:p>
        </p:txBody>
      </p:sp>
      <p:sp>
        <p:nvSpPr>
          <p:cNvPr id="3" name="Google Shape;78;p1">
            <a:extLst>
              <a:ext uri="{FF2B5EF4-FFF2-40B4-BE49-F238E27FC236}">
                <a16:creationId xmlns:a16="http://schemas.microsoft.com/office/drawing/2014/main" id="{91C5F460-3F83-3855-AC38-A0DFFE0EB772}"/>
              </a:ext>
            </a:extLst>
          </p:cNvPr>
          <p:cNvSpPr/>
          <p:nvPr/>
        </p:nvSpPr>
        <p:spPr>
          <a:xfrm>
            <a:off x="216976" y="4795236"/>
            <a:ext cx="6441760" cy="3294121"/>
          </a:xfrm>
          <a:prstGeom prst="roundRect">
            <a:avLst>
              <a:gd name="adj" fmla="val 4408"/>
            </a:avLst>
          </a:prstGeom>
          <a:noFill/>
          <a:ln w="28575" cap="flat" cmpd="sng">
            <a:solidFill>
              <a:srgbClr val="002060"/>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pPr>
            <a:r>
              <a:rPr lang="en-US" sz="1200" dirty="0">
                <a:solidFill>
                  <a:srgbClr val="002060"/>
                </a:solidFill>
                <a:latin typeface="Arial Rounded MT Bold" panose="020F0704030504030204" pitchFamily="34" charset="0"/>
                <a:ea typeface="Arial Rounded"/>
                <a:cs typeface="Arial Rounded"/>
                <a:sym typeface="Arial Rounded"/>
              </a:rPr>
              <a:t>Method</a:t>
            </a:r>
            <a:endParaRPr lang="en-US" sz="1200" dirty="0">
              <a:solidFill>
                <a:srgbClr val="002060"/>
              </a:solidFill>
              <a:latin typeface="Arial Rounded MT Bold" panose="020F0704030504030204" pitchFamily="34" charset="0"/>
            </a:endParaRPr>
          </a:p>
          <a:p>
            <a:pPr marL="0" marR="0" lvl="0" indent="0" algn="l" rtl="0">
              <a:spcBef>
                <a:spcPts val="0"/>
              </a:spcBef>
              <a:spcAft>
                <a:spcPts val="0"/>
              </a:spcAft>
            </a:pPr>
            <a:r>
              <a:rPr lang="en-US" sz="1200" dirty="0">
                <a:solidFill>
                  <a:srgbClr val="002060"/>
                </a:solidFill>
                <a:latin typeface="Arial Rounded MT Bold" panose="020F0704030504030204" pitchFamily="34" charset="0"/>
              </a:rPr>
              <a:t>	</a:t>
            </a:r>
          </a:p>
          <a:p>
            <a:pPr lvl="0">
              <a:buClr>
                <a:srgbClr val="16ADBF"/>
              </a:buClr>
            </a:pPr>
            <a:r>
              <a:rPr lang="en-US" sz="1200" dirty="0">
                <a:solidFill>
                  <a:srgbClr val="002060"/>
                </a:solidFill>
                <a:latin typeface="Arial Rounded MT Bold" panose="020F0704030504030204" pitchFamily="34" charset="0"/>
              </a:rPr>
              <a:t>1. Take 3 pieces of magnesium and place in the second, third and fourth dimple of the first row of a spotting tile, as shown in the diagram above</a:t>
            </a:r>
          </a:p>
          <a:p>
            <a:pPr lvl="0">
              <a:buClr>
                <a:srgbClr val="16ADBF"/>
              </a:buClr>
            </a:pPr>
            <a:r>
              <a:rPr lang="en-US" sz="1200" dirty="0">
                <a:solidFill>
                  <a:srgbClr val="002060"/>
                </a:solidFill>
                <a:latin typeface="Arial Rounded MT Bold" panose="020F0704030504030204" pitchFamily="34" charset="0"/>
              </a:rPr>
              <a:t>2. Repeat for the other metals iron, copper and zinc, make sure that the correct dimple is empty and matches the diagram.</a:t>
            </a:r>
          </a:p>
          <a:p>
            <a:pPr lvl="0">
              <a:buClr>
                <a:srgbClr val="16ADBF"/>
              </a:buClr>
            </a:pPr>
            <a:r>
              <a:rPr lang="en-US" sz="1200" dirty="0">
                <a:solidFill>
                  <a:srgbClr val="002060"/>
                </a:solidFill>
                <a:latin typeface="Arial Rounded MT Bold" panose="020F0704030504030204" pitchFamily="34" charset="0"/>
              </a:rPr>
              <a:t>3. Using a pipette add a few drops of magnesium sulfate (MgSO</a:t>
            </a:r>
            <a:r>
              <a:rPr lang="en-US" sz="1200" baseline="-25000" dirty="0">
                <a:solidFill>
                  <a:srgbClr val="002060"/>
                </a:solidFill>
                <a:latin typeface="Arial Rounded MT Bold" panose="020F0704030504030204" pitchFamily="34" charset="0"/>
              </a:rPr>
              <a:t>4</a:t>
            </a:r>
            <a:r>
              <a:rPr lang="en-US" sz="1200" dirty="0">
                <a:solidFill>
                  <a:srgbClr val="002060"/>
                </a:solidFill>
                <a:latin typeface="Arial Rounded MT Bold" panose="020F0704030504030204" pitchFamily="34" charset="0"/>
              </a:rPr>
              <a:t>) solution to each of the metals down the first column of metals in the spotting tile.</a:t>
            </a:r>
          </a:p>
          <a:p>
            <a:pPr lvl="0">
              <a:buClr>
                <a:srgbClr val="16ADBF"/>
              </a:buClr>
            </a:pPr>
            <a:r>
              <a:rPr lang="en-US" sz="1200" dirty="0">
                <a:solidFill>
                  <a:srgbClr val="002060"/>
                </a:solidFill>
                <a:latin typeface="Arial Rounded MT Bold" panose="020F0704030504030204" pitchFamily="34" charset="0"/>
              </a:rPr>
              <a:t>4. Repeat with clean pipettes using iron sulfate (FeSO</a:t>
            </a:r>
            <a:r>
              <a:rPr lang="en-US" sz="1200" baseline="-25000" dirty="0">
                <a:solidFill>
                  <a:srgbClr val="002060"/>
                </a:solidFill>
                <a:latin typeface="Arial Rounded MT Bold" panose="020F0704030504030204" pitchFamily="34" charset="0"/>
              </a:rPr>
              <a:t>4</a:t>
            </a:r>
            <a:r>
              <a:rPr lang="en-US" sz="1200" dirty="0">
                <a:solidFill>
                  <a:srgbClr val="002060"/>
                </a:solidFill>
                <a:latin typeface="Arial Rounded MT Bold" panose="020F0704030504030204" pitchFamily="34" charset="0"/>
              </a:rPr>
              <a:t>) solution down the second column of metals, copper sulfate (CuSO</a:t>
            </a:r>
            <a:r>
              <a:rPr lang="en-US" sz="1200" baseline="-25000" dirty="0">
                <a:solidFill>
                  <a:srgbClr val="002060"/>
                </a:solidFill>
                <a:latin typeface="Arial Rounded MT Bold" panose="020F0704030504030204" pitchFamily="34" charset="0"/>
              </a:rPr>
              <a:t>4</a:t>
            </a:r>
            <a:r>
              <a:rPr lang="en-US" sz="1200" dirty="0">
                <a:solidFill>
                  <a:srgbClr val="002060"/>
                </a:solidFill>
                <a:latin typeface="Arial Rounded MT Bold" panose="020F0704030504030204" pitchFamily="34" charset="0"/>
              </a:rPr>
              <a:t>) solution down the third column and finally zinc sulfate (ZnSO</a:t>
            </a:r>
            <a:r>
              <a:rPr lang="en-US" sz="1200" baseline="-25000" dirty="0">
                <a:solidFill>
                  <a:srgbClr val="002060"/>
                </a:solidFill>
                <a:latin typeface="Arial Rounded MT Bold" panose="020F0704030504030204" pitchFamily="34" charset="0"/>
              </a:rPr>
              <a:t>4</a:t>
            </a:r>
            <a:r>
              <a:rPr lang="en-US" sz="1200" dirty="0">
                <a:solidFill>
                  <a:srgbClr val="002060"/>
                </a:solidFill>
                <a:latin typeface="Arial Rounded MT Bold" panose="020F0704030504030204" pitchFamily="34" charset="0"/>
              </a:rPr>
              <a:t>) down the last column. </a:t>
            </a:r>
          </a:p>
          <a:p>
            <a:pPr lvl="0">
              <a:buClr>
                <a:srgbClr val="16ADBF"/>
              </a:buClr>
            </a:pPr>
            <a:r>
              <a:rPr lang="en-US" sz="1200" dirty="0">
                <a:solidFill>
                  <a:srgbClr val="002060"/>
                </a:solidFill>
                <a:latin typeface="Arial Rounded MT Bold" panose="020F0704030504030204" pitchFamily="34" charset="0"/>
              </a:rPr>
              <a:t>5. Observe carefully for any reaction. Some of the reactions may be small, so look carefully for any </a:t>
            </a:r>
            <a:r>
              <a:rPr lang="en-US" sz="1200" dirty="0" err="1">
                <a:solidFill>
                  <a:srgbClr val="002060"/>
                </a:solidFill>
                <a:latin typeface="Arial Rounded MT Bold" panose="020F0704030504030204" pitchFamily="34" charset="0"/>
              </a:rPr>
              <a:t>colour</a:t>
            </a:r>
            <a:r>
              <a:rPr lang="en-US" sz="1200" dirty="0">
                <a:solidFill>
                  <a:srgbClr val="002060"/>
                </a:solidFill>
                <a:latin typeface="Arial Rounded MT Bold" panose="020F0704030504030204" pitchFamily="34" charset="0"/>
              </a:rPr>
              <a:t> changes or bubbles.</a:t>
            </a:r>
          </a:p>
          <a:p>
            <a:pPr lvl="0">
              <a:buClr>
                <a:srgbClr val="16ADBF"/>
              </a:buClr>
            </a:pPr>
            <a:r>
              <a:rPr lang="en-US" sz="1200" dirty="0">
                <a:solidFill>
                  <a:srgbClr val="002060"/>
                </a:solidFill>
                <a:latin typeface="Arial Rounded MT Bold" panose="020F0704030504030204" pitchFamily="34" charset="0"/>
              </a:rPr>
              <a:t>6. If no reaction occurs, then mark the reaction in the table with an X.</a:t>
            </a:r>
          </a:p>
          <a:p>
            <a:pPr lvl="0">
              <a:buClr>
                <a:srgbClr val="16ADBF"/>
              </a:buClr>
            </a:pPr>
            <a:r>
              <a:rPr lang="en-US" sz="1200" dirty="0">
                <a:solidFill>
                  <a:srgbClr val="002060"/>
                </a:solidFill>
                <a:latin typeface="Arial Rounded MT Bold" panose="020F0704030504030204" pitchFamily="34" charset="0"/>
              </a:rPr>
              <a:t>7. If a reaction occurs record what you observed.</a:t>
            </a:r>
          </a:p>
          <a:p>
            <a:pPr lvl="0">
              <a:buClr>
                <a:srgbClr val="16ADBF"/>
              </a:buClr>
            </a:pPr>
            <a:r>
              <a:rPr lang="en-US" sz="1200" dirty="0">
                <a:solidFill>
                  <a:srgbClr val="002060"/>
                </a:solidFill>
                <a:latin typeface="Arial Rounded MT Bold" panose="020F0704030504030204" pitchFamily="34" charset="0"/>
              </a:rPr>
              <a:t>8. After you have collected all your data count the number of reactions that occurred and record in final column.	</a:t>
            </a:r>
            <a:r>
              <a:rPr lang="en-US" sz="1200" dirty="0">
                <a:latin typeface="Arial Rounded MT Bold" panose="020F0704030504030204" pitchFamily="34" charset="0"/>
              </a:rPr>
              <a:t>	</a:t>
            </a:r>
            <a:endParaRPr sz="1200" dirty="0">
              <a:solidFill>
                <a:srgbClr val="16ADBF"/>
              </a:solidFill>
              <a:latin typeface="Arial Rounded MT Bold" panose="020F0704030504030204" pitchFamily="34" charset="0"/>
              <a:ea typeface="Arial Rounded"/>
              <a:cs typeface="Arial Rounded"/>
              <a:sym typeface="Arial Rounded"/>
            </a:endParaRPr>
          </a:p>
        </p:txBody>
      </p:sp>
      <p:sp>
        <p:nvSpPr>
          <p:cNvPr id="9" name="Google Shape;79;p1">
            <a:extLst>
              <a:ext uri="{FF2B5EF4-FFF2-40B4-BE49-F238E27FC236}">
                <a16:creationId xmlns:a16="http://schemas.microsoft.com/office/drawing/2014/main" id="{9DD8A407-A122-2FD6-A4EA-BA63ADAC5D3C}"/>
              </a:ext>
            </a:extLst>
          </p:cNvPr>
          <p:cNvSpPr/>
          <p:nvPr/>
        </p:nvSpPr>
        <p:spPr>
          <a:xfrm>
            <a:off x="230455" y="2297149"/>
            <a:ext cx="3703116" cy="2371213"/>
          </a:xfrm>
          <a:prstGeom prst="roundRect">
            <a:avLst>
              <a:gd name="adj" fmla="val 3540"/>
            </a:avLst>
          </a:prstGeom>
          <a:solidFill>
            <a:schemeClr val="lt1"/>
          </a:solidFill>
          <a:ln w="28575" cap="flat" cmpd="sng">
            <a:solidFill>
              <a:srgbClr val="002060"/>
            </a:solidFill>
            <a:prstDash val="solid"/>
            <a:miter lim="800000"/>
            <a:headEnd type="none" w="sm" len="sm"/>
            <a:tailEnd type="none" w="sm" len="sm"/>
          </a:ln>
        </p:spPr>
        <p:txBody>
          <a:bodyPr spcFirstLastPara="1" wrap="square" lIns="84400" tIns="42200" rIns="84400" bIns="42200" anchor="t" anchorCtr="0">
            <a:noAutofit/>
          </a:bodyPr>
          <a:lstStyle/>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Equipment</a:t>
            </a:r>
          </a:p>
          <a:p>
            <a:pPr marL="0" marR="0" lvl="0" indent="0" algn="l" rtl="0">
              <a:spcBef>
                <a:spcPts val="0"/>
              </a:spcBef>
              <a:spcAft>
                <a:spcPts val="0"/>
              </a:spcAft>
              <a:buNone/>
            </a:pPr>
            <a:endParaRPr sz="1200" dirty="0">
              <a:solidFill>
                <a:srgbClr val="002060"/>
              </a:solidFill>
              <a:latin typeface="Arial Rounded MT Bold" panose="020F0704030504030204" pitchFamily="34" charset="0"/>
            </a:endParaRPr>
          </a:p>
          <a:p>
            <a:pPr marL="171450" marR="0" lvl="0" indent="-171450" algn="l" rtl="0">
              <a:spcBef>
                <a:spcPts val="0"/>
              </a:spcBef>
              <a:spcAft>
                <a:spcPts val="0"/>
              </a:spcAft>
              <a:buClr>
                <a:srgbClr val="002060"/>
              </a:buClr>
              <a:buSzPts val="1200"/>
              <a:buFont typeface="Arial" panose="020B0604020202020204" pitchFamily="34" charset="0"/>
              <a:buChar char="•"/>
            </a:pPr>
            <a:r>
              <a:rPr lang="en-US" sz="1200" dirty="0">
                <a:solidFill>
                  <a:srgbClr val="002060"/>
                </a:solidFill>
                <a:latin typeface="Arial Rounded MT Bold" panose="020F0704030504030204" pitchFamily="34" charset="0"/>
                <a:ea typeface="Arial Rounded"/>
                <a:cs typeface="Arial Rounded"/>
                <a:sym typeface="Arial Rounded"/>
              </a:rPr>
              <a:t>0.1 mol dm</a:t>
            </a:r>
            <a:r>
              <a:rPr lang="en-US" sz="1200" baseline="30000" dirty="0">
                <a:solidFill>
                  <a:srgbClr val="002060"/>
                </a:solidFill>
                <a:latin typeface="Arial Rounded MT Bold" panose="020F0704030504030204" pitchFamily="34" charset="0"/>
                <a:ea typeface="Arial Rounded"/>
                <a:cs typeface="Arial Rounded"/>
                <a:sym typeface="Arial Rounded"/>
              </a:rPr>
              <a:t>-3</a:t>
            </a:r>
            <a:r>
              <a:rPr lang="en-US" sz="1200" dirty="0">
                <a:solidFill>
                  <a:srgbClr val="002060"/>
                </a:solidFill>
                <a:latin typeface="Arial Rounded MT Bold" panose="020F0704030504030204" pitchFamily="34" charset="0"/>
                <a:ea typeface="Arial Rounded"/>
                <a:cs typeface="Arial Rounded"/>
                <a:sym typeface="Arial Rounded"/>
              </a:rPr>
              <a:t> magnesium sulfate solution</a:t>
            </a:r>
          </a:p>
          <a:p>
            <a:pPr marL="171450" marR="0" lvl="0" indent="-171450" algn="l" rtl="0">
              <a:spcBef>
                <a:spcPts val="0"/>
              </a:spcBef>
              <a:spcAft>
                <a:spcPts val="0"/>
              </a:spcAft>
              <a:buClr>
                <a:srgbClr val="002060"/>
              </a:buClr>
              <a:buSzPts val="1200"/>
              <a:buFont typeface="Arial" panose="020B0604020202020204" pitchFamily="34" charset="0"/>
              <a:buChar char="•"/>
            </a:pPr>
            <a:r>
              <a:rPr lang="en-US" sz="1200" dirty="0">
                <a:solidFill>
                  <a:srgbClr val="002060"/>
                </a:solidFill>
                <a:latin typeface="Arial Rounded MT Bold" panose="020F0704030504030204" pitchFamily="34" charset="0"/>
                <a:ea typeface="Arial Rounded"/>
                <a:cs typeface="Arial Rounded"/>
                <a:sym typeface="Arial Rounded"/>
              </a:rPr>
              <a:t>0.1 mol dm</a:t>
            </a:r>
            <a:r>
              <a:rPr lang="en-US" sz="1200" baseline="30000" dirty="0">
                <a:solidFill>
                  <a:srgbClr val="002060"/>
                </a:solidFill>
                <a:latin typeface="Arial Rounded MT Bold" panose="020F0704030504030204" pitchFamily="34" charset="0"/>
                <a:ea typeface="Arial Rounded"/>
                <a:cs typeface="Arial Rounded"/>
                <a:sym typeface="Arial Rounded"/>
              </a:rPr>
              <a:t>-3</a:t>
            </a:r>
            <a:r>
              <a:rPr lang="en-US" sz="1200" dirty="0">
                <a:solidFill>
                  <a:srgbClr val="002060"/>
                </a:solidFill>
                <a:latin typeface="Arial Rounded MT Bold" panose="020F0704030504030204" pitchFamily="34" charset="0"/>
                <a:ea typeface="Arial Rounded"/>
                <a:cs typeface="Arial Rounded"/>
                <a:sym typeface="Arial Rounded"/>
              </a:rPr>
              <a:t> iron sulfate solution</a:t>
            </a:r>
          </a:p>
          <a:p>
            <a:pPr marL="171450" marR="0" lvl="0" indent="-171450" algn="l" rtl="0">
              <a:spcBef>
                <a:spcPts val="0"/>
              </a:spcBef>
              <a:spcAft>
                <a:spcPts val="0"/>
              </a:spcAft>
              <a:buClr>
                <a:srgbClr val="002060"/>
              </a:buClr>
              <a:buSzPts val="1200"/>
              <a:buFont typeface="Arial" panose="020B0604020202020204" pitchFamily="34" charset="0"/>
              <a:buChar char="•"/>
            </a:pPr>
            <a:r>
              <a:rPr lang="en-US" sz="1200" dirty="0">
                <a:solidFill>
                  <a:srgbClr val="002060"/>
                </a:solidFill>
                <a:latin typeface="Arial Rounded MT Bold" panose="020F0704030504030204" pitchFamily="34" charset="0"/>
                <a:ea typeface="Arial Rounded"/>
                <a:cs typeface="Arial Rounded"/>
                <a:sym typeface="Arial Rounded"/>
              </a:rPr>
              <a:t>0.1 mol dm</a:t>
            </a:r>
            <a:r>
              <a:rPr lang="en-US" sz="1200" baseline="30000" dirty="0">
                <a:solidFill>
                  <a:srgbClr val="002060"/>
                </a:solidFill>
                <a:latin typeface="Arial Rounded MT Bold" panose="020F0704030504030204" pitchFamily="34" charset="0"/>
                <a:ea typeface="Arial Rounded"/>
                <a:cs typeface="Arial Rounded"/>
                <a:sym typeface="Arial Rounded"/>
              </a:rPr>
              <a:t>-3</a:t>
            </a:r>
            <a:r>
              <a:rPr lang="en-US" sz="1200" dirty="0">
                <a:solidFill>
                  <a:srgbClr val="002060"/>
                </a:solidFill>
                <a:latin typeface="Arial Rounded MT Bold" panose="020F0704030504030204" pitchFamily="34" charset="0"/>
                <a:ea typeface="Arial Rounded"/>
                <a:cs typeface="Arial Rounded"/>
                <a:sym typeface="Arial Rounded"/>
              </a:rPr>
              <a:t> copper sulfate solution </a:t>
            </a:r>
          </a:p>
          <a:p>
            <a:pPr marL="171450" marR="0" lvl="0" indent="-171450" algn="l" rtl="0">
              <a:spcBef>
                <a:spcPts val="0"/>
              </a:spcBef>
              <a:spcAft>
                <a:spcPts val="0"/>
              </a:spcAft>
              <a:buClr>
                <a:srgbClr val="002060"/>
              </a:buClr>
              <a:buSzPts val="1200"/>
              <a:buFont typeface="Arial" panose="020B0604020202020204" pitchFamily="34" charset="0"/>
              <a:buChar char="•"/>
            </a:pPr>
            <a:r>
              <a:rPr lang="en-US" sz="1200" dirty="0">
                <a:solidFill>
                  <a:srgbClr val="002060"/>
                </a:solidFill>
                <a:latin typeface="Arial Rounded MT Bold" panose="020F0704030504030204" pitchFamily="34" charset="0"/>
                <a:ea typeface="Arial Rounded"/>
                <a:cs typeface="Arial Rounded"/>
                <a:sym typeface="Arial Rounded"/>
              </a:rPr>
              <a:t>0.1 mol dm</a:t>
            </a:r>
            <a:r>
              <a:rPr lang="en-US" sz="1200" baseline="30000" dirty="0">
                <a:solidFill>
                  <a:srgbClr val="002060"/>
                </a:solidFill>
                <a:latin typeface="Arial Rounded MT Bold" panose="020F0704030504030204" pitchFamily="34" charset="0"/>
                <a:ea typeface="Arial Rounded"/>
                <a:cs typeface="Arial Rounded"/>
                <a:sym typeface="Arial Rounded"/>
              </a:rPr>
              <a:t>-3</a:t>
            </a:r>
            <a:r>
              <a:rPr lang="en-US" sz="1200" dirty="0">
                <a:solidFill>
                  <a:srgbClr val="002060"/>
                </a:solidFill>
                <a:latin typeface="Arial Rounded MT Bold" panose="020F0704030504030204" pitchFamily="34" charset="0"/>
                <a:ea typeface="Arial Rounded"/>
                <a:cs typeface="Arial Rounded"/>
                <a:sym typeface="Arial Rounded"/>
              </a:rPr>
              <a:t> zinc sulfate solution</a:t>
            </a:r>
            <a:endParaRPr sz="1200" dirty="0">
              <a:solidFill>
                <a:srgbClr val="002060"/>
              </a:solidFill>
              <a:latin typeface="Arial Rounded MT Bold" panose="020F0704030504030204" pitchFamily="34" charset="0"/>
            </a:endParaRPr>
          </a:p>
          <a:p>
            <a:pPr marL="171450" marR="0" lvl="0" indent="-171450" algn="l" rtl="0">
              <a:spcBef>
                <a:spcPts val="0"/>
              </a:spcBef>
              <a:spcAft>
                <a:spcPts val="0"/>
              </a:spcAft>
              <a:buClr>
                <a:srgbClr val="002060"/>
              </a:buClr>
              <a:buSzPts val="1200"/>
              <a:buFont typeface="Arial" panose="020B0604020202020204" pitchFamily="34" charset="0"/>
              <a:buChar char="•"/>
            </a:pPr>
            <a:r>
              <a:rPr lang="en-US" sz="1200" dirty="0">
                <a:solidFill>
                  <a:srgbClr val="002060"/>
                </a:solidFill>
                <a:latin typeface="Arial Rounded MT Bold" panose="020F0704030504030204" pitchFamily="34" charset="0"/>
                <a:ea typeface="Arial Rounded"/>
                <a:cs typeface="Arial Rounded"/>
                <a:sym typeface="Arial Rounded"/>
              </a:rPr>
              <a:t>1cm pieces of magnesium ribbon</a:t>
            </a:r>
            <a:endParaRPr sz="1200" dirty="0">
              <a:solidFill>
                <a:srgbClr val="002060"/>
              </a:solidFill>
              <a:latin typeface="Arial Rounded MT Bold" panose="020F0704030504030204" pitchFamily="34" charset="0"/>
            </a:endParaRPr>
          </a:p>
          <a:p>
            <a:pPr marL="171450" marR="0" lvl="0" indent="-171450" algn="l" rtl="0">
              <a:spcBef>
                <a:spcPts val="0"/>
              </a:spcBef>
              <a:spcAft>
                <a:spcPts val="0"/>
              </a:spcAft>
              <a:buClr>
                <a:srgbClr val="002060"/>
              </a:buClr>
              <a:buSzPts val="1200"/>
              <a:buFont typeface="Arial" panose="020B0604020202020204" pitchFamily="34" charset="0"/>
              <a:buChar char="•"/>
            </a:pPr>
            <a:r>
              <a:rPr lang="en-US" sz="1200" dirty="0">
                <a:solidFill>
                  <a:srgbClr val="002060"/>
                </a:solidFill>
                <a:latin typeface="Arial Rounded MT Bold" panose="020F0704030504030204" pitchFamily="34" charset="0"/>
                <a:sym typeface="Arial Rounded"/>
              </a:rPr>
              <a:t>Small iron nails or 1cm pieces of iron</a:t>
            </a:r>
            <a:endParaRPr sz="1200" dirty="0">
              <a:solidFill>
                <a:srgbClr val="002060"/>
              </a:solidFill>
              <a:latin typeface="Arial Rounded MT Bold" panose="020F0704030504030204" pitchFamily="34" charset="0"/>
            </a:endParaRPr>
          </a:p>
          <a:p>
            <a:pPr marL="171450" marR="0" lvl="0" indent="-171450" algn="l" rtl="0">
              <a:spcBef>
                <a:spcPts val="0"/>
              </a:spcBef>
              <a:spcAft>
                <a:spcPts val="0"/>
              </a:spcAft>
              <a:buClr>
                <a:srgbClr val="002060"/>
              </a:buClr>
              <a:buSzPts val="1200"/>
              <a:buFont typeface="Arial" panose="020B0604020202020204" pitchFamily="34" charset="0"/>
              <a:buChar char="•"/>
            </a:pPr>
            <a:r>
              <a:rPr lang="en-US" sz="1200" dirty="0">
                <a:solidFill>
                  <a:srgbClr val="002060"/>
                </a:solidFill>
                <a:latin typeface="Arial Rounded MT Bold" panose="020F0704030504030204" pitchFamily="34" charset="0"/>
                <a:ea typeface="Arial Rounded"/>
                <a:cs typeface="Arial Rounded"/>
                <a:sym typeface="Arial Rounded"/>
              </a:rPr>
              <a:t>1 cm pieces of copper</a:t>
            </a:r>
            <a:endParaRPr sz="1200" dirty="0">
              <a:solidFill>
                <a:srgbClr val="002060"/>
              </a:solidFill>
              <a:latin typeface="Arial Rounded MT Bold" panose="020F0704030504030204" pitchFamily="34" charset="0"/>
            </a:endParaRPr>
          </a:p>
          <a:p>
            <a:pPr marL="171450" marR="0" lvl="0" indent="-171450" algn="l" rtl="0">
              <a:spcBef>
                <a:spcPts val="0"/>
              </a:spcBef>
              <a:spcAft>
                <a:spcPts val="0"/>
              </a:spcAft>
              <a:buClr>
                <a:srgbClr val="002060"/>
              </a:buClr>
              <a:buSzPts val="1200"/>
              <a:buFont typeface="Arial" panose="020B0604020202020204" pitchFamily="34" charset="0"/>
              <a:buChar char="•"/>
            </a:pPr>
            <a:r>
              <a:rPr lang="en-US" sz="1200" dirty="0">
                <a:solidFill>
                  <a:srgbClr val="002060"/>
                </a:solidFill>
                <a:latin typeface="Arial Rounded MT Bold" panose="020F0704030504030204" pitchFamily="34" charset="0"/>
                <a:sym typeface="Arial Rounded"/>
              </a:rPr>
              <a:t>1 cm pieces of zinc</a:t>
            </a:r>
            <a:endParaRPr sz="1200" dirty="0">
              <a:solidFill>
                <a:srgbClr val="002060"/>
              </a:solidFill>
              <a:latin typeface="Arial Rounded MT Bold" panose="020F0704030504030204" pitchFamily="34" charset="0"/>
            </a:endParaRPr>
          </a:p>
          <a:p>
            <a:pPr marL="171450" marR="0" lvl="0" indent="-171450" algn="l" rtl="0">
              <a:spcBef>
                <a:spcPts val="0"/>
              </a:spcBef>
              <a:spcAft>
                <a:spcPts val="0"/>
              </a:spcAft>
              <a:buClr>
                <a:srgbClr val="002060"/>
              </a:buClr>
              <a:buSzPts val="1200"/>
              <a:buFont typeface="Arial" panose="020B0604020202020204" pitchFamily="34" charset="0"/>
              <a:buChar char="•"/>
            </a:pPr>
            <a:r>
              <a:rPr lang="en-US" sz="1200" dirty="0">
                <a:solidFill>
                  <a:srgbClr val="002060"/>
                </a:solidFill>
                <a:latin typeface="Arial Rounded MT Bold" panose="020F0704030504030204" pitchFamily="34" charset="0"/>
                <a:ea typeface="Arial Rounded"/>
                <a:cs typeface="Arial Rounded"/>
                <a:sym typeface="Arial Rounded"/>
              </a:rPr>
              <a:t>Spotting tiles</a:t>
            </a:r>
            <a:endParaRPr sz="1200" dirty="0">
              <a:solidFill>
                <a:srgbClr val="002060"/>
              </a:solidFill>
              <a:latin typeface="Arial Rounded MT Bold" panose="020F0704030504030204" pitchFamily="34" charset="0"/>
            </a:endParaRPr>
          </a:p>
          <a:p>
            <a:pPr marL="171450" marR="0" lvl="0" indent="-171450" algn="l" rtl="0">
              <a:spcBef>
                <a:spcPts val="0"/>
              </a:spcBef>
              <a:spcAft>
                <a:spcPts val="0"/>
              </a:spcAft>
              <a:buClr>
                <a:srgbClr val="002060"/>
              </a:buClr>
              <a:buSzPts val="1200"/>
              <a:buFont typeface="Arial" panose="020B0604020202020204" pitchFamily="34" charset="0"/>
              <a:buChar char="•"/>
            </a:pPr>
            <a:r>
              <a:rPr lang="en-US" sz="1200" dirty="0">
                <a:solidFill>
                  <a:srgbClr val="002060"/>
                </a:solidFill>
                <a:latin typeface="Arial Rounded MT Bold" panose="020F0704030504030204" pitchFamily="34" charset="0"/>
                <a:ea typeface="Arial Rounded"/>
                <a:cs typeface="Arial Rounded"/>
                <a:sym typeface="Arial Rounded"/>
              </a:rPr>
              <a:t>4 pipettes</a:t>
            </a:r>
            <a:endParaRPr sz="1200" dirty="0">
              <a:solidFill>
                <a:srgbClr val="002060"/>
              </a:solidFill>
              <a:latin typeface="Arial Rounded MT Bold" panose="020F0704030504030204" pitchFamily="34" charset="0"/>
            </a:endParaRPr>
          </a:p>
        </p:txBody>
      </p:sp>
      <p:sp>
        <p:nvSpPr>
          <p:cNvPr id="11" name="Google Shape;82;p1">
            <a:extLst>
              <a:ext uri="{FF2B5EF4-FFF2-40B4-BE49-F238E27FC236}">
                <a16:creationId xmlns:a16="http://schemas.microsoft.com/office/drawing/2014/main" id="{E9D90336-DD0A-A1E3-BD04-F86760E9A9DF}"/>
              </a:ext>
            </a:extLst>
          </p:cNvPr>
          <p:cNvSpPr/>
          <p:nvPr/>
        </p:nvSpPr>
        <p:spPr>
          <a:xfrm>
            <a:off x="262709" y="1645500"/>
            <a:ext cx="6441760" cy="46162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Determining reactivity - In this experiment, you will be reacting metals and metal sulfates to determine their order in the reactivity series.</a:t>
            </a:r>
            <a:endParaRPr dirty="0">
              <a:solidFill>
                <a:srgbClr val="002060"/>
              </a:solidFill>
              <a:latin typeface="Arial Rounded MT Bold" panose="020F0704030504030204" pitchFamily="34" charset="0"/>
            </a:endParaRPr>
          </a:p>
        </p:txBody>
      </p:sp>
      <p:grpSp>
        <p:nvGrpSpPr>
          <p:cNvPr id="16" name="Group 15">
            <a:extLst>
              <a:ext uri="{FF2B5EF4-FFF2-40B4-BE49-F238E27FC236}">
                <a16:creationId xmlns:a16="http://schemas.microsoft.com/office/drawing/2014/main" id="{5FE9E61A-5851-E4FE-C4DC-D1D7D2D0684E}"/>
              </a:ext>
            </a:extLst>
          </p:cNvPr>
          <p:cNvGrpSpPr/>
          <p:nvPr/>
        </p:nvGrpSpPr>
        <p:grpSpPr>
          <a:xfrm>
            <a:off x="216975" y="8216231"/>
            <a:ext cx="6441760" cy="1273654"/>
            <a:chOff x="204921" y="1465805"/>
            <a:chExt cx="6482079" cy="1273654"/>
          </a:xfrm>
        </p:grpSpPr>
        <p:sp>
          <p:nvSpPr>
            <p:cNvPr id="17" name="TextBox 2">
              <a:extLst>
                <a:ext uri="{FF2B5EF4-FFF2-40B4-BE49-F238E27FC236}">
                  <a16:creationId xmlns:a16="http://schemas.microsoft.com/office/drawing/2014/main" id="{AF88CE00-7B51-E7AF-D7B7-8399F06EF244}"/>
                </a:ext>
              </a:extLst>
            </p:cNvPr>
            <p:cNvSpPr txBox="1"/>
            <p:nvPr/>
          </p:nvSpPr>
          <p:spPr>
            <a:xfrm flipH="1">
              <a:off x="1351480" y="1533820"/>
              <a:ext cx="4171141" cy="276999"/>
            </a:xfrm>
            <a:prstGeom prst="rect">
              <a:avLst/>
            </a:prstGeom>
            <a:noFill/>
            <a:ln>
              <a:noFill/>
            </a:ln>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1200" dirty="0">
                  <a:solidFill>
                    <a:srgbClr val="002060"/>
                  </a:solidFill>
                  <a:latin typeface="Arial Rounded MT Bold" panose="020F0704030504030204" pitchFamily="34" charset="0"/>
                </a:rPr>
                <a:t>SAFETY</a:t>
              </a:r>
            </a:p>
          </p:txBody>
        </p:sp>
        <p:sp>
          <p:nvSpPr>
            <p:cNvPr id="18" name="Rectangle: Rounded Corners 17">
              <a:extLst>
                <a:ext uri="{FF2B5EF4-FFF2-40B4-BE49-F238E27FC236}">
                  <a16:creationId xmlns:a16="http://schemas.microsoft.com/office/drawing/2014/main" id="{6685BA1F-574F-9521-DDFB-5F09B554C2F4}"/>
                </a:ext>
              </a:extLst>
            </p:cNvPr>
            <p:cNvSpPr/>
            <p:nvPr/>
          </p:nvSpPr>
          <p:spPr>
            <a:xfrm>
              <a:off x="204921" y="1465805"/>
              <a:ext cx="6482079" cy="1273654"/>
            </a:xfrm>
            <a:prstGeom prst="round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9pPr>
            </a:lstStyle>
            <a:p>
              <a:pPr algn="ctr"/>
              <a:endParaRPr lang="en-GB">
                <a:solidFill>
                  <a:srgbClr val="002060"/>
                </a:solidFill>
              </a:endParaRPr>
            </a:p>
          </p:txBody>
        </p:sp>
      </p:grpSp>
      <p:sp>
        <p:nvSpPr>
          <p:cNvPr id="20" name="Rectangle: Rounded Corners 19">
            <a:extLst>
              <a:ext uri="{FF2B5EF4-FFF2-40B4-BE49-F238E27FC236}">
                <a16:creationId xmlns:a16="http://schemas.microsoft.com/office/drawing/2014/main" id="{4BAFDCA5-499B-6B15-79D4-0D1C39F12BEC}"/>
              </a:ext>
            </a:extLst>
          </p:cNvPr>
          <p:cNvSpPr/>
          <p:nvPr/>
        </p:nvSpPr>
        <p:spPr>
          <a:xfrm>
            <a:off x="4046681" y="2297149"/>
            <a:ext cx="2605703" cy="2371213"/>
          </a:xfrm>
          <a:prstGeom prst="roundRect">
            <a:avLst/>
          </a:prstGeom>
          <a:solidFill>
            <a:schemeClr val="bg1"/>
          </a:solid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200" dirty="0"/>
          </a:p>
        </p:txBody>
      </p:sp>
      <p:sp>
        <p:nvSpPr>
          <p:cNvPr id="21" name="Rectangle: Rounded Corners 20">
            <a:extLst>
              <a:ext uri="{FF2B5EF4-FFF2-40B4-BE49-F238E27FC236}">
                <a16:creationId xmlns:a16="http://schemas.microsoft.com/office/drawing/2014/main" id="{3CB9CF70-A0D7-8D8C-BEEA-62A15FCF31B2}"/>
              </a:ext>
            </a:extLst>
          </p:cNvPr>
          <p:cNvSpPr/>
          <p:nvPr/>
        </p:nvSpPr>
        <p:spPr>
          <a:xfrm>
            <a:off x="4874249" y="3048407"/>
            <a:ext cx="1597306" cy="1554403"/>
          </a:xfrm>
          <a:prstGeom prst="roundRect">
            <a:avLst/>
          </a:prstGeom>
          <a:solidFill>
            <a:schemeClr val="bg1"/>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Flowchart: Connector 21">
            <a:extLst>
              <a:ext uri="{FF2B5EF4-FFF2-40B4-BE49-F238E27FC236}">
                <a16:creationId xmlns:a16="http://schemas.microsoft.com/office/drawing/2014/main" id="{970E2718-8A00-9C86-04F0-E41F33E11F74}"/>
              </a:ext>
            </a:extLst>
          </p:cNvPr>
          <p:cNvSpPr/>
          <p:nvPr/>
        </p:nvSpPr>
        <p:spPr>
          <a:xfrm>
            <a:off x="4997323" y="3208401"/>
            <a:ext cx="271879" cy="254086"/>
          </a:xfrm>
          <a:prstGeom prst="flowChartConnecto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lowchart: Connector 22">
            <a:extLst>
              <a:ext uri="{FF2B5EF4-FFF2-40B4-BE49-F238E27FC236}">
                <a16:creationId xmlns:a16="http://schemas.microsoft.com/office/drawing/2014/main" id="{C3D5E388-F638-CC86-F597-2B8E55652BF0}"/>
              </a:ext>
            </a:extLst>
          </p:cNvPr>
          <p:cNvSpPr/>
          <p:nvPr/>
        </p:nvSpPr>
        <p:spPr>
          <a:xfrm>
            <a:off x="5356711" y="3208401"/>
            <a:ext cx="271879" cy="254086"/>
          </a:xfrm>
          <a:prstGeom prst="flowChartConnector">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Flowchart: Connector 23">
            <a:extLst>
              <a:ext uri="{FF2B5EF4-FFF2-40B4-BE49-F238E27FC236}">
                <a16:creationId xmlns:a16="http://schemas.microsoft.com/office/drawing/2014/main" id="{20146D8D-30CB-D0D9-51D3-E696E3F3DFBB}"/>
              </a:ext>
            </a:extLst>
          </p:cNvPr>
          <p:cNvSpPr/>
          <p:nvPr/>
        </p:nvSpPr>
        <p:spPr>
          <a:xfrm>
            <a:off x="5712098" y="3208401"/>
            <a:ext cx="271879" cy="254086"/>
          </a:xfrm>
          <a:prstGeom prst="flowChartConnector">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Flowchart: Connector 24">
            <a:extLst>
              <a:ext uri="{FF2B5EF4-FFF2-40B4-BE49-F238E27FC236}">
                <a16:creationId xmlns:a16="http://schemas.microsoft.com/office/drawing/2014/main" id="{E7369CB3-0E92-C777-5C0A-9DF5DD38AFCF}"/>
              </a:ext>
            </a:extLst>
          </p:cNvPr>
          <p:cNvSpPr/>
          <p:nvPr/>
        </p:nvSpPr>
        <p:spPr>
          <a:xfrm>
            <a:off x="6067855" y="3209963"/>
            <a:ext cx="271879" cy="254086"/>
          </a:xfrm>
          <a:prstGeom prst="flowChartConnector">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Flowchart: Connector 25">
            <a:extLst>
              <a:ext uri="{FF2B5EF4-FFF2-40B4-BE49-F238E27FC236}">
                <a16:creationId xmlns:a16="http://schemas.microsoft.com/office/drawing/2014/main" id="{E91859E7-472F-C21C-82E4-69F6FA0F9ED0}"/>
              </a:ext>
            </a:extLst>
          </p:cNvPr>
          <p:cNvSpPr/>
          <p:nvPr/>
        </p:nvSpPr>
        <p:spPr>
          <a:xfrm>
            <a:off x="4997323" y="3541552"/>
            <a:ext cx="271879" cy="254086"/>
          </a:xfrm>
          <a:prstGeom prst="flowChartConnector">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Flowchart: Connector 26">
            <a:extLst>
              <a:ext uri="{FF2B5EF4-FFF2-40B4-BE49-F238E27FC236}">
                <a16:creationId xmlns:a16="http://schemas.microsoft.com/office/drawing/2014/main" id="{6EA36F20-91C4-3A85-3452-888A59EDB4DA}"/>
              </a:ext>
            </a:extLst>
          </p:cNvPr>
          <p:cNvSpPr/>
          <p:nvPr/>
        </p:nvSpPr>
        <p:spPr>
          <a:xfrm>
            <a:off x="5356711" y="3541552"/>
            <a:ext cx="271879" cy="254086"/>
          </a:xfrm>
          <a:prstGeom prst="flowChartConnecto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8" name="Flowchart: Connector 27">
            <a:extLst>
              <a:ext uri="{FF2B5EF4-FFF2-40B4-BE49-F238E27FC236}">
                <a16:creationId xmlns:a16="http://schemas.microsoft.com/office/drawing/2014/main" id="{4DB3F5D3-7445-6E95-53E2-0984B0AFBC93}"/>
              </a:ext>
            </a:extLst>
          </p:cNvPr>
          <p:cNvSpPr/>
          <p:nvPr/>
        </p:nvSpPr>
        <p:spPr>
          <a:xfrm>
            <a:off x="5712098" y="3541552"/>
            <a:ext cx="271879" cy="254086"/>
          </a:xfrm>
          <a:prstGeom prst="flowChartConnector">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Flowchart: Connector 28">
            <a:extLst>
              <a:ext uri="{FF2B5EF4-FFF2-40B4-BE49-F238E27FC236}">
                <a16:creationId xmlns:a16="http://schemas.microsoft.com/office/drawing/2014/main" id="{D3F01C6A-DE27-50D0-3B01-88A691724138}"/>
              </a:ext>
            </a:extLst>
          </p:cNvPr>
          <p:cNvSpPr/>
          <p:nvPr/>
        </p:nvSpPr>
        <p:spPr>
          <a:xfrm>
            <a:off x="6067855" y="3543114"/>
            <a:ext cx="271879" cy="254086"/>
          </a:xfrm>
          <a:prstGeom prst="flowChartConnector">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Flowchart: Connector 29">
            <a:extLst>
              <a:ext uri="{FF2B5EF4-FFF2-40B4-BE49-F238E27FC236}">
                <a16:creationId xmlns:a16="http://schemas.microsoft.com/office/drawing/2014/main" id="{00355D36-B4C6-7AEC-E3A4-E45047024226}"/>
              </a:ext>
            </a:extLst>
          </p:cNvPr>
          <p:cNvSpPr/>
          <p:nvPr/>
        </p:nvSpPr>
        <p:spPr>
          <a:xfrm>
            <a:off x="4997323" y="3873141"/>
            <a:ext cx="271879" cy="254086"/>
          </a:xfrm>
          <a:prstGeom prst="flowChartConnector">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Flowchart: Connector 30">
            <a:extLst>
              <a:ext uri="{FF2B5EF4-FFF2-40B4-BE49-F238E27FC236}">
                <a16:creationId xmlns:a16="http://schemas.microsoft.com/office/drawing/2014/main" id="{ED89174C-FF8D-B9D8-0D71-C1BF96E557F7}"/>
              </a:ext>
            </a:extLst>
          </p:cNvPr>
          <p:cNvSpPr/>
          <p:nvPr/>
        </p:nvSpPr>
        <p:spPr>
          <a:xfrm>
            <a:off x="5356711" y="3873141"/>
            <a:ext cx="271879" cy="254086"/>
          </a:xfrm>
          <a:prstGeom prst="flowChartConnector">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Flowchart: Connector 31">
            <a:extLst>
              <a:ext uri="{FF2B5EF4-FFF2-40B4-BE49-F238E27FC236}">
                <a16:creationId xmlns:a16="http://schemas.microsoft.com/office/drawing/2014/main" id="{D41A7800-F49B-F8CE-5CC7-41A9D94BE4B0}"/>
              </a:ext>
            </a:extLst>
          </p:cNvPr>
          <p:cNvSpPr/>
          <p:nvPr/>
        </p:nvSpPr>
        <p:spPr>
          <a:xfrm>
            <a:off x="5712098" y="3873141"/>
            <a:ext cx="271879" cy="254086"/>
          </a:xfrm>
          <a:prstGeom prst="flowChartConnecto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Flowchart: Connector 32">
            <a:extLst>
              <a:ext uri="{FF2B5EF4-FFF2-40B4-BE49-F238E27FC236}">
                <a16:creationId xmlns:a16="http://schemas.microsoft.com/office/drawing/2014/main" id="{C439A4D5-BCD9-8715-B769-826FC4BD10CC}"/>
              </a:ext>
            </a:extLst>
          </p:cNvPr>
          <p:cNvSpPr/>
          <p:nvPr/>
        </p:nvSpPr>
        <p:spPr>
          <a:xfrm>
            <a:off x="6067855" y="3874703"/>
            <a:ext cx="271879" cy="254086"/>
          </a:xfrm>
          <a:prstGeom prst="flowChartConnector">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Flowchart: Connector 33">
            <a:extLst>
              <a:ext uri="{FF2B5EF4-FFF2-40B4-BE49-F238E27FC236}">
                <a16:creationId xmlns:a16="http://schemas.microsoft.com/office/drawing/2014/main" id="{09014E2E-8FF8-B273-415F-334DF9BD0B82}"/>
              </a:ext>
            </a:extLst>
          </p:cNvPr>
          <p:cNvSpPr/>
          <p:nvPr/>
        </p:nvSpPr>
        <p:spPr>
          <a:xfrm>
            <a:off x="4997323" y="4206292"/>
            <a:ext cx="271879" cy="254086"/>
          </a:xfrm>
          <a:prstGeom prst="flowChartConnector">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Flowchart: Connector 34">
            <a:extLst>
              <a:ext uri="{FF2B5EF4-FFF2-40B4-BE49-F238E27FC236}">
                <a16:creationId xmlns:a16="http://schemas.microsoft.com/office/drawing/2014/main" id="{534F1E08-B1AD-D656-2D51-8249DC2D4FE4}"/>
              </a:ext>
            </a:extLst>
          </p:cNvPr>
          <p:cNvSpPr/>
          <p:nvPr/>
        </p:nvSpPr>
        <p:spPr>
          <a:xfrm>
            <a:off x="5356711" y="4206292"/>
            <a:ext cx="271879" cy="254086"/>
          </a:xfrm>
          <a:prstGeom prst="flowChartConnector">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6" name="Flowchart: Connector 35">
            <a:extLst>
              <a:ext uri="{FF2B5EF4-FFF2-40B4-BE49-F238E27FC236}">
                <a16:creationId xmlns:a16="http://schemas.microsoft.com/office/drawing/2014/main" id="{34D5B772-CFBF-FAD5-D10C-F4B4047A6DEA}"/>
              </a:ext>
            </a:extLst>
          </p:cNvPr>
          <p:cNvSpPr/>
          <p:nvPr/>
        </p:nvSpPr>
        <p:spPr>
          <a:xfrm>
            <a:off x="5712098" y="4206292"/>
            <a:ext cx="271879" cy="254086"/>
          </a:xfrm>
          <a:prstGeom prst="flowChartConnector">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Flowchart: Connector 36">
            <a:extLst>
              <a:ext uri="{FF2B5EF4-FFF2-40B4-BE49-F238E27FC236}">
                <a16:creationId xmlns:a16="http://schemas.microsoft.com/office/drawing/2014/main" id="{49B59602-CC44-7401-80DE-98F9533F7EC2}"/>
              </a:ext>
            </a:extLst>
          </p:cNvPr>
          <p:cNvSpPr/>
          <p:nvPr/>
        </p:nvSpPr>
        <p:spPr>
          <a:xfrm>
            <a:off x="6067855" y="4207854"/>
            <a:ext cx="271879" cy="254086"/>
          </a:xfrm>
          <a:prstGeom prst="flowChartConnector">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1DE57DF5-F5DD-E89F-16EF-BA12D18D9942}"/>
              </a:ext>
            </a:extLst>
          </p:cNvPr>
          <p:cNvSpPr/>
          <p:nvPr/>
        </p:nvSpPr>
        <p:spPr>
          <a:xfrm rot="19917808">
            <a:off x="6122104" y="3300668"/>
            <a:ext cx="181641" cy="78497"/>
          </a:xfrm>
          <a:prstGeom prst="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B82A6D3F-8790-5D64-395B-CFA6103814A7}"/>
              </a:ext>
            </a:extLst>
          </p:cNvPr>
          <p:cNvSpPr/>
          <p:nvPr/>
        </p:nvSpPr>
        <p:spPr>
          <a:xfrm rot="19917808">
            <a:off x="5400066" y="3300668"/>
            <a:ext cx="181641" cy="78497"/>
          </a:xfrm>
          <a:prstGeom prst="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21E528B8-4BF1-8760-94A6-E3610FFBDA48}"/>
              </a:ext>
            </a:extLst>
          </p:cNvPr>
          <p:cNvSpPr/>
          <p:nvPr/>
        </p:nvSpPr>
        <p:spPr>
          <a:xfrm rot="19917808">
            <a:off x="5742465" y="3292074"/>
            <a:ext cx="181641" cy="78497"/>
          </a:xfrm>
          <a:prstGeom prst="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220181A0-CDDD-6770-198B-B2B6FB1BD52D}"/>
              </a:ext>
            </a:extLst>
          </p:cNvPr>
          <p:cNvSpPr/>
          <p:nvPr/>
        </p:nvSpPr>
        <p:spPr>
          <a:xfrm rot="19917808">
            <a:off x="6112973" y="3646704"/>
            <a:ext cx="181641" cy="78497"/>
          </a:xfrm>
          <a:prstGeom prst="rect">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D56C6E55-1AA2-1997-1BF4-0B5890FD6F1B}"/>
              </a:ext>
            </a:extLst>
          </p:cNvPr>
          <p:cNvSpPr/>
          <p:nvPr/>
        </p:nvSpPr>
        <p:spPr>
          <a:xfrm rot="19917808">
            <a:off x="5757217" y="3639698"/>
            <a:ext cx="181641" cy="78497"/>
          </a:xfrm>
          <a:prstGeom prst="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A000D762-9BC9-EFA4-52E5-F6ED9BAC9DFC}"/>
              </a:ext>
            </a:extLst>
          </p:cNvPr>
          <p:cNvSpPr/>
          <p:nvPr/>
        </p:nvSpPr>
        <p:spPr>
          <a:xfrm rot="19917808">
            <a:off x="5042441" y="3629347"/>
            <a:ext cx="181641" cy="78497"/>
          </a:xfrm>
          <a:prstGeom prst="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B9725D5E-964E-4AB7-37C2-EF84B86C2796}"/>
              </a:ext>
            </a:extLst>
          </p:cNvPr>
          <p:cNvSpPr/>
          <p:nvPr/>
        </p:nvSpPr>
        <p:spPr>
          <a:xfrm rot="19917808">
            <a:off x="6122104" y="3979855"/>
            <a:ext cx="181641" cy="78497"/>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4722E8CF-18A4-4905-0132-9A0CAC560B88}"/>
              </a:ext>
            </a:extLst>
          </p:cNvPr>
          <p:cNvSpPr/>
          <p:nvPr/>
        </p:nvSpPr>
        <p:spPr>
          <a:xfrm rot="19917808">
            <a:off x="5406460" y="3961636"/>
            <a:ext cx="181641" cy="78497"/>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13B41A75-B48E-B163-CDF9-F90019EB3C17}"/>
              </a:ext>
            </a:extLst>
          </p:cNvPr>
          <p:cNvSpPr/>
          <p:nvPr/>
        </p:nvSpPr>
        <p:spPr>
          <a:xfrm rot="19917808">
            <a:off x="5042440" y="3965409"/>
            <a:ext cx="181641" cy="78497"/>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Chord 46">
            <a:extLst>
              <a:ext uri="{FF2B5EF4-FFF2-40B4-BE49-F238E27FC236}">
                <a16:creationId xmlns:a16="http://schemas.microsoft.com/office/drawing/2014/main" id="{8C95DE0A-1C08-439C-A26A-0AC34CF3D47D}"/>
              </a:ext>
            </a:extLst>
          </p:cNvPr>
          <p:cNvSpPr/>
          <p:nvPr/>
        </p:nvSpPr>
        <p:spPr>
          <a:xfrm rot="6667827">
            <a:off x="5788703" y="4254914"/>
            <a:ext cx="146917" cy="180551"/>
          </a:xfrm>
          <a:prstGeom prst="chord">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Chord 47">
            <a:extLst>
              <a:ext uri="{FF2B5EF4-FFF2-40B4-BE49-F238E27FC236}">
                <a16:creationId xmlns:a16="http://schemas.microsoft.com/office/drawing/2014/main" id="{78B89306-CD44-2F7D-C9D3-F40C06AEAF01}"/>
              </a:ext>
            </a:extLst>
          </p:cNvPr>
          <p:cNvSpPr/>
          <p:nvPr/>
        </p:nvSpPr>
        <p:spPr>
          <a:xfrm rot="6667827">
            <a:off x="5430227" y="4258501"/>
            <a:ext cx="146917" cy="180551"/>
          </a:xfrm>
          <a:prstGeom prst="chord">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Chord 48">
            <a:extLst>
              <a:ext uri="{FF2B5EF4-FFF2-40B4-BE49-F238E27FC236}">
                <a16:creationId xmlns:a16="http://schemas.microsoft.com/office/drawing/2014/main" id="{A4373B1B-4469-7C83-8CF9-D9A8EE3FEF5C}"/>
              </a:ext>
            </a:extLst>
          </p:cNvPr>
          <p:cNvSpPr/>
          <p:nvPr/>
        </p:nvSpPr>
        <p:spPr>
          <a:xfrm rot="6667827">
            <a:off x="5061672" y="4268152"/>
            <a:ext cx="146917" cy="180551"/>
          </a:xfrm>
          <a:prstGeom prst="chord">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TextBox 49">
            <a:extLst>
              <a:ext uri="{FF2B5EF4-FFF2-40B4-BE49-F238E27FC236}">
                <a16:creationId xmlns:a16="http://schemas.microsoft.com/office/drawing/2014/main" id="{63266722-A306-3632-1C43-5581420613E8}"/>
              </a:ext>
            </a:extLst>
          </p:cNvPr>
          <p:cNvSpPr txBox="1"/>
          <p:nvPr/>
        </p:nvSpPr>
        <p:spPr>
          <a:xfrm>
            <a:off x="4117882" y="3173483"/>
            <a:ext cx="748091" cy="276999"/>
          </a:xfrm>
          <a:prstGeom prst="rect">
            <a:avLst/>
          </a:prstGeom>
          <a:noFill/>
        </p:spPr>
        <p:txBody>
          <a:bodyPr wrap="square" rtlCol="0">
            <a:spAutoFit/>
          </a:bodyPr>
          <a:lstStyle/>
          <a:p>
            <a:r>
              <a:rPr lang="en-GB" sz="1200" dirty="0">
                <a:solidFill>
                  <a:srgbClr val="002060"/>
                </a:solidFill>
                <a:latin typeface="Arial Rounded MT Bold" panose="020F0704030504030204" pitchFamily="34" charset="0"/>
              </a:rPr>
              <a:t>Mg </a:t>
            </a:r>
            <a:r>
              <a:rPr lang="en-GB" sz="1200" dirty="0">
                <a:solidFill>
                  <a:srgbClr val="002060"/>
                </a:solidFill>
                <a:latin typeface="Arial Rounded MT Bold" panose="020F0704030504030204" pitchFamily="34" charset="0"/>
                <a:sym typeface="Wingdings" panose="05000000000000000000" pitchFamily="2" charset="2"/>
              </a:rPr>
              <a:t></a:t>
            </a:r>
            <a:endParaRPr lang="en-GB" sz="1200" dirty="0">
              <a:solidFill>
                <a:srgbClr val="002060"/>
              </a:solidFill>
              <a:latin typeface="Arial Rounded MT Bold" panose="020F0704030504030204" pitchFamily="34" charset="0"/>
            </a:endParaRPr>
          </a:p>
        </p:txBody>
      </p:sp>
      <p:sp>
        <p:nvSpPr>
          <p:cNvPr id="51" name="TextBox 50">
            <a:extLst>
              <a:ext uri="{FF2B5EF4-FFF2-40B4-BE49-F238E27FC236}">
                <a16:creationId xmlns:a16="http://schemas.microsoft.com/office/drawing/2014/main" id="{C99722B1-D6C0-0B7E-E6F1-D3F3FB83A706}"/>
              </a:ext>
            </a:extLst>
          </p:cNvPr>
          <p:cNvSpPr txBox="1"/>
          <p:nvPr/>
        </p:nvSpPr>
        <p:spPr>
          <a:xfrm>
            <a:off x="4115939" y="3470121"/>
            <a:ext cx="748091" cy="276999"/>
          </a:xfrm>
          <a:prstGeom prst="rect">
            <a:avLst/>
          </a:prstGeom>
          <a:noFill/>
        </p:spPr>
        <p:txBody>
          <a:bodyPr wrap="square" rtlCol="0">
            <a:spAutoFit/>
          </a:bodyPr>
          <a:lstStyle/>
          <a:p>
            <a:r>
              <a:rPr lang="en-GB" sz="1200" dirty="0">
                <a:solidFill>
                  <a:srgbClr val="002060"/>
                </a:solidFill>
                <a:latin typeface="Arial Rounded MT Bold" panose="020F0704030504030204" pitchFamily="34" charset="0"/>
              </a:rPr>
              <a:t>Fe </a:t>
            </a:r>
            <a:r>
              <a:rPr lang="en-GB" sz="1200" dirty="0">
                <a:solidFill>
                  <a:srgbClr val="002060"/>
                </a:solidFill>
                <a:latin typeface="Arial Rounded MT Bold" panose="020F0704030504030204" pitchFamily="34" charset="0"/>
                <a:sym typeface="Wingdings" panose="05000000000000000000" pitchFamily="2" charset="2"/>
              </a:rPr>
              <a:t></a:t>
            </a:r>
            <a:endParaRPr lang="en-GB" sz="1200" dirty="0">
              <a:solidFill>
                <a:srgbClr val="002060"/>
              </a:solidFill>
              <a:latin typeface="Arial Rounded MT Bold" panose="020F0704030504030204" pitchFamily="34" charset="0"/>
            </a:endParaRPr>
          </a:p>
        </p:txBody>
      </p:sp>
      <p:sp>
        <p:nvSpPr>
          <p:cNvPr id="52" name="TextBox 51">
            <a:extLst>
              <a:ext uri="{FF2B5EF4-FFF2-40B4-BE49-F238E27FC236}">
                <a16:creationId xmlns:a16="http://schemas.microsoft.com/office/drawing/2014/main" id="{D96A532A-5D8A-B73C-9F98-ABAB8C393F27}"/>
              </a:ext>
            </a:extLst>
          </p:cNvPr>
          <p:cNvSpPr txBox="1"/>
          <p:nvPr/>
        </p:nvSpPr>
        <p:spPr>
          <a:xfrm>
            <a:off x="4104008" y="3832229"/>
            <a:ext cx="748091" cy="276999"/>
          </a:xfrm>
          <a:prstGeom prst="rect">
            <a:avLst/>
          </a:prstGeom>
          <a:noFill/>
        </p:spPr>
        <p:txBody>
          <a:bodyPr wrap="square" rtlCol="0">
            <a:spAutoFit/>
          </a:bodyPr>
          <a:lstStyle/>
          <a:p>
            <a:r>
              <a:rPr lang="en-GB" sz="1200" dirty="0">
                <a:solidFill>
                  <a:srgbClr val="002060"/>
                </a:solidFill>
                <a:latin typeface="Arial Rounded MT Bold" panose="020F0704030504030204" pitchFamily="34" charset="0"/>
              </a:rPr>
              <a:t>Cu </a:t>
            </a:r>
            <a:r>
              <a:rPr lang="en-GB" sz="1200" dirty="0">
                <a:solidFill>
                  <a:srgbClr val="002060"/>
                </a:solidFill>
                <a:latin typeface="Arial Rounded MT Bold" panose="020F0704030504030204" pitchFamily="34" charset="0"/>
                <a:sym typeface="Wingdings" panose="05000000000000000000" pitchFamily="2" charset="2"/>
              </a:rPr>
              <a:t></a:t>
            </a:r>
            <a:endParaRPr lang="en-GB" sz="1200" dirty="0">
              <a:solidFill>
                <a:srgbClr val="002060"/>
              </a:solidFill>
              <a:latin typeface="Arial Rounded MT Bold" panose="020F0704030504030204" pitchFamily="34" charset="0"/>
            </a:endParaRPr>
          </a:p>
        </p:txBody>
      </p:sp>
      <p:sp>
        <p:nvSpPr>
          <p:cNvPr id="53" name="TextBox 52">
            <a:extLst>
              <a:ext uri="{FF2B5EF4-FFF2-40B4-BE49-F238E27FC236}">
                <a16:creationId xmlns:a16="http://schemas.microsoft.com/office/drawing/2014/main" id="{E059E9B5-FA39-EE66-3D16-CDA78CCE87F1}"/>
              </a:ext>
            </a:extLst>
          </p:cNvPr>
          <p:cNvSpPr txBox="1"/>
          <p:nvPr/>
        </p:nvSpPr>
        <p:spPr>
          <a:xfrm>
            <a:off x="4115939" y="4209730"/>
            <a:ext cx="748091" cy="276999"/>
          </a:xfrm>
          <a:prstGeom prst="rect">
            <a:avLst/>
          </a:prstGeom>
          <a:noFill/>
        </p:spPr>
        <p:txBody>
          <a:bodyPr wrap="square" rtlCol="0">
            <a:spAutoFit/>
          </a:bodyPr>
          <a:lstStyle/>
          <a:p>
            <a:r>
              <a:rPr lang="en-GB" sz="1200" dirty="0">
                <a:solidFill>
                  <a:srgbClr val="002060"/>
                </a:solidFill>
                <a:latin typeface="Arial Rounded MT Bold" panose="020F0704030504030204" pitchFamily="34" charset="0"/>
              </a:rPr>
              <a:t>Zn </a:t>
            </a:r>
            <a:r>
              <a:rPr lang="en-GB" sz="1200" dirty="0">
                <a:solidFill>
                  <a:srgbClr val="002060"/>
                </a:solidFill>
                <a:latin typeface="Arial Rounded MT Bold" panose="020F0704030504030204" pitchFamily="34" charset="0"/>
                <a:sym typeface="Wingdings" panose="05000000000000000000" pitchFamily="2" charset="2"/>
              </a:rPr>
              <a:t></a:t>
            </a:r>
            <a:endParaRPr lang="en-GB" sz="1200" dirty="0">
              <a:solidFill>
                <a:srgbClr val="002060"/>
              </a:solidFill>
              <a:latin typeface="Arial Rounded MT Bold" panose="020F0704030504030204" pitchFamily="34" charset="0"/>
            </a:endParaRPr>
          </a:p>
        </p:txBody>
      </p:sp>
      <mc:AlternateContent xmlns:mc="http://schemas.openxmlformats.org/markup-compatibility/2006">
        <mc:Choice xmlns:a14="http://schemas.microsoft.com/office/drawing/2010/main" Requires="a14">
          <p:sp>
            <p:nvSpPr>
              <p:cNvPr id="54" name="TextBox 53">
                <a:extLst>
                  <a:ext uri="{FF2B5EF4-FFF2-40B4-BE49-F238E27FC236}">
                    <a16:creationId xmlns:a16="http://schemas.microsoft.com/office/drawing/2014/main" id="{1290E270-49CF-F948-54CA-A922EB13D275}"/>
                  </a:ext>
                </a:extLst>
              </p:cNvPr>
              <p:cNvSpPr txBox="1"/>
              <p:nvPr/>
            </p:nvSpPr>
            <p:spPr>
              <a:xfrm rot="5400000">
                <a:off x="5739206" y="2626511"/>
                <a:ext cx="916086" cy="276999"/>
              </a:xfrm>
              <a:prstGeom prst="rect">
                <a:avLst/>
              </a:prstGeom>
              <a:noFill/>
            </p:spPr>
            <p:txBody>
              <a:bodyPr wrap="square" rtlCol="0">
                <a:spAutoFit/>
              </a:bodyPr>
              <a:lstStyle/>
              <a:p>
                <a14:m>
                  <m:oMath xmlns:m="http://schemas.openxmlformats.org/officeDocument/2006/math">
                    <m:sSub>
                      <m:sSubPr>
                        <m:ctrlPr>
                          <a:rPr lang="en-GB" sz="1200" i="1" smtClean="0">
                            <a:solidFill>
                              <a:srgbClr val="002060"/>
                            </a:solidFill>
                            <a:latin typeface="Cambria Math" panose="02040503050406030204" pitchFamily="18" charset="0"/>
                          </a:rPr>
                        </m:ctrlPr>
                      </m:sSubPr>
                      <m:e>
                        <m:r>
                          <a:rPr lang="en-GB" sz="1200" b="0" i="1" smtClean="0">
                            <a:solidFill>
                              <a:srgbClr val="002060"/>
                            </a:solidFill>
                            <a:latin typeface="Cambria Math" panose="02040503050406030204" pitchFamily="18" charset="0"/>
                          </a:rPr>
                          <m:t>𝑍𝑛𝑆𝑂</m:t>
                        </m:r>
                      </m:e>
                      <m:sub>
                        <m:r>
                          <a:rPr lang="en-GB" sz="1200" b="0" i="1" smtClean="0">
                            <a:solidFill>
                              <a:srgbClr val="002060"/>
                            </a:solidFill>
                            <a:latin typeface="Cambria Math" panose="02040503050406030204" pitchFamily="18" charset="0"/>
                          </a:rPr>
                          <m:t>4</m:t>
                        </m:r>
                      </m:sub>
                    </m:sSub>
                  </m:oMath>
                </a14:m>
                <a:r>
                  <a:rPr lang="en-GB" sz="1200" dirty="0">
                    <a:solidFill>
                      <a:srgbClr val="002060"/>
                    </a:solidFill>
                    <a:latin typeface="Arial Rounded MT Bold" panose="020F0704030504030204" pitchFamily="34" charset="0"/>
                  </a:rPr>
                  <a:t> </a:t>
                </a:r>
                <a:r>
                  <a:rPr lang="en-GB" sz="1200" dirty="0">
                    <a:solidFill>
                      <a:srgbClr val="002060"/>
                    </a:solidFill>
                    <a:latin typeface="Arial Rounded MT Bold" panose="020F0704030504030204" pitchFamily="34" charset="0"/>
                    <a:sym typeface="Wingdings" panose="05000000000000000000" pitchFamily="2" charset="2"/>
                  </a:rPr>
                  <a:t></a:t>
                </a:r>
                <a:endParaRPr lang="en-GB" sz="1200" dirty="0">
                  <a:solidFill>
                    <a:srgbClr val="002060"/>
                  </a:solidFill>
                  <a:latin typeface="Arial Rounded MT Bold" panose="020F0704030504030204" pitchFamily="34" charset="0"/>
                </a:endParaRPr>
              </a:p>
            </p:txBody>
          </p:sp>
        </mc:Choice>
        <mc:Fallback>
          <p:sp>
            <p:nvSpPr>
              <p:cNvPr id="54" name="TextBox 53">
                <a:extLst>
                  <a:ext uri="{FF2B5EF4-FFF2-40B4-BE49-F238E27FC236}">
                    <a16:creationId xmlns:a16="http://schemas.microsoft.com/office/drawing/2014/main" id="{1290E270-49CF-F948-54CA-A922EB13D275}"/>
                  </a:ext>
                </a:extLst>
              </p:cNvPr>
              <p:cNvSpPr txBox="1">
                <a:spLocks noRot="1" noChangeAspect="1" noMove="1" noResize="1" noEditPoints="1" noAdjustHandles="1" noChangeArrowheads="1" noChangeShapeType="1" noTextEdit="1"/>
              </p:cNvSpPr>
              <p:nvPr/>
            </p:nvSpPr>
            <p:spPr>
              <a:xfrm rot="5400000">
                <a:off x="5739206" y="2626511"/>
                <a:ext cx="916086" cy="276999"/>
              </a:xfrm>
              <a:prstGeom prst="rect">
                <a:avLst/>
              </a:prstGeom>
              <a:blipFill>
                <a:blip r:embed="rId3"/>
                <a:stretch>
                  <a:fillRect l="-17778" r="-2222"/>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5" name="TextBox 54">
                <a:extLst>
                  <a:ext uri="{FF2B5EF4-FFF2-40B4-BE49-F238E27FC236}">
                    <a16:creationId xmlns:a16="http://schemas.microsoft.com/office/drawing/2014/main" id="{2D4127BB-BA49-25E1-B181-C1BB648F71E8}"/>
                  </a:ext>
                </a:extLst>
              </p:cNvPr>
              <p:cNvSpPr txBox="1"/>
              <p:nvPr/>
            </p:nvSpPr>
            <p:spPr>
              <a:xfrm rot="5400000">
                <a:off x="5409933" y="2634352"/>
                <a:ext cx="916087" cy="276999"/>
              </a:xfrm>
              <a:prstGeom prst="rect">
                <a:avLst/>
              </a:prstGeom>
              <a:noFill/>
            </p:spPr>
            <p:txBody>
              <a:bodyPr wrap="square" rtlCol="0">
                <a:spAutoFit/>
              </a:bodyPr>
              <a:lstStyle/>
              <a:p>
                <a14:m>
                  <m:oMath xmlns:m="http://schemas.openxmlformats.org/officeDocument/2006/math">
                    <m:sSub>
                      <m:sSubPr>
                        <m:ctrlPr>
                          <a:rPr lang="en-GB" sz="1200" i="1" smtClean="0">
                            <a:solidFill>
                              <a:srgbClr val="002060"/>
                            </a:solidFill>
                            <a:latin typeface="Cambria Math" panose="02040503050406030204" pitchFamily="18" charset="0"/>
                          </a:rPr>
                        </m:ctrlPr>
                      </m:sSubPr>
                      <m:e>
                        <m:r>
                          <a:rPr lang="en-GB" sz="1200" b="0" i="1" smtClean="0">
                            <a:solidFill>
                              <a:srgbClr val="002060"/>
                            </a:solidFill>
                            <a:latin typeface="Cambria Math" panose="02040503050406030204" pitchFamily="18" charset="0"/>
                          </a:rPr>
                          <m:t>𝐶𝑢𝑆𝑂</m:t>
                        </m:r>
                      </m:e>
                      <m:sub>
                        <m:r>
                          <a:rPr lang="en-GB" sz="1200" b="0" i="1" smtClean="0">
                            <a:solidFill>
                              <a:srgbClr val="002060"/>
                            </a:solidFill>
                            <a:latin typeface="Cambria Math" panose="02040503050406030204" pitchFamily="18" charset="0"/>
                          </a:rPr>
                          <m:t>4</m:t>
                        </m:r>
                      </m:sub>
                    </m:sSub>
                  </m:oMath>
                </a14:m>
                <a:r>
                  <a:rPr lang="en-GB" sz="1200" dirty="0">
                    <a:solidFill>
                      <a:srgbClr val="002060"/>
                    </a:solidFill>
                    <a:latin typeface="Arial Rounded MT Bold" panose="020F0704030504030204" pitchFamily="34" charset="0"/>
                  </a:rPr>
                  <a:t> </a:t>
                </a:r>
                <a:r>
                  <a:rPr lang="en-GB" sz="1200" dirty="0">
                    <a:solidFill>
                      <a:srgbClr val="002060"/>
                    </a:solidFill>
                    <a:latin typeface="Arial Rounded MT Bold" panose="020F0704030504030204" pitchFamily="34" charset="0"/>
                    <a:sym typeface="Wingdings" panose="05000000000000000000" pitchFamily="2" charset="2"/>
                  </a:rPr>
                  <a:t></a:t>
                </a:r>
                <a:endParaRPr lang="en-GB" sz="1200" dirty="0">
                  <a:solidFill>
                    <a:srgbClr val="002060"/>
                  </a:solidFill>
                  <a:latin typeface="Arial Rounded MT Bold" panose="020F0704030504030204" pitchFamily="34" charset="0"/>
                </a:endParaRPr>
              </a:p>
            </p:txBody>
          </p:sp>
        </mc:Choice>
        <mc:Fallback>
          <p:sp>
            <p:nvSpPr>
              <p:cNvPr id="55" name="TextBox 54">
                <a:extLst>
                  <a:ext uri="{FF2B5EF4-FFF2-40B4-BE49-F238E27FC236}">
                    <a16:creationId xmlns:a16="http://schemas.microsoft.com/office/drawing/2014/main" id="{2D4127BB-BA49-25E1-B181-C1BB648F71E8}"/>
                  </a:ext>
                </a:extLst>
              </p:cNvPr>
              <p:cNvSpPr txBox="1">
                <a:spLocks noRot="1" noChangeAspect="1" noMove="1" noResize="1" noEditPoints="1" noAdjustHandles="1" noChangeArrowheads="1" noChangeShapeType="1" noTextEdit="1"/>
              </p:cNvSpPr>
              <p:nvPr/>
            </p:nvSpPr>
            <p:spPr>
              <a:xfrm rot="5400000">
                <a:off x="5409933" y="2634352"/>
                <a:ext cx="916087" cy="276999"/>
              </a:xfrm>
              <a:prstGeom prst="rect">
                <a:avLst/>
              </a:prstGeom>
              <a:blipFill>
                <a:blip r:embed="rId4"/>
                <a:stretch>
                  <a:fillRect l="-17778" r="-2222"/>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6" name="TextBox 55">
                <a:extLst>
                  <a:ext uri="{FF2B5EF4-FFF2-40B4-BE49-F238E27FC236}">
                    <a16:creationId xmlns:a16="http://schemas.microsoft.com/office/drawing/2014/main" id="{804BA679-5682-F744-C2A1-13988E93893E}"/>
                  </a:ext>
                </a:extLst>
              </p:cNvPr>
              <p:cNvSpPr txBox="1"/>
              <p:nvPr/>
            </p:nvSpPr>
            <p:spPr>
              <a:xfrm rot="5400000">
                <a:off x="4688919" y="2584765"/>
                <a:ext cx="916087" cy="276999"/>
              </a:xfrm>
              <a:prstGeom prst="rect">
                <a:avLst/>
              </a:prstGeom>
              <a:noFill/>
            </p:spPr>
            <p:txBody>
              <a:bodyPr wrap="square" rtlCol="0">
                <a:spAutoFit/>
              </a:bodyPr>
              <a:lstStyle/>
              <a:p>
                <a14:m>
                  <m:oMath xmlns:m="http://schemas.openxmlformats.org/officeDocument/2006/math">
                    <m:sSub>
                      <m:sSubPr>
                        <m:ctrlPr>
                          <a:rPr lang="en-GB" sz="1200" i="1" smtClean="0">
                            <a:solidFill>
                              <a:srgbClr val="002060"/>
                            </a:solidFill>
                            <a:latin typeface="Cambria Math" panose="02040503050406030204" pitchFamily="18" charset="0"/>
                          </a:rPr>
                        </m:ctrlPr>
                      </m:sSubPr>
                      <m:e>
                        <m:r>
                          <a:rPr lang="en-GB" sz="1200" b="0" i="1" smtClean="0">
                            <a:solidFill>
                              <a:srgbClr val="002060"/>
                            </a:solidFill>
                            <a:latin typeface="Cambria Math" panose="02040503050406030204" pitchFamily="18" charset="0"/>
                          </a:rPr>
                          <m:t>𝑀𝑔𝑆𝑂</m:t>
                        </m:r>
                      </m:e>
                      <m:sub>
                        <m:r>
                          <a:rPr lang="en-GB" sz="1200" b="0" i="1" smtClean="0">
                            <a:solidFill>
                              <a:srgbClr val="002060"/>
                            </a:solidFill>
                            <a:latin typeface="Cambria Math" panose="02040503050406030204" pitchFamily="18" charset="0"/>
                          </a:rPr>
                          <m:t>4</m:t>
                        </m:r>
                      </m:sub>
                    </m:sSub>
                  </m:oMath>
                </a14:m>
                <a:r>
                  <a:rPr lang="en-GB" sz="1200" dirty="0">
                    <a:solidFill>
                      <a:srgbClr val="002060"/>
                    </a:solidFill>
                    <a:latin typeface="Arial Rounded MT Bold" panose="020F0704030504030204" pitchFamily="34" charset="0"/>
                  </a:rPr>
                  <a:t> </a:t>
                </a:r>
                <a:r>
                  <a:rPr lang="en-GB" sz="1200" dirty="0">
                    <a:solidFill>
                      <a:srgbClr val="002060"/>
                    </a:solidFill>
                    <a:latin typeface="Arial Rounded MT Bold" panose="020F0704030504030204" pitchFamily="34" charset="0"/>
                    <a:sym typeface="Wingdings" panose="05000000000000000000" pitchFamily="2" charset="2"/>
                  </a:rPr>
                  <a:t></a:t>
                </a:r>
                <a:endParaRPr lang="en-GB" sz="1200" dirty="0">
                  <a:solidFill>
                    <a:srgbClr val="002060"/>
                  </a:solidFill>
                  <a:latin typeface="Arial Rounded MT Bold" panose="020F0704030504030204" pitchFamily="34" charset="0"/>
                </a:endParaRPr>
              </a:p>
            </p:txBody>
          </p:sp>
        </mc:Choice>
        <mc:Fallback>
          <p:sp>
            <p:nvSpPr>
              <p:cNvPr id="56" name="TextBox 55">
                <a:extLst>
                  <a:ext uri="{FF2B5EF4-FFF2-40B4-BE49-F238E27FC236}">
                    <a16:creationId xmlns:a16="http://schemas.microsoft.com/office/drawing/2014/main" id="{804BA679-5682-F744-C2A1-13988E93893E}"/>
                  </a:ext>
                </a:extLst>
              </p:cNvPr>
              <p:cNvSpPr txBox="1">
                <a:spLocks noRot="1" noChangeAspect="1" noMove="1" noResize="1" noEditPoints="1" noAdjustHandles="1" noChangeArrowheads="1" noChangeShapeType="1" noTextEdit="1"/>
              </p:cNvSpPr>
              <p:nvPr/>
            </p:nvSpPr>
            <p:spPr>
              <a:xfrm rot="5400000">
                <a:off x="4688919" y="2584765"/>
                <a:ext cx="916087" cy="276999"/>
              </a:xfrm>
              <a:prstGeom prst="rect">
                <a:avLst/>
              </a:prstGeom>
              <a:blipFill>
                <a:blip r:embed="rId5"/>
                <a:stretch>
                  <a:fillRect l="-17778" r="-2222"/>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7" name="TextBox 56">
                <a:extLst>
                  <a:ext uri="{FF2B5EF4-FFF2-40B4-BE49-F238E27FC236}">
                    <a16:creationId xmlns:a16="http://schemas.microsoft.com/office/drawing/2014/main" id="{0036822D-8E41-F55C-3A31-CC1D2F2D64FD}"/>
                  </a:ext>
                </a:extLst>
              </p:cNvPr>
              <p:cNvSpPr txBox="1"/>
              <p:nvPr/>
            </p:nvSpPr>
            <p:spPr>
              <a:xfrm rot="5400000">
                <a:off x="5049426" y="2635148"/>
                <a:ext cx="916087" cy="276999"/>
              </a:xfrm>
              <a:prstGeom prst="rect">
                <a:avLst/>
              </a:prstGeom>
              <a:noFill/>
            </p:spPr>
            <p:txBody>
              <a:bodyPr wrap="square" rtlCol="0">
                <a:spAutoFit/>
              </a:bodyPr>
              <a:lstStyle/>
              <a:p>
                <a14:m>
                  <m:oMath xmlns:m="http://schemas.openxmlformats.org/officeDocument/2006/math">
                    <m:sSub>
                      <m:sSubPr>
                        <m:ctrlPr>
                          <a:rPr lang="en-GB" sz="1200" i="1" smtClean="0">
                            <a:solidFill>
                              <a:srgbClr val="002060"/>
                            </a:solidFill>
                            <a:latin typeface="Cambria Math" panose="02040503050406030204" pitchFamily="18" charset="0"/>
                          </a:rPr>
                        </m:ctrlPr>
                      </m:sSubPr>
                      <m:e>
                        <m:r>
                          <a:rPr lang="en-GB" sz="1200" b="0" i="1" smtClean="0">
                            <a:solidFill>
                              <a:srgbClr val="002060"/>
                            </a:solidFill>
                            <a:latin typeface="Cambria Math" panose="02040503050406030204" pitchFamily="18" charset="0"/>
                          </a:rPr>
                          <m:t>𝐹𝑒𝑆𝑂</m:t>
                        </m:r>
                      </m:e>
                      <m:sub>
                        <m:r>
                          <a:rPr lang="en-GB" sz="1200" b="0" i="1" smtClean="0">
                            <a:solidFill>
                              <a:srgbClr val="002060"/>
                            </a:solidFill>
                            <a:latin typeface="Cambria Math" panose="02040503050406030204" pitchFamily="18" charset="0"/>
                          </a:rPr>
                          <m:t>4</m:t>
                        </m:r>
                      </m:sub>
                    </m:sSub>
                  </m:oMath>
                </a14:m>
                <a:r>
                  <a:rPr lang="en-GB" sz="1200" dirty="0">
                    <a:solidFill>
                      <a:srgbClr val="002060"/>
                    </a:solidFill>
                    <a:latin typeface="Arial Rounded MT Bold" panose="020F0704030504030204" pitchFamily="34" charset="0"/>
                  </a:rPr>
                  <a:t> </a:t>
                </a:r>
                <a:r>
                  <a:rPr lang="en-GB" sz="1200" dirty="0">
                    <a:solidFill>
                      <a:srgbClr val="002060"/>
                    </a:solidFill>
                    <a:latin typeface="Arial Rounded MT Bold" panose="020F0704030504030204" pitchFamily="34" charset="0"/>
                    <a:sym typeface="Wingdings" panose="05000000000000000000" pitchFamily="2" charset="2"/>
                  </a:rPr>
                  <a:t></a:t>
                </a:r>
                <a:endParaRPr lang="en-GB" sz="1200" dirty="0">
                  <a:solidFill>
                    <a:srgbClr val="002060"/>
                  </a:solidFill>
                  <a:latin typeface="Arial Rounded MT Bold" panose="020F0704030504030204" pitchFamily="34" charset="0"/>
                </a:endParaRPr>
              </a:p>
            </p:txBody>
          </p:sp>
        </mc:Choice>
        <mc:Fallback>
          <p:sp>
            <p:nvSpPr>
              <p:cNvPr id="57" name="TextBox 56">
                <a:extLst>
                  <a:ext uri="{FF2B5EF4-FFF2-40B4-BE49-F238E27FC236}">
                    <a16:creationId xmlns:a16="http://schemas.microsoft.com/office/drawing/2014/main" id="{0036822D-8E41-F55C-3A31-CC1D2F2D64FD}"/>
                  </a:ext>
                </a:extLst>
              </p:cNvPr>
              <p:cNvSpPr txBox="1">
                <a:spLocks noRot="1" noChangeAspect="1" noMove="1" noResize="1" noEditPoints="1" noAdjustHandles="1" noChangeArrowheads="1" noChangeShapeType="1" noTextEdit="1"/>
              </p:cNvSpPr>
              <p:nvPr/>
            </p:nvSpPr>
            <p:spPr>
              <a:xfrm rot="5400000">
                <a:off x="5049426" y="2635148"/>
                <a:ext cx="916087" cy="276999"/>
              </a:xfrm>
              <a:prstGeom prst="rect">
                <a:avLst/>
              </a:prstGeom>
              <a:blipFill>
                <a:blip r:embed="rId6"/>
                <a:stretch>
                  <a:fillRect l="-17778" r="-2222"/>
                </a:stretch>
              </a:blipFill>
            </p:spPr>
            <p:txBody>
              <a:bodyPr/>
              <a:lstStyle/>
              <a:p>
                <a:r>
                  <a:rPr lang="en-GB">
                    <a:noFill/>
                  </a:rPr>
                  <a:t> </a:t>
                </a:r>
              </a:p>
            </p:txBody>
          </p:sp>
        </mc:Fallback>
      </mc:AlternateContent>
      <p:sp>
        <p:nvSpPr>
          <p:cNvPr id="2" name="Rectangle: Rounded Corners 1">
            <a:extLst>
              <a:ext uri="{FF2B5EF4-FFF2-40B4-BE49-F238E27FC236}">
                <a16:creationId xmlns:a16="http://schemas.microsoft.com/office/drawing/2014/main" id="{1C58600A-9A06-49A2-BEB3-4F494A04629A}"/>
              </a:ext>
            </a:extLst>
          </p:cNvPr>
          <p:cNvSpPr/>
          <p:nvPr/>
        </p:nvSpPr>
        <p:spPr>
          <a:xfrm>
            <a:off x="230455" y="1569934"/>
            <a:ext cx="6421929" cy="610159"/>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06815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2288"/>
            <a:ext cx="6858000" cy="1332562"/>
          </a:xfrm>
          <a:prstGeom prst="rect">
            <a:avLst/>
          </a:prstGeom>
        </p:spPr>
      </p:pic>
      <p:sp>
        <p:nvSpPr>
          <p:cNvPr id="7" name="TextBox 6">
            <a:extLst>
              <a:ext uri="{FF2B5EF4-FFF2-40B4-BE49-F238E27FC236}">
                <a16:creationId xmlns:a16="http://schemas.microsoft.com/office/drawing/2014/main" id="{A699A2E2-121B-92A5-F10F-869BBED5F16B}"/>
              </a:ext>
            </a:extLst>
          </p:cNvPr>
          <p:cNvSpPr txBox="1"/>
          <p:nvPr/>
        </p:nvSpPr>
        <p:spPr>
          <a:xfrm>
            <a:off x="1020902" y="221289"/>
            <a:ext cx="5683567" cy="276999"/>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Describe the reactivity series and its uses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KS3-17-01</a:t>
            </a:r>
          </a:p>
        </p:txBody>
      </p:sp>
      <p:sp>
        <p:nvSpPr>
          <p:cNvPr id="2" name="Google Shape;77;p1">
            <a:extLst>
              <a:ext uri="{FF2B5EF4-FFF2-40B4-BE49-F238E27FC236}">
                <a16:creationId xmlns:a16="http://schemas.microsoft.com/office/drawing/2014/main" id="{5A5202F0-3E21-BE95-7292-14FFDB9F89AF}"/>
              </a:ext>
            </a:extLst>
          </p:cNvPr>
          <p:cNvSpPr/>
          <p:nvPr/>
        </p:nvSpPr>
        <p:spPr>
          <a:xfrm>
            <a:off x="2318765" y="1477963"/>
            <a:ext cx="2220470" cy="333207"/>
          </a:xfrm>
          <a:prstGeom prst="roundRect">
            <a:avLst>
              <a:gd name="adj" fmla="val 30024"/>
            </a:avLst>
          </a:prstGeom>
          <a:solidFill>
            <a:schemeClr val="bg1"/>
          </a:solidFill>
          <a:ln w="76200" cap="flat" cmpd="sng">
            <a:solidFill>
              <a:schemeClr val="lt1"/>
            </a:solidFill>
            <a:prstDash val="solid"/>
            <a:round/>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Determining Reactivity</a:t>
            </a:r>
            <a:endParaRPr sz="1200" dirty="0">
              <a:solidFill>
                <a:srgbClr val="002060"/>
              </a:solidFill>
              <a:latin typeface="Arial Rounded MT Bold" panose="020F0704030504030204" pitchFamily="34" charset="0"/>
              <a:ea typeface="Arial Rounded"/>
              <a:cs typeface="Arial Rounded"/>
              <a:sym typeface="Arial Rounded"/>
            </a:endParaRPr>
          </a:p>
        </p:txBody>
      </p:sp>
      <p:graphicFrame>
        <p:nvGraphicFramePr>
          <p:cNvPr id="3" name="Google Shape;80;p1">
            <a:extLst>
              <a:ext uri="{FF2B5EF4-FFF2-40B4-BE49-F238E27FC236}">
                <a16:creationId xmlns:a16="http://schemas.microsoft.com/office/drawing/2014/main" id="{F1529B8C-5849-9F7F-E996-CD877336F72F}"/>
              </a:ext>
            </a:extLst>
          </p:cNvPr>
          <p:cNvGraphicFramePr/>
          <p:nvPr>
            <p:extLst>
              <p:ext uri="{D42A27DB-BD31-4B8C-83A1-F6EECF244321}">
                <p14:modId xmlns:p14="http://schemas.microsoft.com/office/powerpoint/2010/main" val="1831037549"/>
              </p:ext>
            </p:extLst>
          </p:nvPr>
        </p:nvGraphicFramePr>
        <p:xfrm>
          <a:off x="153530" y="1929206"/>
          <a:ext cx="6515974" cy="2753951"/>
        </p:xfrm>
        <a:graphic>
          <a:graphicData uri="http://schemas.openxmlformats.org/drawingml/2006/table">
            <a:tbl>
              <a:tblPr firstRow="1" bandRow="1">
                <a:noFill/>
              </a:tblPr>
              <a:tblGrid>
                <a:gridCol w="1084764">
                  <a:extLst>
                    <a:ext uri="{9D8B030D-6E8A-4147-A177-3AD203B41FA5}">
                      <a16:colId xmlns:a16="http://schemas.microsoft.com/office/drawing/2014/main" val="20000"/>
                    </a:ext>
                  </a:extLst>
                </a:gridCol>
                <a:gridCol w="1103979">
                  <a:extLst>
                    <a:ext uri="{9D8B030D-6E8A-4147-A177-3AD203B41FA5}">
                      <a16:colId xmlns:a16="http://schemas.microsoft.com/office/drawing/2014/main" val="20001"/>
                    </a:ext>
                  </a:extLst>
                </a:gridCol>
                <a:gridCol w="1187245">
                  <a:extLst>
                    <a:ext uri="{9D8B030D-6E8A-4147-A177-3AD203B41FA5}">
                      <a16:colId xmlns:a16="http://schemas.microsoft.com/office/drawing/2014/main" val="20002"/>
                    </a:ext>
                  </a:extLst>
                </a:gridCol>
                <a:gridCol w="1194619">
                  <a:extLst>
                    <a:ext uri="{9D8B030D-6E8A-4147-A177-3AD203B41FA5}">
                      <a16:colId xmlns:a16="http://schemas.microsoft.com/office/drawing/2014/main" val="20003"/>
                    </a:ext>
                  </a:extLst>
                </a:gridCol>
                <a:gridCol w="1061773">
                  <a:extLst>
                    <a:ext uri="{9D8B030D-6E8A-4147-A177-3AD203B41FA5}">
                      <a16:colId xmlns:a16="http://schemas.microsoft.com/office/drawing/2014/main" val="20004"/>
                    </a:ext>
                  </a:extLst>
                </a:gridCol>
                <a:gridCol w="883594">
                  <a:extLst>
                    <a:ext uri="{9D8B030D-6E8A-4147-A177-3AD203B41FA5}">
                      <a16:colId xmlns:a16="http://schemas.microsoft.com/office/drawing/2014/main" val="4081079481"/>
                    </a:ext>
                  </a:extLst>
                </a:gridCol>
              </a:tblGrid>
              <a:tr h="686350">
                <a:tc>
                  <a:txBody>
                    <a:bodyPr/>
                    <a:lstStyle/>
                    <a:p>
                      <a:pPr marL="0" marR="0" lvl="0" indent="0" algn="ctr" rtl="0">
                        <a:spcBef>
                          <a:spcPts val="0"/>
                        </a:spcBef>
                        <a:spcAft>
                          <a:spcPts val="0"/>
                        </a:spcAft>
                        <a:buNone/>
                      </a:pPr>
                      <a:endParaRPr sz="1200" b="0" i="0" u="none" strike="noStrike" cap="none" dirty="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b">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dirty="0">
                          <a:solidFill>
                            <a:srgbClr val="002060"/>
                          </a:solidFill>
                          <a:latin typeface="Arial Rounded MT Bold" panose="020F0704030504030204" pitchFamily="34" charset="0"/>
                          <a:ea typeface="Arial Rounded"/>
                          <a:cs typeface="Arial Rounded"/>
                          <a:sym typeface="Arial Rounded"/>
                        </a:rPr>
                        <a:t>Magnesium sulfate</a:t>
                      </a:r>
                      <a:endParaRPr lang="en-US" sz="1200" b="0" dirty="0">
                        <a:solidFill>
                          <a:srgbClr val="002060"/>
                        </a:solidFill>
                        <a:latin typeface="Arial Rounded MT Bold" panose="020F0704030504030204" pitchFamily="34" charset="0"/>
                      </a:endParaRPr>
                    </a:p>
                    <a:p>
                      <a:pPr marL="0" marR="0" lvl="0" indent="0" algn="ctr" rtl="0">
                        <a:spcBef>
                          <a:spcPts val="0"/>
                        </a:spcBef>
                        <a:spcAft>
                          <a:spcPts val="0"/>
                        </a:spcAft>
                        <a:buNone/>
                      </a:pP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Tx/>
                        <a:buFont typeface="Arial"/>
                        <a:buNone/>
                        <a:tabLst/>
                        <a:defRPr/>
                      </a:pPr>
                      <a:r>
                        <a:rPr lang="en-US" sz="1200" b="0" dirty="0">
                          <a:solidFill>
                            <a:srgbClr val="002060"/>
                          </a:solidFill>
                          <a:latin typeface="Arial Rounded MT Bold" panose="020F0704030504030204" pitchFamily="34" charset="0"/>
                          <a:ea typeface="Arial Rounded"/>
                          <a:cs typeface="Arial Rounded"/>
                          <a:sym typeface="Arial Rounded"/>
                        </a:rPr>
                        <a:t>Iron sulfate</a:t>
                      </a:r>
                      <a:endParaRPr lang="en-US" sz="1200" b="0" dirty="0">
                        <a:solidFill>
                          <a:srgbClr val="002060"/>
                        </a:solidFill>
                        <a:latin typeface="Arial Rounded MT Bold" panose="020F0704030504030204" pitchFamily="34" charset="0"/>
                      </a:endParaRPr>
                    </a:p>
                    <a:p>
                      <a:pPr marL="0" lvl="0" indent="0" algn="ctr" rtl="0">
                        <a:spcBef>
                          <a:spcPts val="0"/>
                        </a:spcBef>
                        <a:spcAft>
                          <a:spcPts val="0"/>
                        </a:spcAft>
                        <a:buClr>
                          <a:schemeClr val="dk1"/>
                        </a:buClr>
                        <a:buFont typeface="Arial"/>
                        <a:buNone/>
                      </a:pP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Tx/>
                        <a:buFont typeface="Arial"/>
                        <a:buNone/>
                        <a:tabLst/>
                        <a:defRPr/>
                      </a:pPr>
                      <a:r>
                        <a:rPr lang="en-US" sz="1200" b="0" dirty="0">
                          <a:solidFill>
                            <a:srgbClr val="002060"/>
                          </a:solidFill>
                          <a:latin typeface="Arial Rounded MT Bold" panose="020F0704030504030204" pitchFamily="34" charset="0"/>
                          <a:ea typeface="Arial Rounded"/>
                          <a:cs typeface="Arial Rounded"/>
                          <a:sym typeface="Arial Rounded"/>
                        </a:rPr>
                        <a:t>Copper sulfate</a:t>
                      </a:r>
                      <a:endParaRPr lang="en-US" sz="1200" b="0" dirty="0">
                        <a:solidFill>
                          <a:srgbClr val="002060"/>
                        </a:solidFill>
                        <a:latin typeface="Arial Rounded MT Bold" panose="020F0704030504030204" pitchFamily="34" charset="0"/>
                      </a:endParaRPr>
                    </a:p>
                    <a:p>
                      <a:pPr marL="0" lvl="0" indent="0" algn="ctr" rtl="0">
                        <a:spcBef>
                          <a:spcPts val="0"/>
                        </a:spcBef>
                        <a:spcAft>
                          <a:spcPts val="0"/>
                        </a:spcAft>
                        <a:buClr>
                          <a:schemeClr val="dk1"/>
                        </a:buClr>
                        <a:buFont typeface="Arial"/>
                        <a:buNone/>
                      </a:pP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Tx/>
                        <a:buFont typeface="Arial"/>
                        <a:buNone/>
                        <a:tabLst/>
                        <a:defRPr/>
                      </a:pPr>
                      <a:r>
                        <a:rPr lang="en-US" sz="1200" b="0">
                          <a:solidFill>
                            <a:srgbClr val="002060"/>
                          </a:solidFill>
                          <a:latin typeface="Arial Rounded MT Bold" panose="020F0704030504030204" pitchFamily="34" charset="0"/>
                          <a:ea typeface="Arial Rounded"/>
                          <a:cs typeface="Arial Rounded"/>
                          <a:sym typeface="Arial Rounded"/>
                        </a:rPr>
                        <a:t>Zinc sulfate</a:t>
                      </a:r>
                      <a:endParaRPr lang="en-US" sz="1200" b="0">
                        <a:solidFill>
                          <a:srgbClr val="002060"/>
                        </a:solidFill>
                        <a:latin typeface="Arial Rounded MT Bold" panose="020F0704030504030204" pitchFamily="34" charset="0"/>
                      </a:endParaRPr>
                    </a:p>
                    <a:p>
                      <a:pPr marL="0" lvl="0" indent="0" algn="ctr" rtl="0">
                        <a:spcBef>
                          <a:spcPts val="0"/>
                        </a:spcBef>
                        <a:spcAft>
                          <a:spcPts val="0"/>
                        </a:spcAft>
                        <a:buClr>
                          <a:schemeClr val="dk1"/>
                        </a:buClr>
                        <a:buFont typeface="Arial"/>
                        <a:buNone/>
                      </a:pP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US" sz="1200" b="0" dirty="0">
                          <a:solidFill>
                            <a:srgbClr val="002060"/>
                          </a:solidFill>
                          <a:latin typeface="Arial Rounded MT Bold" panose="020F0704030504030204" pitchFamily="34" charset="0"/>
                          <a:sym typeface="Arial Rounded"/>
                        </a:rPr>
                        <a:t>Number of reactions</a:t>
                      </a:r>
                      <a:endParaRPr lang="en-US"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98516">
                <a:tc>
                  <a:txBody>
                    <a:bodyPr/>
                    <a:lstStyle/>
                    <a:p>
                      <a:pPr marL="0" marR="0" lvl="0" indent="0" algn="ctr" rtl="0">
                        <a:spcBef>
                          <a:spcPts val="0"/>
                        </a:spcBef>
                        <a:spcAft>
                          <a:spcPts val="0"/>
                        </a:spcAft>
                        <a:buNone/>
                      </a:pPr>
                      <a:r>
                        <a:rPr lang="en-US" sz="1200" b="0" dirty="0">
                          <a:solidFill>
                            <a:srgbClr val="002060"/>
                          </a:solidFill>
                          <a:latin typeface="Arial Rounded MT Bold" panose="020F0704030504030204" pitchFamily="34" charset="0"/>
                          <a:ea typeface="Arial Rounded"/>
                          <a:cs typeface="Arial Rounded"/>
                          <a:sym typeface="Arial Rounded"/>
                        </a:rPr>
                        <a:t>Magnesium</a:t>
                      </a: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US" sz="1200" b="0" dirty="0">
                          <a:solidFill>
                            <a:srgbClr val="002060"/>
                          </a:solidFill>
                          <a:latin typeface="Arial Rounded MT Bold" panose="020F0704030504030204" pitchFamily="34" charset="0"/>
                          <a:ea typeface="Arial Rounded"/>
                          <a:cs typeface="Arial Rounded"/>
                          <a:sym typeface="Arial Rounded"/>
                        </a:rPr>
                        <a:t>X</a:t>
                      </a: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dirty="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dirty="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02920">
                <a:tc>
                  <a:txBody>
                    <a:bodyPr/>
                    <a:lstStyle/>
                    <a:p>
                      <a:pPr marL="0" marR="0" lvl="0" indent="0" algn="ctr" rtl="0">
                        <a:spcBef>
                          <a:spcPts val="0"/>
                        </a:spcBef>
                        <a:spcAft>
                          <a:spcPts val="0"/>
                        </a:spcAft>
                        <a:buNone/>
                      </a:pPr>
                      <a:r>
                        <a:rPr lang="en-US" sz="1200" b="0" dirty="0">
                          <a:solidFill>
                            <a:srgbClr val="002060"/>
                          </a:solidFill>
                          <a:latin typeface="Arial Rounded MT Bold" panose="020F0704030504030204" pitchFamily="34" charset="0"/>
                          <a:ea typeface="Arial Rounded"/>
                          <a:cs typeface="Arial Rounded"/>
                          <a:sym typeface="Arial Rounded"/>
                        </a:rPr>
                        <a:t>Iron</a:t>
                      </a: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dirty="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US" sz="1200" b="0">
                          <a:solidFill>
                            <a:srgbClr val="002060"/>
                          </a:solidFill>
                          <a:latin typeface="Arial Rounded MT Bold" panose="020F0704030504030204" pitchFamily="34" charset="0"/>
                          <a:ea typeface="Arial Rounded"/>
                          <a:cs typeface="Arial Rounded"/>
                          <a:sym typeface="Arial Rounded"/>
                        </a:rPr>
                        <a:t>X</a:t>
                      </a:r>
                      <a:endParaRPr sz="1200" b="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dirty="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10540">
                <a:tc>
                  <a:txBody>
                    <a:bodyPr/>
                    <a:lstStyle/>
                    <a:p>
                      <a:pPr marL="0" marR="0" lvl="0" indent="0" algn="ctr" rtl="0">
                        <a:spcBef>
                          <a:spcPts val="0"/>
                        </a:spcBef>
                        <a:spcAft>
                          <a:spcPts val="0"/>
                        </a:spcAft>
                        <a:buNone/>
                      </a:pPr>
                      <a:r>
                        <a:rPr lang="en-US" sz="1200" b="0" dirty="0">
                          <a:solidFill>
                            <a:srgbClr val="002060"/>
                          </a:solidFill>
                          <a:latin typeface="Arial Rounded MT Bold" panose="020F0704030504030204" pitchFamily="34" charset="0"/>
                          <a:ea typeface="Arial Rounded"/>
                          <a:cs typeface="Arial Rounded"/>
                          <a:sym typeface="Arial Rounded"/>
                        </a:rPr>
                        <a:t>Copper</a:t>
                      </a: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US" sz="1200" b="0">
                          <a:solidFill>
                            <a:srgbClr val="002060"/>
                          </a:solidFill>
                          <a:latin typeface="Arial Rounded MT Bold" panose="020F0704030504030204" pitchFamily="34" charset="0"/>
                          <a:ea typeface="Arial Rounded"/>
                          <a:cs typeface="Arial Rounded"/>
                          <a:sym typeface="Arial Rounded"/>
                        </a:rPr>
                        <a:t>X</a:t>
                      </a:r>
                      <a:endParaRPr sz="1200" b="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55625">
                <a:tc>
                  <a:txBody>
                    <a:bodyPr/>
                    <a:lstStyle/>
                    <a:p>
                      <a:pPr marL="0" marR="0" lvl="0" indent="0" algn="ctr" rtl="0">
                        <a:spcBef>
                          <a:spcPts val="0"/>
                        </a:spcBef>
                        <a:spcAft>
                          <a:spcPts val="0"/>
                        </a:spcAft>
                        <a:buNone/>
                      </a:pPr>
                      <a:r>
                        <a:rPr lang="en-US" sz="1200" b="0">
                          <a:solidFill>
                            <a:srgbClr val="002060"/>
                          </a:solidFill>
                          <a:latin typeface="Arial Rounded MT Bold" panose="020F0704030504030204" pitchFamily="34" charset="0"/>
                          <a:ea typeface="Arial Rounded"/>
                          <a:cs typeface="Arial Rounded"/>
                          <a:sym typeface="Arial Rounded"/>
                        </a:rPr>
                        <a:t>Zinc </a:t>
                      </a:r>
                      <a:endParaRPr sz="1200" b="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US" sz="1200" b="0" dirty="0">
                          <a:solidFill>
                            <a:srgbClr val="002060"/>
                          </a:solidFill>
                          <a:latin typeface="Arial Rounded MT Bold" panose="020F0704030504030204" pitchFamily="34" charset="0"/>
                          <a:ea typeface="Arial Rounded"/>
                          <a:cs typeface="Arial Rounded"/>
                          <a:sym typeface="Arial Rounded"/>
                        </a:rPr>
                        <a:t>X</a:t>
                      </a: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9" name="Google Shape;78;p1">
            <a:extLst>
              <a:ext uri="{FF2B5EF4-FFF2-40B4-BE49-F238E27FC236}">
                <a16:creationId xmlns:a16="http://schemas.microsoft.com/office/drawing/2014/main" id="{33E481A9-84CD-30EF-629C-35822FAA2128}"/>
              </a:ext>
            </a:extLst>
          </p:cNvPr>
          <p:cNvSpPr/>
          <p:nvPr/>
        </p:nvSpPr>
        <p:spPr>
          <a:xfrm>
            <a:off x="153530" y="4801192"/>
            <a:ext cx="6533456" cy="4611785"/>
          </a:xfrm>
          <a:prstGeom prst="roundRect">
            <a:avLst>
              <a:gd name="adj" fmla="val 4408"/>
            </a:avLst>
          </a:prstGeom>
          <a:noFill/>
          <a:ln w="28575" cap="flat" cmpd="sng">
            <a:solidFill>
              <a:srgbClr val="002060"/>
            </a:solidFill>
            <a:prstDash val="solid"/>
            <a:miter lim="800000"/>
            <a:headEnd type="none" w="sm" len="sm"/>
            <a:tailEnd type="none" w="sm" len="sm"/>
          </a:ln>
        </p:spPr>
        <p:txBody>
          <a:bodyPr spcFirstLastPara="1" wrap="square" lIns="91425" tIns="45700" rIns="91425" bIns="45700" anchor="t" anchorCtr="0">
            <a:spAutoFit/>
          </a:bodyPr>
          <a:lstStyle/>
          <a:p>
            <a:pPr marR="0" lvl="0" algn="l" rtl="0">
              <a:spcBef>
                <a:spcPts val="0"/>
              </a:spcBef>
              <a:spcAft>
                <a:spcPts val="0"/>
              </a:spcAft>
              <a:buClr>
                <a:srgbClr val="16ADBF"/>
              </a:buClr>
            </a:pPr>
            <a:r>
              <a:rPr lang="en-US" sz="1200" dirty="0">
                <a:solidFill>
                  <a:srgbClr val="002060"/>
                </a:solidFill>
                <a:latin typeface="Arial Rounded MT Bold" panose="020F0704030504030204" pitchFamily="34" charset="0"/>
              </a:rPr>
              <a:t>1. Rank the metals from most reactive to least reactive, i.e. the metal that had the most reactions → the metal that had the least reactions.</a:t>
            </a:r>
          </a:p>
          <a:p>
            <a:pPr marR="0" lvl="0" algn="l" rtl="0">
              <a:spcBef>
                <a:spcPts val="0"/>
              </a:spcBef>
              <a:spcAft>
                <a:spcPts val="0"/>
              </a:spcAft>
              <a:buClr>
                <a:srgbClr val="16ADBF"/>
              </a:buClr>
            </a:pPr>
            <a:endParaRPr lang="en-US" sz="1200" dirty="0">
              <a:solidFill>
                <a:srgbClr val="002060"/>
              </a:solidFill>
              <a:latin typeface="Arial Rounded MT Bold" panose="020F0704030504030204" pitchFamily="34" charset="0"/>
            </a:endParaRPr>
          </a:p>
          <a:p>
            <a:pPr>
              <a:buClr>
                <a:srgbClr val="16ADBF"/>
              </a:buClr>
            </a:pPr>
            <a:r>
              <a:rPr lang="en-US" sz="1200" dirty="0">
                <a:solidFill>
                  <a:srgbClr val="002060"/>
                </a:solidFill>
                <a:latin typeface="Arial Rounded MT Bold" panose="020F0704030504030204" pitchFamily="34" charset="0"/>
                <a:ea typeface="Arial Rounded"/>
                <a:cs typeface="Arial Rounded"/>
                <a:sym typeface="Arial Rounded"/>
              </a:rPr>
              <a:t>Most reactive	________________ </a:t>
            </a:r>
          </a:p>
          <a:p>
            <a:pPr>
              <a:buClr>
                <a:srgbClr val="16ADBF"/>
              </a:buClr>
            </a:pPr>
            <a:r>
              <a:rPr lang="en-US" sz="1200" dirty="0">
                <a:solidFill>
                  <a:srgbClr val="002060"/>
                </a:solidFill>
                <a:latin typeface="Arial Rounded MT Bold" panose="020F0704030504030204" pitchFamily="34" charset="0"/>
                <a:ea typeface="Arial Rounded"/>
                <a:cs typeface="Arial Rounded"/>
                <a:sym typeface="Arial Rounded"/>
              </a:rPr>
              <a:t>		            ________________ </a:t>
            </a:r>
            <a:endParaRPr lang="en-US" sz="1200" dirty="0">
              <a:solidFill>
                <a:srgbClr val="002060"/>
              </a:solidFill>
              <a:latin typeface="Arial Rounded MT Bold" panose="020F0704030504030204" pitchFamily="34" charset="0"/>
              <a:sym typeface="Arial Rounded"/>
            </a:endParaRPr>
          </a:p>
          <a:p>
            <a:pPr>
              <a:buClr>
                <a:srgbClr val="16ADBF"/>
              </a:buClr>
            </a:pPr>
            <a:r>
              <a:rPr lang="en-US" sz="1200" dirty="0">
                <a:solidFill>
                  <a:srgbClr val="002060"/>
                </a:solidFill>
                <a:latin typeface="Arial Rounded MT Bold" panose="020F0704030504030204" pitchFamily="34" charset="0"/>
                <a:ea typeface="Arial Rounded"/>
                <a:cs typeface="Arial Rounded"/>
                <a:sym typeface="Arial Rounded"/>
              </a:rPr>
              <a:t>		            ________________ </a:t>
            </a:r>
          </a:p>
          <a:p>
            <a:pPr>
              <a:buClr>
                <a:srgbClr val="16ADBF"/>
              </a:buClr>
            </a:pPr>
            <a:r>
              <a:rPr lang="en-US" sz="1200" dirty="0">
                <a:solidFill>
                  <a:srgbClr val="002060"/>
                </a:solidFill>
                <a:latin typeface="Arial Rounded MT Bold" panose="020F0704030504030204" pitchFamily="34" charset="0"/>
                <a:ea typeface="Arial Rounded"/>
                <a:cs typeface="Arial Rounded"/>
                <a:sym typeface="Arial Rounded"/>
              </a:rPr>
              <a:t>Least reactive 	________________ </a:t>
            </a:r>
            <a:r>
              <a:rPr lang="en-US" sz="1200" dirty="0">
                <a:solidFill>
                  <a:srgbClr val="002060"/>
                </a:solidFill>
                <a:latin typeface="Arial Rounded MT Bold" panose="020F0704030504030204" pitchFamily="34" charset="0"/>
              </a:rPr>
              <a:t> </a:t>
            </a:r>
          </a:p>
          <a:p>
            <a:pPr>
              <a:buClr>
                <a:srgbClr val="16ADBF"/>
              </a:buClr>
            </a:pPr>
            <a:endParaRPr lang="en-US" sz="1200" dirty="0">
              <a:solidFill>
                <a:srgbClr val="002060"/>
              </a:solidFill>
              <a:latin typeface="Arial Rounded MT Bold" panose="020F0704030504030204" pitchFamily="34" charset="0"/>
            </a:endParaRPr>
          </a:p>
          <a:p>
            <a:pPr>
              <a:buClr>
                <a:srgbClr val="16ADBF"/>
              </a:buClr>
            </a:pPr>
            <a:r>
              <a:rPr lang="en-US" sz="1200" dirty="0">
                <a:solidFill>
                  <a:srgbClr val="002060"/>
                </a:solidFill>
                <a:latin typeface="Arial Rounded MT Bold" panose="020F0704030504030204" pitchFamily="34" charset="0"/>
              </a:rPr>
              <a:t>2. Magnesium displaces iron from iron sulfate forming magnesium sulfate and iron.</a:t>
            </a:r>
          </a:p>
          <a:p>
            <a:pPr marR="0" lvl="0" algn="l" rtl="0">
              <a:spcBef>
                <a:spcPts val="0"/>
              </a:spcBef>
              <a:spcAft>
                <a:spcPts val="0"/>
              </a:spcAft>
              <a:buClr>
                <a:srgbClr val="16ADBF"/>
              </a:buClr>
            </a:pPr>
            <a:r>
              <a:rPr lang="en-US" sz="1200" dirty="0">
                <a:solidFill>
                  <a:srgbClr val="002060"/>
                </a:solidFill>
                <a:latin typeface="Arial Rounded MT Bold" panose="020F0704030504030204" pitchFamily="34" charset="0"/>
              </a:rPr>
              <a:t>The word and balanced chemical equation are shown below:</a:t>
            </a:r>
          </a:p>
          <a:p>
            <a:pPr marR="0" lvl="0" algn="l" rtl="0">
              <a:spcBef>
                <a:spcPts val="0"/>
              </a:spcBef>
              <a:spcAft>
                <a:spcPts val="0"/>
              </a:spcAft>
              <a:buClr>
                <a:srgbClr val="16ADBF"/>
              </a:buClr>
            </a:pPr>
            <a:r>
              <a:rPr lang="en-US" sz="1200" dirty="0">
                <a:solidFill>
                  <a:srgbClr val="002060"/>
                </a:solidFill>
                <a:latin typeface="Arial Rounded MT Bold" panose="020F0704030504030204" pitchFamily="34" charset="0"/>
              </a:rPr>
              <a:t>magnesium 	 +       iron sulfate       →      magnesium sulfate   +    iron</a:t>
            </a:r>
          </a:p>
          <a:p>
            <a:pPr marR="0" lvl="0" algn="l" rtl="0">
              <a:spcBef>
                <a:spcPts val="0"/>
              </a:spcBef>
              <a:spcAft>
                <a:spcPts val="0"/>
              </a:spcAft>
              <a:buClr>
                <a:srgbClr val="16ADBF"/>
              </a:buClr>
            </a:pPr>
            <a:r>
              <a:rPr lang="en-US" sz="1200" dirty="0">
                <a:solidFill>
                  <a:srgbClr val="002060"/>
                </a:solidFill>
                <a:latin typeface="Arial Rounded MT Bold" panose="020F0704030504030204" pitchFamily="34" charset="0"/>
              </a:rPr>
              <a:t>Mg	 +          FeSO</a:t>
            </a:r>
            <a:r>
              <a:rPr lang="en-US" sz="1200" baseline="-25000" dirty="0">
                <a:solidFill>
                  <a:srgbClr val="002060"/>
                </a:solidFill>
                <a:latin typeface="Arial Rounded MT Bold" panose="020F0704030504030204" pitchFamily="34" charset="0"/>
              </a:rPr>
              <a:t>4                   </a:t>
            </a:r>
            <a:r>
              <a:rPr lang="en-US" sz="1200" dirty="0">
                <a:solidFill>
                  <a:srgbClr val="002060"/>
                </a:solidFill>
                <a:latin typeface="Arial Rounded MT Bold" panose="020F0704030504030204" pitchFamily="34" charset="0"/>
              </a:rPr>
              <a:t>→      MgSO</a:t>
            </a:r>
            <a:r>
              <a:rPr lang="en-US" sz="1200" baseline="-25000" dirty="0">
                <a:solidFill>
                  <a:srgbClr val="002060"/>
                </a:solidFill>
                <a:latin typeface="Arial Rounded MT Bold" panose="020F0704030504030204" pitchFamily="34" charset="0"/>
              </a:rPr>
              <a:t>4</a:t>
            </a:r>
            <a:r>
              <a:rPr lang="en-US" sz="1200" dirty="0">
                <a:solidFill>
                  <a:srgbClr val="002060"/>
                </a:solidFill>
                <a:latin typeface="Arial Rounded MT Bold" panose="020F0704030504030204" pitchFamily="34" charset="0"/>
              </a:rPr>
              <a:t> 	                 +    Fe	</a:t>
            </a:r>
          </a:p>
          <a:p>
            <a:pPr marR="0" lvl="0" algn="l" rtl="0">
              <a:spcBef>
                <a:spcPts val="0"/>
              </a:spcBef>
              <a:spcAft>
                <a:spcPts val="0"/>
              </a:spcAft>
              <a:buClr>
                <a:srgbClr val="16ADBF"/>
              </a:buClr>
            </a:pPr>
            <a:endParaRPr lang="en-US" sz="1200" dirty="0">
              <a:solidFill>
                <a:srgbClr val="002060"/>
              </a:solidFill>
              <a:latin typeface="Arial Rounded MT Bold" panose="020F0704030504030204" pitchFamily="34" charset="0"/>
            </a:endParaRPr>
          </a:p>
          <a:p>
            <a:pPr marR="0" lvl="0" algn="l" rtl="0">
              <a:spcBef>
                <a:spcPts val="0"/>
              </a:spcBef>
              <a:spcAft>
                <a:spcPts val="0"/>
              </a:spcAft>
              <a:buClr>
                <a:srgbClr val="16ADBF"/>
              </a:buClr>
            </a:pPr>
            <a:r>
              <a:rPr lang="en-US" sz="1200" dirty="0">
                <a:solidFill>
                  <a:srgbClr val="002060"/>
                </a:solidFill>
                <a:latin typeface="Arial Rounded MT Bold" panose="020F0704030504030204" pitchFamily="34" charset="0"/>
              </a:rPr>
              <a:t>Write the word equations and balanced chemical equations for the reactions that have taken place.		</a:t>
            </a:r>
          </a:p>
          <a:p>
            <a:pPr marR="0" lvl="0" algn="l" rtl="0">
              <a:spcBef>
                <a:spcPts val="0"/>
              </a:spcBef>
              <a:spcAft>
                <a:spcPts val="0"/>
              </a:spcAft>
              <a:buClr>
                <a:srgbClr val="16ADBF"/>
              </a:buClr>
            </a:pPr>
            <a:endParaRPr kumimoji="0" lang="en-US" sz="1200" i="0" u="none" strike="noStrike" kern="0" cap="none" spc="0" normalizeH="0" baseline="0" noProof="0" dirty="0">
              <a:ln>
                <a:noFill/>
              </a:ln>
              <a:solidFill>
                <a:srgbClr val="002060"/>
              </a:solidFill>
              <a:effectLst/>
              <a:uLnTx/>
              <a:uFillTx/>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pPr>
            <a:endParaRPr lang="en-US" sz="1200" kern="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pPr>
            <a:endParaRPr kumimoji="0" lang="en-US" sz="1200" i="0" u="none" strike="noStrike" kern="0" cap="none" spc="0" normalizeH="0" baseline="0" noProof="0" dirty="0">
              <a:ln>
                <a:noFill/>
              </a:ln>
              <a:solidFill>
                <a:srgbClr val="002060"/>
              </a:solidFill>
              <a:effectLst/>
              <a:uLnTx/>
              <a:uFillTx/>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pPr>
            <a:endParaRPr lang="en-US" sz="1200" kern="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pPr>
            <a:endParaRPr kumimoji="0" lang="en-US" sz="1200" i="0" u="none" strike="noStrike" kern="0" cap="none" spc="0" normalizeH="0" baseline="0" noProof="0" dirty="0">
              <a:ln>
                <a:noFill/>
              </a:ln>
              <a:solidFill>
                <a:srgbClr val="002060"/>
              </a:solidFill>
              <a:effectLst/>
              <a:uLnTx/>
              <a:uFillTx/>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pPr>
            <a:endParaRPr lang="en-US" sz="1200" kern="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pPr>
            <a:endParaRPr kumimoji="0" lang="en-US" sz="1200" i="0" u="none" strike="noStrike" kern="0" cap="none" spc="0" normalizeH="0" baseline="0" noProof="0" dirty="0">
              <a:ln>
                <a:noFill/>
              </a:ln>
              <a:solidFill>
                <a:srgbClr val="002060"/>
              </a:solidFill>
              <a:effectLst/>
              <a:uLnTx/>
              <a:uFillTx/>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pPr>
            <a:endParaRPr lang="en-US" sz="1200" kern="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pPr>
            <a:endParaRPr lang="en-US" sz="1200" kern="0" dirty="0">
              <a:solidFill>
                <a:srgbClr val="002060"/>
              </a:solidFill>
              <a:latin typeface="Arial Rounded MT Bold" panose="020F0704030504030204" pitchFamily="34" charset="0"/>
              <a:ea typeface="Arial Rounded"/>
              <a:cs typeface="Arial Rounded"/>
              <a:sym typeface="Arial Rounded"/>
            </a:endParaRPr>
          </a:p>
        </p:txBody>
      </p:sp>
      <p:sp>
        <p:nvSpPr>
          <p:cNvPr id="10" name="Google Shape;82;p1">
            <a:extLst>
              <a:ext uri="{FF2B5EF4-FFF2-40B4-BE49-F238E27FC236}">
                <a16:creationId xmlns:a16="http://schemas.microsoft.com/office/drawing/2014/main" id="{A6AC411F-FAFB-5960-30FF-639F6EADB9C9}"/>
              </a:ext>
            </a:extLst>
          </p:cNvPr>
          <p:cNvSpPr/>
          <p:nvPr/>
        </p:nvSpPr>
        <p:spPr>
          <a:xfrm>
            <a:off x="258663" y="2120269"/>
            <a:ext cx="1053521" cy="2769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Results</a:t>
            </a:r>
            <a:endParaRPr dirty="0">
              <a:solidFill>
                <a:srgbClr val="002060"/>
              </a:solidFill>
            </a:endParaRPr>
          </a:p>
        </p:txBody>
      </p:sp>
      <p:sp>
        <p:nvSpPr>
          <p:cNvPr id="11" name="Rectangle: Rounded Corners 10">
            <a:extLst>
              <a:ext uri="{FF2B5EF4-FFF2-40B4-BE49-F238E27FC236}">
                <a16:creationId xmlns:a16="http://schemas.microsoft.com/office/drawing/2014/main" id="{FC5F7751-FBC9-6114-D79B-0CE09EC19591}"/>
              </a:ext>
            </a:extLst>
          </p:cNvPr>
          <p:cNvSpPr/>
          <p:nvPr/>
        </p:nvSpPr>
        <p:spPr>
          <a:xfrm>
            <a:off x="153530" y="1471677"/>
            <a:ext cx="6515974" cy="339493"/>
          </a:xfrm>
          <a:prstGeom prst="round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68316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88;p2">
            <a:extLst>
              <a:ext uri="{FF2B5EF4-FFF2-40B4-BE49-F238E27FC236}">
                <a16:creationId xmlns:a16="http://schemas.microsoft.com/office/drawing/2014/main" id="{2111B13B-4982-B2A8-5FD1-A5AD2047418D}"/>
              </a:ext>
            </a:extLst>
          </p:cNvPr>
          <p:cNvSpPr/>
          <p:nvPr/>
        </p:nvSpPr>
        <p:spPr>
          <a:xfrm>
            <a:off x="110039" y="1490412"/>
            <a:ext cx="6594429" cy="7848262"/>
          </a:xfrm>
          <a:prstGeom prst="rect">
            <a:avLst/>
          </a:prstGeom>
          <a:noFill/>
          <a:ln>
            <a:noFill/>
          </a:ln>
        </p:spPr>
        <p:txBody>
          <a:bodyPr spcFirstLastPara="1" wrap="square" lIns="91425" tIns="45700" rIns="91425" bIns="45700" anchor="t" anchorCtr="0">
            <a:spAutoFit/>
          </a:bodyPr>
          <a:lstStyle/>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3. Explain why we didn’t test magnesium with magnesium sulfate.</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a typeface="Arial Rounded"/>
              <a:cs typeface="Arial Rounded"/>
              <a:sym typeface="Arial Rounded"/>
            </a:endParaRPr>
          </a:p>
          <a:p>
            <a:pPr marL="228600" marR="0" lvl="0" indent="-152400" algn="l" rtl="0">
              <a:spcBef>
                <a:spcPts val="0"/>
              </a:spcBef>
              <a:spcAft>
                <a:spcPts val="0"/>
              </a:spcAft>
              <a:buClr>
                <a:schemeClr val="dk1"/>
              </a:buClr>
              <a:buSzPts val="1200"/>
              <a:buFont typeface="Calibri"/>
              <a:buNone/>
            </a:pP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4. Describe what the student would observe in the reaction of iron and copper sulfate.</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228600" marR="0" lvl="0" indent="-152400" algn="l" rtl="0">
              <a:spcBef>
                <a:spcPts val="0"/>
              </a:spcBef>
              <a:spcAft>
                <a:spcPts val="0"/>
              </a:spcAft>
              <a:buClr>
                <a:schemeClr val="dk1"/>
              </a:buClr>
              <a:buSzPts val="1200"/>
              <a:buFont typeface="Calibri"/>
              <a:buNone/>
            </a:pP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5. A student places </a:t>
            </a:r>
            <a:r>
              <a:rPr lang="en-US" sz="1200" dirty="0" err="1">
                <a:solidFill>
                  <a:srgbClr val="002060"/>
                </a:solidFill>
                <a:latin typeface="Arial Rounded MT Bold" panose="020F0704030504030204" pitchFamily="34" charset="0"/>
                <a:ea typeface="Arial Rounded"/>
                <a:cs typeface="Arial Rounded"/>
                <a:sym typeface="Arial Rounded"/>
              </a:rPr>
              <a:t>aluminium</a:t>
            </a:r>
            <a:r>
              <a:rPr lang="en-US" sz="1200" dirty="0">
                <a:solidFill>
                  <a:srgbClr val="002060"/>
                </a:solidFill>
                <a:latin typeface="Arial Rounded MT Bold" panose="020F0704030504030204" pitchFamily="34" charset="0"/>
                <a:ea typeface="Arial Rounded"/>
                <a:cs typeface="Arial Rounded"/>
                <a:sym typeface="Arial Rounded"/>
              </a:rPr>
              <a:t> foil into copper sulfate. Explain why the </a:t>
            </a:r>
            <a:r>
              <a:rPr lang="en-US" sz="1200" dirty="0" err="1">
                <a:solidFill>
                  <a:srgbClr val="002060"/>
                </a:solidFill>
                <a:latin typeface="Arial Rounded MT Bold" panose="020F0704030504030204" pitchFamily="34" charset="0"/>
                <a:ea typeface="Arial Rounded"/>
                <a:cs typeface="Arial Rounded"/>
                <a:sym typeface="Arial Rounded"/>
              </a:rPr>
              <a:t>aluminium</a:t>
            </a:r>
            <a:r>
              <a:rPr lang="en-US" sz="1200" dirty="0">
                <a:solidFill>
                  <a:srgbClr val="002060"/>
                </a:solidFill>
                <a:latin typeface="Arial Rounded MT Bold" panose="020F0704030504030204" pitchFamily="34" charset="0"/>
                <a:ea typeface="Arial Rounded"/>
                <a:cs typeface="Arial Rounded"/>
                <a:sym typeface="Arial Rounded"/>
              </a:rPr>
              <a:t> reacts with copper sulfate.</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a typeface="Arial Rounded"/>
              <a:cs typeface="Arial Rounded"/>
              <a:sym typeface="Arial Rounded"/>
            </a:endParaRPr>
          </a:p>
          <a:p>
            <a:pPr marL="228600" marR="0" lvl="0" indent="-152400" algn="l" rtl="0">
              <a:spcBef>
                <a:spcPts val="0"/>
              </a:spcBef>
              <a:spcAft>
                <a:spcPts val="0"/>
              </a:spcAft>
              <a:buClr>
                <a:schemeClr val="dk1"/>
              </a:buClr>
              <a:buSzPts val="1200"/>
              <a:buFont typeface="Calibri"/>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Challenge</a:t>
            </a:r>
          </a:p>
          <a:p>
            <a:pPr marL="0" marR="0" lvl="0" indent="0" algn="l" rtl="0">
              <a:spcBef>
                <a:spcPts val="0"/>
              </a:spcBef>
              <a:spcAft>
                <a:spcPts val="0"/>
              </a:spcAft>
              <a:buNone/>
            </a:pPr>
            <a:endParaRPr lang="en-US"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lang="en-US"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lang="en-US"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Part of the reactivity series is shown on the right. Use it to </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help you answer the questions below.</a:t>
            </a:r>
          </a:p>
          <a:p>
            <a:pPr marL="0" marR="0" lvl="0" indent="0" algn="l" rtl="0">
              <a:spcBef>
                <a:spcPts val="0"/>
              </a:spcBef>
              <a:spcAft>
                <a:spcPts val="0"/>
              </a:spcAft>
              <a:buNone/>
            </a:pPr>
            <a:endParaRPr lang="en-US"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br>
              <a:rPr lang="en-US" sz="1200" dirty="0">
                <a:solidFill>
                  <a:srgbClr val="002060"/>
                </a:solidFill>
                <a:latin typeface="Arial Rounded MT Bold" panose="020F0704030504030204" pitchFamily="34" charset="0"/>
                <a:ea typeface="Arial Rounded"/>
                <a:cs typeface="Arial Rounded"/>
                <a:sym typeface="Arial Rounded"/>
              </a:rPr>
            </a:b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6. Lead pipes have been known to cause poisonous lead </a:t>
            </a:r>
          </a:p>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compounds in the water supply. </a:t>
            </a:r>
          </a:p>
          <a:p>
            <a:pPr marR="0" lvl="0" algn="l" rtl="0">
              <a:spcBef>
                <a:spcPts val="0"/>
              </a:spcBef>
              <a:spcAft>
                <a:spcPts val="0"/>
              </a:spcAft>
              <a:buClr>
                <a:srgbClr val="16ADBF"/>
              </a:buClr>
              <a:buSzPts val="1200"/>
            </a:pP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Explain which metal would be a more appropriate metal </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to use for piping.</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a:t>
            </a:r>
          </a:p>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a:t>
            </a:r>
          </a:p>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a:t>
            </a:r>
          </a:p>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a:t>
            </a:r>
            <a:br>
              <a:rPr lang="en-US" sz="1200" dirty="0">
                <a:solidFill>
                  <a:srgbClr val="002060"/>
                </a:solidFill>
                <a:latin typeface="Arial Rounded MT Bold" panose="020F0704030504030204" pitchFamily="34" charset="0"/>
                <a:ea typeface="Arial Rounded"/>
                <a:cs typeface="Arial Rounded"/>
                <a:sym typeface="Arial Rounded"/>
              </a:rPr>
            </a:b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7. </a:t>
            </a:r>
            <a:r>
              <a:rPr lang="en-US" sz="1200" dirty="0" err="1">
                <a:solidFill>
                  <a:srgbClr val="002060"/>
                </a:solidFill>
                <a:latin typeface="Arial Rounded MT Bold" panose="020F0704030504030204" pitchFamily="34" charset="0"/>
                <a:ea typeface="Arial Rounded"/>
                <a:cs typeface="Arial Rounded"/>
                <a:sym typeface="Arial Rounded"/>
              </a:rPr>
              <a:t>Galvanisation</a:t>
            </a:r>
            <a:r>
              <a:rPr lang="en-US" sz="1200" dirty="0">
                <a:solidFill>
                  <a:srgbClr val="002060"/>
                </a:solidFill>
                <a:latin typeface="Arial Rounded MT Bold" panose="020F0704030504030204" pitchFamily="34" charset="0"/>
                <a:ea typeface="Arial Rounded"/>
                <a:cs typeface="Arial Rounded"/>
                <a:sym typeface="Arial Rounded"/>
              </a:rPr>
              <a:t> is the process of coating iron with a layer of zinc to prevent rusting. Suggest why this process helps prevent against rusting.</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228600" marR="0" lvl="0" indent="-152400" algn="l" rtl="0">
              <a:spcBef>
                <a:spcPts val="0"/>
              </a:spcBef>
              <a:spcAft>
                <a:spcPts val="0"/>
              </a:spcAft>
              <a:buClr>
                <a:schemeClr val="dk1"/>
              </a:buClr>
              <a:buSzPts val="1200"/>
              <a:buFont typeface="Calibri"/>
              <a:buNone/>
            </a:pPr>
            <a:endParaRPr sz="1200" dirty="0">
              <a:solidFill>
                <a:srgbClr val="16ADBF"/>
              </a:solidFill>
              <a:latin typeface="Arial Rounded MT Bold" panose="020F0704030504030204" pitchFamily="34" charset="0"/>
              <a:ea typeface="Arial Rounded"/>
              <a:cs typeface="Arial Rounded"/>
              <a:sym typeface="Arial Rounded"/>
            </a:endParaRPr>
          </a:p>
        </p:txBody>
      </p:sp>
      <p:sp>
        <p:nvSpPr>
          <p:cNvPr id="12" name="Rectangle 11">
            <a:extLst>
              <a:ext uri="{FF2B5EF4-FFF2-40B4-BE49-F238E27FC236}">
                <a16:creationId xmlns:a16="http://schemas.microsoft.com/office/drawing/2014/main" id="{8EF2569C-A8CF-7AEC-F7DB-22D7D5DC1C8F}"/>
              </a:ext>
            </a:extLst>
          </p:cNvPr>
          <p:cNvSpPr/>
          <p:nvPr/>
        </p:nvSpPr>
        <p:spPr>
          <a:xfrm>
            <a:off x="4865974" y="4073013"/>
            <a:ext cx="1736589" cy="3103735"/>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7" name="TextBox 6">
            <a:extLst>
              <a:ext uri="{FF2B5EF4-FFF2-40B4-BE49-F238E27FC236}">
                <a16:creationId xmlns:a16="http://schemas.microsoft.com/office/drawing/2014/main" id="{A699A2E2-121B-92A5-F10F-869BBED5F16B}"/>
              </a:ext>
            </a:extLst>
          </p:cNvPr>
          <p:cNvSpPr txBox="1"/>
          <p:nvPr/>
        </p:nvSpPr>
        <p:spPr>
          <a:xfrm>
            <a:off x="1020902" y="221289"/>
            <a:ext cx="5683567" cy="276999"/>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Describe the reactivity series and its uses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KS3-17-01</a:t>
            </a:r>
          </a:p>
        </p:txBody>
      </p:sp>
      <p:sp>
        <p:nvSpPr>
          <p:cNvPr id="10" name="TextBox 9">
            <a:extLst>
              <a:ext uri="{FF2B5EF4-FFF2-40B4-BE49-F238E27FC236}">
                <a16:creationId xmlns:a16="http://schemas.microsoft.com/office/drawing/2014/main" id="{534280C1-D5FB-2805-8EE2-8A7B92C9B88F}"/>
              </a:ext>
            </a:extLst>
          </p:cNvPr>
          <p:cNvSpPr txBox="1"/>
          <p:nvPr/>
        </p:nvSpPr>
        <p:spPr>
          <a:xfrm>
            <a:off x="4635767" y="4061159"/>
            <a:ext cx="2068701" cy="3103735"/>
          </a:xfrm>
          <a:prstGeom prst="rect">
            <a:avLst/>
          </a:prstGeom>
          <a:noFill/>
        </p:spPr>
        <p:txBody>
          <a:bodyPr wrap="square" rtlCol="0">
            <a:spAutoFit/>
          </a:bodyPr>
          <a:lstStyle/>
          <a:p>
            <a:pPr algn="ctr">
              <a:lnSpc>
                <a:spcPct val="150000"/>
              </a:lnSpc>
            </a:pPr>
            <a:r>
              <a:rPr lang="en-GB" sz="1200" dirty="0">
                <a:solidFill>
                  <a:srgbClr val="002060"/>
                </a:solidFill>
                <a:latin typeface="Arial Rounded MT Bold" panose="020F0704030504030204" pitchFamily="34" charset="0"/>
              </a:rPr>
              <a:t>Most reactive</a:t>
            </a:r>
          </a:p>
          <a:p>
            <a:pPr algn="ctr">
              <a:lnSpc>
                <a:spcPct val="150000"/>
              </a:lnSpc>
            </a:pPr>
            <a:r>
              <a:rPr lang="en-GB" sz="1200" dirty="0">
                <a:solidFill>
                  <a:srgbClr val="002060"/>
                </a:solidFill>
                <a:latin typeface="Arial Rounded MT Bold" panose="020F0704030504030204" pitchFamily="34" charset="0"/>
              </a:rPr>
              <a:t>Potassium – K</a:t>
            </a:r>
          </a:p>
          <a:p>
            <a:pPr algn="ctr">
              <a:lnSpc>
                <a:spcPct val="150000"/>
              </a:lnSpc>
            </a:pPr>
            <a:r>
              <a:rPr lang="en-GB" sz="1200" dirty="0">
                <a:solidFill>
                  <a:srgbClr val="002060"/>
                </a:solidFill>
                <a:latin typeface="Arial Rounded MT Bold" panose="020F0704030504030204" pitchFamily="34" charset="0"/>
              </a:rPr>
              <a:t>Calcium – Ca</a:t>
            </a:r>
          </a:p>
          <a:p>
            <a:pPr algn="ctr">
              <a:lnSpc>
                <a:spcPct val="150000"/>
              </a:lnSpc>
            </a:pPr>
            <a:r>
              <a:rPr lang="en-GB" sz="1200" dirty="0">
                <a:solidFill>
                  <a:srgbClr val="002060"/>
                </a:solidFill>
                <a:latin typeface="Arial Rounded MT Bold" panose="020F0704030504030204" pitchFamily="34" charset="0"/>
              </a:rPr>
              <a:t>Aluminium – Al</a:t>
            </a:r>
          </a:p>
          <a:p>
            <a:pPr algn="ctr">
              <a:lnSpc>
                <a:spcPct val="150000"/>
              </a:lnSpc>
            </a:pPr>
            <a:r>
              <a:rPr lang="en-GB" sz="1200" dirty="0">
                <a:solidFill>
                  <a:srgbClr val="002060"/>
                </a:solidFill>
                <a:latin typeface="Arial Rounded MT Bold" panose="020F0704030504030204" pitchFamily="34" charset="0"/>
              </a:rPr>
              <a:t>Carbon – C</a:t>
            </a:r>
          </a:p>
          <a:p>
            <a:pPr algn="ctr">
              <a:lnSpc>
                <a:spcPct val="150000"/>
              </a:lnSpc>
            </a:pPr>
            <a:r>
              <a:rPr lang="en-GB" sz="1200" dirty="0">
                <a:solidFill>
                  <a:srgbClr val="002060"/>
                </a:solidFill>
                <a:latin typeface="Arial Rounded MT Bold" panose="020F0704030504030204" pitchFamily="34" charset="0"/>
              </a:rPr>
              <a:t>Zinc – Zn </a:t>
            </a:r>
          </a:p>
          <a:p>
            <a:pPr algn="ctr">
              <a:lnSpc>
                <a:spcPct val="150000"/>
              </a:lnSpc>
            </a:pPr>
            <a:r>
              <a:rPr lang="en-GB" sz="1200" dirty="0">
                <a:solidFill>
                  <a:srgbClr val="002060"/>
                </a:solidFill>
                <a:latin typeface="Arial Rounded MT Bold" panose="020F0704030504030204" pitchFamily="34" charset="0"/>
              </a:rPr>
              <a:t>Iron – Fe </a:t>
            </a:r>
          </a:p>
          <a:p>
            <a:pPr algn="ctr">
              <a:lnSpc>
                <a:spcPct val="150000"/>
              </a:lnSpc>
            </a:pPr>
            <a:r>
              <a:rPr lang="en-GB" sz="1200" dirty="0">
                <a:solidFill>
                  <a:srgbClr val="002060"/>
                </a:solidFill>
                <a:latin typeface="Arial Rounded MT Bold" panose="020F0704030504030204" pitchFamily="34" charset="0"/>
              </a:rPr>
              <a:t>Lead – Pb</a:t>
            </a:r>
          </a:p>
          <a:p>
            <a:pPr algn="ctr">
              <a:lnSpc>
                <a:spcPct val="150000"/>
              </a:lnSpc>
            </a:pPr>
            <a:r>
              <a:rPr lang="en-GB" sz="1200" dirty="0">
                <a:solidFill>
                  <a:srgbClr val="002060"/>
                </a:solidFill>
                <a:latin typeface="Arial Rounded MT Bold" panose="020F0704030504030204" pitchFamily="34" charset="0"/>
              </a:rPr>
              <a:t>Copper – Cu</a:t>
            </a:r>
          </a:p>
          <a:p>
            <a:pPr algn="ctr">
              <a:lnSpc>
                <a:spcPct val="150000"/>
              </a:lnSpc>
            </a:pPr>
            <a:r>
              <a:rPr lang="en-GB" sz="1200" dirty="0">
                <a:solidFill>
                  <a:srgbClr val="002060"/>
                </a:solidFill>
                <a:latin typeface="Arial Rounded MT Bold" panose="020F0704030504030204" pitchFamily="34" charset="0"/>
              </a:rPr>
              <a:t>Gold – Au</a:t>
            </a:r>
          </a:p>
          <a:p>
            <a:pPr algn="ctr">
              <a:lnSpc>
                <a:spcPct val="150000"/>
              </a:lnSpc>
            </a:pPr>
            <a:r>
              <a:rPr lang="en-GB" sz="1200" dirty="0">
                <a:solidFill>
                  <a:srgbClr val="002060"/>
                </a:solidFill>
                <a:latin typeface="Arial Rounded MT Bold" panose="020F0704030504030204" pitchFamily="34" charset="0"/>
              </a:rPr>
              <a:t>Least reactive</a:t>
            </a:r>
            <a:endParaRPr lang="en-GB" sz="1100" dirty="0">
              <a:solidFill>
                <a:srgbClr val="002060"/>
              </a:solidFill>
              <a:latin typeface="Arial Rounded MT Bold" panose="020F0704030504030204" pitchFamily="34" charset="0"/>
            </a:endParaRPr>
          </a:p>
        </p:txBody>
      </p:sp>
      <p:sp>
        <p:nvSpPr>
          <p:cNvPr id="11" name="Arrow: Down 10">
            <a:extLst>
              <a:ext uri="{FF2B5EF4-FFF2-40B4-BE49-F238E27FC236}">
                <a16:creationId xmlns:a16="http://schemas.microsoft.com/office/drawing/2014/main" id="{ED249850-1825-64D5-FDAB-DE0AEA8A1DB8}"/>
              </a:ext>
            </a:extLst>
          </p:cNvPr>
          <p:cNvSpPr/>
          <p:nvPr/>
        </p:nvSpPr>
        <p:spPr>
          <a:xfrm>
            <a:off x="6236247" y="4467412"/>
            <a:ext cx="278179" cy="2314936"/>
          </a:xfrm>
          <a:prstGeom prst="downArrow">
            <a:avLst/>
          </a:prstGeom>
          <a:solidFill>
            <a:schemeClr val="bg1"/>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23687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2288"/>
            <a:ext cx="6858000" cy="1332562"/>
          </a:xfrm>
          <a:prstGeom prst="rect">
            <a:avLst/>
          </a:prstGeom>
        </p:spPr>
      </p:pic>
      <p:sp>
        <p:nvSpPr>
          <p:cNvPr id="7" name="TextBox 6">
            <a:extLst>
              <a:ext uri="{FF2B5EF4-FFF2-40B4-BE49-F238E27FC236}">
                <a16:creationId xmlns:a16="http://schemas.microsoft.com/office/drawing/2014/main" id="{A699A2E2-121B-92A5-F10F-869BBED5F16B}"/>
              </a:ext>
            </a:extLst>
          </p:cNvPr>
          <p:cNvSpPr txBox="1"/>
          <p:nvPr/>
        </p:nvSpPr>
        <p:spPr>
          <a:xfrm>
            <a:off x="1020902" y="221289"/>
            <a:ext cx="5683567"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Describe the reactivity series and its uses</a:t>
            </a:r>
          </a:p>
          <a:p>
            <a:r>
              <a:rPr lang="en-GB" sz="1200" dirty="0">
                <a:solidFill>
                  <a:schemeClr val="bg1">
                    <a:lumMod val="95000"/>
                  </a:schemeClr>
                </a:solidFill>
                <a:latin typeface="Arial Rounded MT Bold" panose="020F0704030504030204" pitchFamily="34" charset="0"/>
              </a:rPr>
              <a:t>                                                                                                     ANSWERS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KS3-17-01</a:t>
            </a:r>
          </a:p>
        </p:txBody>
      </p:sp>
      <p:sp>
        <p:nvSpPr>
          <p:cNvPr id="2" name="Google Shape;77;p1">
            <a:extLst>
              <a:ext uri="{FF2B5EF4-FFF2-40B4-BE49-F238E27FC236}">
                <a16:creationId xmlns:a16="http://schemas.microsoft.com/office/drawing/2014/main" id="{5A5202F0-3E21-BE95-7292-14FFDB9F89AF}"/>
              </a:ext>
            </a:extLst>
          </p:cNvPr>
          <p:cNvSpPr/>
          <p:nvPr/>
        </p:nvSpPr>
        <p:spPr>
          <a:xfrm>
            <a:off x="2318765" y="1477963"/>
            <a:ext cx="2220470" cy="333207"/>
          </a:xfrm>
          <a:prstGeom prst="roundRect">
            <a:avLst>
              <a:gd name="adj" fmla="val 30024"/>
            </a:avLst>
          </a:prstGeom>
          <a:solidFill>
            <a:schemeClr val="bg1"/>
          </a:solidFill>
          <a:ln w="76200" cap="flat" cmpd="sng">
            <a:solidFill>
              <a:schemeClr val="lt1"/>
            </a:solidFill>
            <a:prstDash val="solid"/>
            <a:round/>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Determining Reactivity</a:t>
            </a:r>
            <a:endParaRPr sz="1200" dirty="0">
              <a:solidFill>
                <a:srgbClr val="002060"/>
              </a:solidFill>
              <a:latin typeface="Arial Rounded MT Bold" panose="020F0704030504030204" pitchFamily="34" charset="0"/>
              <a:ea typeface="Arial Rounded"/>
              <a:cs typeface="Arial Rounded"/>
              <a:sym typeface="Arial Rounded"/>
            </a:endParaRPr>
          </a:p>
        </p:txBody>
      </p:sp>
      <p:graphicFrame>
        <p:nvGraphicFramePr>
          <p:cNvPr id="3" name="Google Shape;80;p1">
            <a:extLst>
              <a:ext uri="{FF2B5EF4-FFF2-40B4-BE49-F238E27FC236}">
                <a16:creationId xmlns:a16="http://schemas.microsoft.com/office/drawing/2014/main" id="{F1529B8C-5849-9F7F-E996-CD877336F72F}"/>
              </a:ext>
            </a:extLst>
          </p:cNvPr>
          <p:cNvGraphicFramePr/>
          <p:nvPr>
            <p:extLst>
              <p:ext uri="{D42A27DB-BD31-4B8C-83A1-F6EECF244321}">
                <p14:modId xmlns:p14="http://schemas.microsoft.com/office/powerpoint/2010/main" val="3311232699"/>
              </p:ext>
            </p:extLst>
          </p:nvPr>
        </p:nvGraphicFramePr>
        <p:xfrm>
          <a:off x="153530" y="1929206"/>
          <a:ext cx="6515974" cy="2753951"/>
        </p:xfrm>
        <a:graphic>
          <a:graphicData uri="http://schemas.openxmlformats.org/drawingml/2006/table">
            <a:tbl>
              <a:tblPr firstRow="1" bandRow="1">
                <a:noFill/>
              </a:tblPr>
              <a:tblGrid>
                <a:gridCol w="1084764">
                  <a:extLst>
                    <a:ext uri="{9D8B030D-6E8A-4147-A177-3AD203B41FA5}">
                      <a16:colId xmlns:a16="http://schemas.microsoft.com/office/drawing/2014/main" val="20000"/>
                    </a:ext>
                  </a:extLst>
                </a:gridCol>
                <a:gridCol w="1103979">
                  <a:extLst>
                    <a:ext uri="{9D8B030D-6E8A-4147-A177-3AD203B41FA5}">
                      <a16:colId xmlns:a16="http://schemas.microsoft.com/office/drawing/2014/main" val="20001"/>
                    </a:ext>
                  </a:extLst>
                </a:gridCol>
                <a:gridCol w="1187245">
                  <a:extLst>
                    <a:ext uri="{9D8B030D-6E8A-4147-A177-3AD203B41FA5}">
                      <a16:colId xmlns:a16="http://schemas.microsoft.com/office/drawing/2014/main" val="20002"/>
                    </a:ext>
                  </a:extLst>
                </a:gridCol>
                <a:gridCol w="1194619">
                  <a:extLst>
                    <a:ext uri="{9D8B030D-6E8A-4147-A177-3AD203B41FA5}">
                      <a16:colId xmlns:a16="http://schemas.microsoft.com/office/drawing/2014/main" val="20003"/>
                    </a:ext>
                  </a:extLst>
                </a:gridCol>
                <a:gridCol w="1061773">
                  <a:extLst>
                    <a:ext uri="{9D8B030D-6E8A-4147-A177-3AD203B41FA5}">
                      <a16:colId xmlns:a16="http://schemas.microsoft.com/office/drawing/2014/main" val="20004"/>
                    </a:ext>
                  </a:extLst>
                </a:gridCol>
                <a:gridCol w="883594">
                  <a:extLst>
                    <a:ext uri="{9D8B030D-6E8A-4147-A177-3AD203B41FA5}">
                      <a16:colId xmlns:a16="http://schemas.microsoft.com/office/drawing/2014/main" val="4081079481"/>
                    </a:ext>
                  </a:extLst>
                </a:gridCol>
              </a:tblGrid>
              <a:tr h="686350">
                <a:tc>
                  <a:txBody>
                    <a:bodyPr/>
                    <a:lstStyle/>
                    <a:p>
                      <a:pPr marL="0" marR="0" lvl="0" indent="0" algn="ctr" rtl="0">
                        <a:spcBef>
                          <a:spcPts val="0"/>
                        </a:spcBef>
                        <a:spcAft>
                          <a:spcPts val="0"/>
                        </a:spcAft>
                        <a:buNone/>
                      </a:pPr>
                      <a:endParaRPr sz="1200" b="0" i="0" u="none" strike="noStrike" cap="none" dirty="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b">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b="0" dirty="0">
                          <a:solidFill>
                            <a:srgbClr val="002060"/>
                          </a:solidFill>
                          <a:latin typeface="Arial Rounded MT Bold" panose="020F0704030504030204" pitchFamily="34" charset="0"/>
                          <a:ea typeface="Arial Rounded"/>
                          <a:cs typeface="Arial Rounded"/>
                          <a:sym typeface="Arial Rounded"/>
                        </a:rPr>
                        <a:t>Magnesium sulfate</a:t>
                      </a:r>
                      <a:endParaRPr lang="en-US" sz="1200" b="0" dirty="0">
                        <a:solidFill>
                          <a:srgbClr val="002060"/>
                        </a:solidFill>
                        <a:latin typeface="Arial Rounded MT Bold" panose="020F0704030504030204" pitchFamily="34" charset="0"/>
                      </a:endParaRPr>
                    </a:p>
                    <a:p>
                      <a:pPr marL="0" marR="0" lvl="0" indent="0" algn="ctr" rtl="0">
                        <a:spcBef>
                          <a:spcPts val="0"/>
                        </a:spcBef>
                        <a:spcAft>
                          <a:spcPts val="0"/>
                        </a:spcAft>
                        <a:buNone/>
                      </a:pP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Tx/>
                        <a:buFont typeface="Arial"/>
                        <a:buNone/>
                        <a:tabLst/>
                        <a:defRPr/>
                      </a:pPr>
                      <a:r>
                        <a:rPr lang="en-US" sz="1200" b="0" dirty="0">
                          <a:solidFill>
                            <a:srgbClr val="002060"/>
                          </a:solidFill>
                          <a:latin typeface="Arial Rounded MT Bold" panose="020F0704030504030204" pitchFamily="34" charset="0"/>
                          <a:ea typeface="Arial Rounded"/>
                          <a:cs typeface="Arial Rounded"/>
                          <a:sym typeface="Arial Rounded"/>
                        </a:rPr>
                        <a:t>Iron sulfate</a:t>
                      </a:r>
                      <a:endParaRPr lang="en-US" sz="1200" b="0" dirty="0">
                        <a:solidFill>
                          <a:srgbClr val="002060"/>
                        </a:solidFill>
                        <a:latin typeface="Arial Rounded MT Bold" panose="020F0704030504030204" pitchFamily="34" charset="0"/>
                      </a:endParaRPr>
                    </a:p>
                    <a:p>
                      <a:pPr marL="0" lvl="0" indent="0" algn="ctr" rtl="0">
                        <a:spcBef>
                          <a:spcPts val="0"/>
                        </a:spcBef>
                        <a:spcAft>
                          <a:spcPts val="0"/>
                        </a:spcAft>
                        <a:buClr>
                          <a:schemeClr val="dk1"/>
                        </a:buClr>
                        <a:buFont typeface="Arial"/>
                        <a:buNone/>
                      </a:pP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Tx/>
                        <a:buFont typeface="Arial"/>
                        <a:buNone/>
                        <a:tabLst/>
                        <a:defRPr/>
                      </a:pPr>
                      <a:r>
                        <a:rPr lang="en-US" sz="1200" b="0" dirty="0">
                          <a:solidFill>
                            <a:srgbClr val="002060"/>
                          </a:solidFill>
                          <a:latin typeface="Arial Rounded MT Bold" panose="020F0704030504030204" pitchFamily="34" charset="0"/>
                          <a:ea typeface="Arial Rounded"/>
                          <a:cs typeface="Arial Rounded"/>
                          <a:sym typeface="Arial Rounded"/>
                        </a:rPr>
                        <a:t>Copper sulfate</a:t>
                      </a:r>
                      <a:endParaRPr lang="en-US" sz="1200" b="0" dirty="0">
                        <a:solidFill>
                          <a:srgbClr val="002060"/>
                        </a:solidFill>
                        <a:latin typeface="Arial Rounded MT Bold" panose="020F0704030504030204" pitchFamily="34" charset="0"/>
                      </a:endParaRPr>
                    </a:p>
                    <a:p>
                      <a:pPr marL="0" lvl="0" indent="0" algn="ctr" rtl="0">
                        <a:spcBef>
                          <a:spcPts val="0"/>
                        </a:spcBef>
                        <a:spcAft>
                          <a:spcPts val="0"/>
                        </a:spcAft>
                        <a:buClr>
                          <a:schemeClr val="dk1"/>
                        </a:buClr>
                        <a:buFont typeface="Arial"/>
                        <a:buNone/>
                      </a:pP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Tx/>
                        <a:buFont typeface="Arial"/>
                        <a:buNone/>
                        <a:tabLst/>
                        <a:defRPr/>
                      </a:pPr>
                      <a:r>
                        <a:rPr lang="en-US" sz="1200" b="0">
                          <a:solidFill>
                            <a:srgbClr val="002060"/>
                          </a:solidFill>
                          <a:latin typeface="Arial Rounded MT Bold" panose="020F0704030504030204" pitchFamily="34" charset="0"/>
                          <a:ea typeface="Arial Rounded"/>
                          <a:cs typeface="Arial Rounded"/>
                          <a:sym typeface="Arial Rounded"/>
                        </a:rPr>
                        <a:t>Zinc sulfate</a:t>
                      </a:r>
                      <a:endParaRPr lang="en-US" sz="1200" b="0">
                        <a:solidFill>
                          <a:srgbClr val="002060"/>
                        </a:solidFill>
                        <a:latin typeface="Arial Rounded MT Bold" panose="020F0704030504030204" pitchFamily="34" charset="0"/>
                      </a:endParaRPr>
                    </a:p>
                    <a:p>
                      <a:pPr marL="0" lvl="0" indent="0" algn="ctr" rtl="0">
                        <a:spcBef>
                          <a:spcPts val="0"/>
                        </a:spcBef>
                        <a:spcAft>
                          <a:spcPts val="0"/>
                        </a:spcAft>
                        <a:buClr>
                          <a:schemeClr val="dk1"/>
                        </a:buClr>
                        <a:buFont typeface="Arial"/>
                        <a:buNone/>
                      </a:pP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US" sz="1200" b="0" dirty="0">
                          <a:solidFill>
                            <a:srgbClr val="002060"/>
                          </a:solidFill>
                          <a:latin typeface="Arial Rounded MT Bold" panose="020F0704030504030204" pitchFamily="34" charset="0"/>
                          <a:sym typeface="Arial Rounded"/>
                        </a:rPr>
                        <a:t>Number of reactions</a:t>
                      </a:r>
                      <a:endParaRPr lang="en-US"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98516">
                <a:tc>
                  <a:txBody>
                    <a:bodyPr/>
                    <a:lstStyle/>
                    <a:p>
                      <a:pPr marL="0" marR="0" lvl="0" indent="0" algn="ctr" rtl="0">
                        <a:spcBef>
                          <a:spcPts val="0"/>
                        </a:spcBef>
                        <a:spcAft>
                          <a:spcPts val="0"/>
                        </a:spcAft>
                        <a:buNone/>
                      </a:pPr>
                      <a:r>
                        <a:rPr lang="en-US" sz="1200" b="0" dirty="0">
                          <a:solidFill>
                            <a:srgbClr val="002060"/>
                          </a:solidFill>
                          <a:latin typeface="Arial Rounded MT Bold" panose="020F0704030504030204" pitchFamily="34" charset="0"/>
                          <a:ea typeface="Arial Rounded"/>
                          <a:cs typeface="Arial Rounded"/>
                          <a:sym typeface="Arial Rounded"/>
                        </a:rPr>
                        <a:t>Magnesium</a:t>
                      </a: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US" sz="1200" b="0" dirty="0">
                          <a:solidFill>
                            <a:srgbClr val="002060"/>
                          </a:solidFill>
                          <a:latin typeface="Arial Rounded MT Bold" panose="020F0704030504030204" pitchFamily="34" charset="0"/>
                          <a:ea typeface="Arial Rounded"/>
                          <a:cs typeface="Arial Rounded"/>
                          <a:sym typeface="Arial Rounded"/>
                        </a:rPr>
                        <a:t>X</a:t>
                      </a: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dirty="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dirty="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GB" sz="1200" b="0" dirty="0">
                          <a:solidFill>
                            <a:srgbClr val="FF0000"/>
                          </a:solidFill>
                          <a:latin typeface="Arial Rounded MT Bold" panose="020F0704030504030204" pitchFamily="34" charset="0"/>
                          <a:ea typeface="Arial Rounded"/>
                          <a:cs typeface="Arial Rounded"/>
                          <a:sym typeface="Arial Rounded"/>
                        </a:rPr>
                        <a:t>3</a:t>
                      </a:r>
                      <a:endParaRPr sz="1200" b="0" dirty="0">
                        <a:solidFill>
                          <a:srgbClr val="FF000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02920">
                <a:tc>
                  <a:txBody>
                    <a:bodyPr/>
                    <a:lstStyle/>
                    <a:p>
                      <a:pPr marL="0" marR="0" lvl="0" indent="0" algn="ctr" rtl="0">
                        <a:spcBef>
                          <a:spcPts val="0"/>
                        </a:spcBef>
                        <a:spcAft>
                          <a:spcPts val="0"/>
                        </a:spcAft>
                        <a:buNone/>
                      </a:pPr>
                      <a:r>
                        <a:rPr lang="en-US" sz="1200" b="0" dirty="0">
                          <a:solidFill>
                            <a:srgbClr val="002060"/>
                          </a:solidFill>
                          <a:latin typeface="Arial Rounded MT Bold" panose="020F0704030504030204" pitchFamily="34" charset="0"/>
                          <a:ea typeface="Arial Rounded"/>
                          <a:cs typeface="Arial Rounded"/>
                          <a:sym typeface="Arial Rounded"/>
                        </a:rPr>
                        <a:t>Iron</a:t>
                      </a: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GB" sz="1200" b="0" dirty="0">
                          <a:solidFill>
                            <a:srgbClr val="FF0000"/>
                          </a:solidFill>
                          <a:latin typeface="Arial Rounded MT Bold" panose="020F0704030504030204" pitchFamily="34" charset="0"/>
                          <a:ea typeface="Arial Rounded"/>
                          <a:cs typeface="Arial Rounded"/>
                          <a:sym typeface="Arial Rounded"/>
                        </a:rPr>
                        <a:t>X</a:t>
                      </a:r>
                      <a:endParaRPr sz="1200" b="0" dirty="0">
                        <a:solidFill>
                          <a:srgbClr val="FF000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US" sz="1200" b="0">
                          <a:solidFill>
                            <a:srgbClr val="002060"/>
                          </a:solidFill>
                          <a:latin typeface="Arial Rounded MT Bold" panose="020F0704030504030204" pitchFamily="34" charset="0"/>
                          <a:ea typeface="Arial Rounded"/>
                          <a:cs typeface="Arial Rounded"/>
                          <a:sym typeface="Arial Rounded"/>
                        </a:rPr>
                        <a:t>X</a:t>
                      </a:r>
                      <a:endParaRPr sz="1200" b="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GB" sz="1200" b="0" dirty="0">
                          <a:solidFill>
                            <a:srgbClr val="FF0000"/>
                          </a:solidFill>
                          <a:latin typeface="Arial Rounded MT Bold" panose="020F0704030504030204" pitchFamily="34" charset="0"/>
                          <a:ea typeface="Arial Rounded"/>
                          <a:cs typeface="Arial Rounded"/>
                          <a:sym typeface="Arial Rounded"/>
                        </a:rPr>
                        <a:t>X</a:t>
                      </a:r>
                      <a:endParaRPr sz="1200" b="0" dirty="0">
                        <a:solidFill>
                          <a:srgbClr val="FF000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GB" sz="1200" b="0" dirty="0">
                          <a:solidFill>
                            <a:srgbClr val="FF0000"/>
                          </a:solidFill>
                          <a:latin typeface="Arial Rounded MT Bold" panose="020F0704030504030204" pitchFamily="34" charset="0"/>
                          <a:ea typeface="Arial Rounded"/>
                          <a:cs typeface="Arial Rounded"/>
                          <a:sym typeface="Arial Rounded"/>
                        </a:rPr>
                        <a:t>1</a:t>
                      </a:r>
                      <a:endParaRPr sz="1200" b="0" dirty="0">
                        <a:solidFill>
                          <a:srgbClr val="FF000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10540">
                <a:tc>
                  <a:txBody>
                    <a:bodyPr/>
                    <a:lstStyle/>
                    <a:p>
                      <a:pPr marL="0" marR="0" lvl="0" indent="0" algn="ctr" rtl="0">
                        <a:spcBef>
                          <a:spcPts val="0"/>
                        </a:spcBef>
                        <a:spcAft>
                          <a:spcPts val="0"/>
                        </a:spcAft>
                        <a:buNone/>
                      </a:pPr>
                      <a:r>
                        <a:rPr lang="en-US" sz="1200" b="0" dirty="0">
                          <a:solidFill>
                            <a:srgbClr val="002060"/>
                          </a:solidFill>
                          <a:latin typeface="Arial Rounded MT Bold" panose="020F0704030504030204" pitchFamily="34" charset="0"/>
                          <a:ea typeface="Arial Rounded"/>
                          <a:cs typeface="Arial Rounded"/>
                          <a:sym typeface="Arial Rounded"/>
                        </a:rPr>
                        <a:t>Copper</a:t>
                      </a: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GB" sz="1200" b="0" dirty="0">
                          <a:solidFill>
                            <a:srgbClr val="FF0000"/>
                          </a:solidFill>
                          <a:latin typeface="Arial Rounded MT Bold" panose="020F0704030504030204" pitchFamily="34" charset="0"/>
                          <a:ea typeface="Arial Rounded"/>
                          <a:cs typeface="Arial Rounded"/>
                          <a:sym typeface="Arial Rounded"/>
                        </a:rPr>
                        <a:t>X</a:t>
                      </a:r>
                      <a:endParaRPr sz="1200" b="0" dirty="0">
                        <a:solidFill>
                          <a:srgbClr val="FF000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GB" sz="1200" b="0" dirty="0">
                          <a:solidFill>
                            <a:srgbClr val="FF0000"/>
                          </a:solidFill>
                          <a:latin typeface="Arial Rounded MT Bold" panose="020F0704030504030204" pitchFamily="34" charset="0"/>
                          <a:ea typeface="Arial Rounded"/>
                          <a:cs typeface="Arial Rounded"/>
                          <a:sym typeface="Arial Rounded"/>
                        </a:rPr>
                        <a:t>X</a:t>
                      </a:r>
                      <a:endParaRPr sz="1200" b="0" dirty="0">
                        <a:solidFill>
                          <a:srgbClr val="FF000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US" sz="1200" b="0">
                          <a:solidFill>
                            <a:srgbClr val="002060"/>
                          </a:solidFill>
                          <a:latin typeface="Arial Rounded MT Bold" panose="020F0704030504030204" pitchFamily="34" charset="0"/>
                          <a:ea typeface="Arial Rounded"/>
                          <a:cs typeface="Arial Rounded"/>
                          <a:sym typeface="Arial Rounded"/>
                        </a:rPr>
                        <a:t>X</a:t>
                      </a:r>
                      <a:endParaRPr sz="1200" b="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GB" sz="1200" b="0" dirty="0">
                          <a:solidFill>
                            <a:srgbClr val="FF0000"/>
                          </a:solidFill>
                          <a:latin typeface="Arial Rounded MT Bold" panose="020F0704030504030204" pitchFamily="34" charset="0"/>
                          <a:ea typeface="Arial Rounded"/>
                          <a:cs typeface="Arial Rounded"/>
                          <a:sym typeface="Arial Rounded"/>
                        </a:rPr>
                        <a:t>X</a:t>
                      </a:r>
                      <a:endParaRPr sz="1200" b="0" dirty="0">
                        <a:solidFill>
                          <a:srgbClr val="FF000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GB" sz="1200" b="0" dirty="0">
                          <a:solidFill>
                            <a:srgbClr val="FF0000"/>
                          </a:solidFill>
                          <a:latin typeface="Arial Rounded MT Bold" panose="020F0704030504030204" pitchFamily="34" charset="0"/>
                          <a:ea typeface="Arial Rounded"/>
                          <a:cs typeface="Arial Rounded"/>
                          <a:sym typeface="Arial Rounded"/>
                        </a:rPr>
                        <a:t>0</a:t>
                      </a:r>
                      <a:endParaRPr sz="1200" b="0" dirty="0">
                        <a:solidFill>
                          <a:srgbClr val="FF000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55625">
                <a:tc>
                  <a:txBody>
                    <a:bodyPr/>
                    <a:lstStyle/>
                    <a:p>
                      <a:pPr marL="0" marR="0" lvl="0" indent="0" algn="ctr" rtl="0">
                        <a:spcBef>
                          <a:spcPts val="0"/>
                        </a:spcBef>
                        <a:spcAft>
                          <a:spcPts val="0"/>
                        </a:spcAft>
                        <a:buNone/>
                      </a:pPr>
                      <a:r>
                        <a:rPr lang="en-US" sz="1200" b="0">
                          <a:solidFill>
                            <a:srgbClr val="002060"/>
                          </a:solidFill>
                          <a:latin typeface="Arial Rounded MT Bold" panose="020F0704030504030204" pitchFamily="34" charset="0"/>
                          <a:ea typeface="Arial Rounded"/>
                          <a:cs typeface="Arial Rounded"/>
                          <a:sym typeface="Arial Rounded"/>
                        </a:rPr>
                        <a:t>Zinc </a:t>
                      </a:r>
                      <a:endParaRPr sz="1200" b="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GB" sz="1200" b="0" dirty="0">
                          <a:solidFill>
                            <a:srgbClr val="FF0000"/>
                          </a:solidFill>
                          <a:latin typeface="Arial Rounded MT Bold" panose="020F0704030504030204" pitchFamily="34" charset="0"/>
                          <a:ea typeface="Arial Rounded"/>
                          <a:cs typeface="Arial Rounded"/>
                          <a:sym typeface="Arial Rounded"/>
                        </a:rPr>
                        <a:t>X</a:t>
                      </a:r>
                      <a:endParaRPr sz="1200" b="0" dirty="0">
                        <a:solidFill>
                          <a:srgbClr val="FF000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endParaRPr sz="1200" b="0">
                        <a:solidFill>
                          <a:srgbClr val="002060"/>
                        </a:solidFill>
                        <a:latin typeface="Arial Rounded MT Bold" panose="020F0704030504030204" pitchFamily="34" charset="0"/>
                        <a:ea typeface="Arial Rounded"/>
                        <a:cs typeface="Arial Rounded"/>
                        <a:sym typeface="Arial Rounded"/>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US" sz="1200" b="0" dirty="0">
                          <a:solidFill>
                            <a:srgbClr val="002060"/>
                          </a:solidFill>
                          <a:latin typeface="Arial Rounded MT Bold" panose="020F0704030504030204" pitchFamily="34" charset="0"/>
                          <a:ea typeface="Arial Rounded"/>
                          <a:cs typeface="Arial Rounded"/>
                          <a:sym typeface="Arial Rounded"/>
                        </a:rPr>
                        <a:t>X</a:t>
                      </a:r>
                      <a:endParaRPr sz="1200" b="0" dirty="0">
                        <a:solidFill>
                          <a:srgbClr val="00206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rtl="0">
                        <a:spcBef>
                          <a:spcPts val="0"/>
                        </a:spcBef>
                        <a:spcAft>
                          <a:spcPts val="0"/>
                        </a:spcAft>
                        <a:buNone/>
                      </a:pPr>
                      <a:r>
                        <a:rPr lang="en-GB" sz="1200" b="0" dirty="0">
                          <a:solidFill>
                            <a:srgbClr val="FF0000"/>
                          </a:solidFill>
                          <a:latin typeface="Arial Rounded MT Bold" panose="020F0704030504030204" pitchFamily="34" charset="0"/>
                        </a:rPr>
                        <a:t>2</a:t>
                      </a:r>
                      <a:endParaRPr sz="1200" b="0" dirty="0">
                        <a:solidFill>
                          <a:srgbClr val="FF0000"/>
                        </a:solidFill>
                        <a:latin typeface="Arial Rounded MT Bold" panose="020F0704030504030204" pitchFamily="34" charset="0"/>
                      </a:endParaRPr>
                    </a:p>
                  </a:txBody>
                  <a:tcPr marL="91450" marR="91450" marT="45725" marB="45725"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9" name="Google Shape;78;p1">
            <a:extLst>
              <a:ext uri="{FF2B5EF4-FFF2-40B4-BE49-F238E27FC236}">
                <a16:creationId xmlns:a16="http://schemas.microsoft.com/office/drawing/2014/main" id="{33E481A9-84CD-30EF-629C-35822FAA2128}"/>
              </a:ext>
            </a:extLst>
          </p:cNvPr>
          <p:cNvSpPr/>
          <p:nvPr/>
        </p:nvSpPr>
        <p:spPr>
          <a:xfrm>
            <a:off x="153530" y="4801192"/>
            <a:ext cx="6533456" cy="4611785"/>
          </a:xfrm>
          <a:prstGeom prst="roundRect">
            <a:avLst>
              <a:gd name="adj" fmla="val 4408"/>
            </a:avLst>
          </a:prstGeom>
          <a:noFill/>
          <a:ln w="28575" cap="flat" cmpd="sng">
            <a:solidFill>
              <a:srgbClr val="002060"/>
            </a:solidFill>
            <a:prstDash val="solid"/>
            <a:miter lim="800000"/>
            <a:headEnd type="none" w="sm" len="sm"/>
            <a:tailEnd type="none" w="sm" len="sm"/>
          </a:ln>
        </p:spPr>
        <p:txBody>
          <a:bodyPr spcFirstLastPara="1" wrap="square" lIns="91425" tIns="45700" rIns="91425" bIns="45700" anchor="t" anchorCtr="0">
            <a:spAutoFit/>
          </a:bodyPr>
          <a:lstStyle/>
          <a:p>
            <a:pPr marR="0" lvl="0" algn="l" rtl="0">
              <a:spcBef>
                <a:spcPts val="0"/>
              </a:spcBef>
              <a:spcAft>
                <a:spcPts val="0"/>
              </a:spcAft>
              <a:buClr>
                <a:srgbClr val="16ADBF"/>
              </a:buClr>
            </a:pPr>
            <a:r>
              <a:rPr lang="en-US" sz="1200" dirty="0">
                <a:solidFill>
                  <a:srgbClr val="002060"/>
                </a:solidFill>
                <a:latin typeface="Arial Rounded MT Bold" panose="020F0704030504030204" pitchFamily="34" charset="0"/>
              </a:rPr>
              <a:t>1. Rank the metals from most reactive to least reactive, i.e. the metal that had the most reactions → the metal that had the least reactions.</a:t>
            </a:r>
          </a:p>
          <a:p>
            <a:pPr marR="0" lvl="0" algn="l" rtl="0">
              <a:spcBef>
                <a:spcPts val="0"/>
              </a:spcBef>
              <a:spcAft>
                <a:spcPts val="0"/>
              </a:spcAft>
              <a:buClr>
                <a:srgbClr val="16ADBF"/>
              </a:buClr>
            </a:pPr>
            <a:endParaRPr lang="en-US" sz="1200" dirty="0">
              <a:solidFill>
                <a:srgbClr val="002060"/>
              </a:solidFill>
              <a:latin typeface="Arial Rounded MT Bold" panose="020F0704030504030204" pitchFamily="34" charset="0"/>
            </a:endParaRPr>
          </a:p>
          <a:p>
            <a:pPr>
              <a:buClr>
                <a:srgbClr val="16ADBF"/>
              </a:buClr>
            </a:pPr>
            <a:r>
              <a:rPr lang="en-US" sz="1200" dirty="0">
                <a:solidFill>
                  <a:srgbClr val="002060"/>
                </a:solidFill>
                <a:latin typeface="Arial Rounded MT Bold" panose="020F0704030504030204" pitchFamily="34" charset="0"/>
                <a:ea typeface="Arial Rounded"/>
                <a:cs typeface="Arial Rounded"/>
                <a:sym typeface="Arial Rounded"/>
              </a:rPr>
              <a:t>Most reactive	________________ </a:t>
            </a:r>
          </a:p>
          <a:p>
            <a:pPr>
              <a:buClr>
                <a:srgbClr val="16ADBF"/>
              </a:buClr>
            </a:pPr>
            <a:r>
              <a:rPr lang="en-US" sz="1200" dirty="0">
                <a:solidFill>
                  <a:srgbClr val="002060"/>
                </a:solidFill>
                <a:latin typeface="Arial Rounded MT Bold" panose="020F0704030504030204" pitchFamily="34" charset="0"/>
                <a:ea typeface="Arial Rounded"/>
                <a:cs typeface="Arial Rounded"/>
                <a:sym typeface="Arial Rounded"/>
              </a:rPr>
              <a:t>		            ________________ </a:t>
            </a:r>
            <a:endParaRPr lang="en-US" sz="1200" dirty="0">
              <a:solidFill>
                <a:srgbClr val="002060"/>
              </a:solidFill>
              <a:latin typeface="Arial Rounded MT Bold" panose="020F0704030504030204" pitchFamily="34" charset="0"/>
              <a:sym typeface="Arial Rounded"/>
            </a:endParaRPr>
          </a:p>
          <a:p>
            <a:pPr>
              <a:buClr>
                <a:srgbClr val="16ADBF"/>
              </a:buClr>
            </a:pPr>
            <a:r>
              <a:rPr lang="en-US" sz="1200" dirty="0">
                <a:solidFill>
                  <a:srgbClr val="002060"/>
                </a:solidFill>
                <a:latin typeface="Arial Rounded MT Bold" panose="020F0704030504030204" pitchFamily="34" charset="0"/>
                <a:ea typeface="Arial Rounded"/>
                <a:cs typeface="Arial Rounded"/>
                <a:sym typeface="Arial Rounded"/>
              </a:rPr>
              <a:t>		            ________________ </a:t>
            </a:r>
          </a:p>
          <a:p>
            <a:pPr>
              <a:buClr>
                <a:srgbClr val="16ADBF"/>
              </a:buClr>
            </a:pPr>
            <a:r>
              <a:rPr lang="en-US" sz="1200" dirty="0">
                <a:solidFill>
                  <a:srgbClr val="002060"/>
                </a:solidFill>
                <a:latin typeface="Arial Rounded MT Bold" panose="020F0704030504030204" pitchFamily="34" charset="0"/>
                <a:ea typeface="Arial Rounded"/>
                <a:cs typeface="Arial Rounded"/>
                <a:sym typeface="Arial Rounded"/>
              </a:rPr>
              <a:t>Least reactive 	________________ </a:t>
            </a:r>
            <a:r>
              <a:rPr lang="en-US" sz="1200" dirty="0">
                <a:solidFill>
                  <a:srgbClr val="002060"/>
                </a:solidFill>
                <a:latin typeface="Arial Rounded MT Bold" panose="020F0704030504030204" pitchFamily="34" charset="0"/>
              </a:rPr>
              <a:t> </a:t>
            </a:r>
          </a:p>
          <a:p>
            <a:pPr>
              <a:buClr>
                <a:srgbClr val="16ADBF"/>
              </a:buClr>
            </a:pPr>
            <a:endParaRPr lang="en-US" sz="1200" dirty="0">
              <a:solidFill>
                <a:srgbClr val="002060"/>
              </a:solidFill>
              <a:latin typeface="Arial Rounded MT Bold" panose="020F0704030504030204" pitchFamily="34" charset="0"/>
            </a:endParaRPr>
          </a:p>
          <a:p>
            <a:pPr>
              <a:buClr>
                <a:srgbClr val="16ADBF"/>
              </a:buClr>
            </a:pPr>
            <a:r>
              <a:rPr lang="en-US" sz="1200" dirty="0">
                <a:solidFill>
                  <a:srgbClr val="002060"/>
                </a:solidFill>
                <a:latin typeface="Arial Rounded MT Bold" panose="020F0704030504030204" pitchFamily="34" charset="0"/>
              </a:rPr>
              <a:t>2. Magnesium displaces iron from iron sulfate forming magnesium sulfate and iron.</a:t>
            </a:r>
          </a:p>
          <a:p>
            <a:pPr marR="0" lvl="0" algn="l" rtl="0">
              <a:spcBef>
                <a:spcPts val="0"/>
              </a:spcBef>
              <a:spcAft>
                <a:spcPts val="0"/>
              </a:spcAft>
              <a:buClr>
                <a:srgbClr val="16ADBF"/>
              </a:buClr>
            </a:pPr>
            <a:r>
              <a:rPr lang="en-US" sz="1200" dirty="0">
                <a:solidFill>
                  <a:srgbClr val="002060"/>
                </a:solidFill>
                <a:latin typeface="Arial Rounded MT Bold" panose="020F0704030504030204" pitchFamily="34" charset="0"/>
              </a:rPr>
              <a:t>The word and balanced chemical equation are shown below:</a:t>
            </a:r>
          </a:p>
          <a:p>
            <a:pPr marR="0" lvl="0" algn="l" rtl="0">
              <a:spcBef>
                <a:spcPts val="0"/>
              </a:spcBef>
              <a:spcAft>
                <a:spcPts val="0"/>
              </a:spcAft>
              <a:buClr>
                <a:srgbClr val="16ADBF"/>
              </a:buClr>
            </a:pPr>
            <a:r>
              <a:rPr lang="en-US" sz="1200" dirty="0">
                <a:solidFill>
                  <a:srgbClr val="002060"/>
                </a:solidFill>
                <a:latin typeface="Arial Rounded MT Bold" panose="020F0704030504030204" pitchFamily="34" charset="0"/>
              </a:rPr>
              <a:t>magnesium 	 +       iron sulfate       →      magnesium sulfate   +    iron</a:t>
            </a:r>
          </a:p>
          <a:p>
            <a:pPr marR="0" lvl="0" algn="l" rtl="0">
              <a:spcBef>
                <a:spcPts val="0"/>
              </a:spcBef>
              <a:spcAft>
                <a:spcPts val="0"/>
              </a:spcAft>
              <a:buClr>
                <a:srgbClr val="16ADBF"/>
              </a:buClr>
            </a:pPr>
            <a:r>
              <a:rPr lang="en-US" sz="1200" dirty="0">
                <a:solidFill>
                  <a:srgbClr val="002060"/>
                </a:solidFill>
                <a:latin typeface="Arial Rounded MT Bold" panose="020F0704030504030204" pitchFamily="34" charset="0"/>
              </a:rPr>
              <a:t>Mg	 +          FeSO</a:t>
            </a:r>
            <a:r>
              <a:rPr lang="en-US" sz="1200" baseline="-25000" dirty="0">
                <a:solidFill>
                  <a:srgbClr val="002060"/>
                </a:solidFill>
                <a:latin typeface="Arial Rounded MT Bold" panose="020F0704030504030204" pitchFamily="34" charset="0"/>
              </a:rPr>
              <a:t>4                   </a:t>
            </a:r>
            <a:r>
              <a:rPr lang="en-US" sz="1200" dirty="0">
                <a:solidFill>
                  <a:srgbClr val="002060"/>
                </a:solidFill>
                <a:latin typeface="Arial Rounded MT Bold" panose="020F0704030504030204" pitchFamily="34" charset="0"/>
              </a:rPr>
              <a:t>→      MgSO</a:t>
            </a:r>
            <a:r>
              <a:rPr lang="en-US" sz="1200" baseline="-25000" dirty="0">
                <a:solidFill>
                  <a:srgbClr val="002060"/>
                </a:solidFill>
                <a:latin typeface="Arial Rounded MT Bold" panose="020F0704030504030204" pitchFamily="34" charset="0"/>
              </a:rPr>
              <a:t>4</a:t>
            </a:r>
            <a:r>
              <a:rPr lang="en-US" sz="1200" dirty="0">
                <a:solidFill>
                  <a:srgbClr val="002060"/>
                </a:solidFill>
                <a:latin typeface="Arial Rounded MT Bold" panose="020F0704030504030204" pitchFamily="34" charset="0"/>
              </a:rPr>
              <a:t> 	                 +    Fe	</a:t>
            </a:r>
          </a:p>
          <a:p>
            <a:pPr marR="0" lvl="0" algn="l" rtl="0">
              <a:spcBef>
                <a:spcPts val="0"/>
              </a:spcBef>
              <a:spcAft>
                <a:spcPts val="0"/>
              </a:spcAft>
              <a:buClr>
                <a:srgbClr val="16ADBF"/>
              </a:buClr>
            </a:pPr>
            <a:r>
              <a:rPr lang="en-US" sz="1200" dirty="0">
                <a:solidFill>
                  <a:srgbClr val="002060"/>
                </a:solidFill>
                <a:latin typeface="Arial Rounded MT Bold" panose="020F0704030504030204" pitchFamily="34" charset="0"/>
              </a:rPr>
              <a:t>	</a:t>
            </a:r>
          </a:p>
          <a:p>
            <a:pPr marR="0" lvl="0" algn="l" rtl="0">
              <a:spcBef>
                <a:spcPts val="0"/>
              </a:spcBef>
              <a:spcAft>
                <a:spcPts val="0"/>
              </a:spcAft>
              <a:buClr>
                <a:srgbClr val="16ADBF"/>
              </a:buClr>
            </a:pPr>
            <a:r>
              <a:rPr lang="en-US" sz="1200" dirty="0">
                <a:solidFill>
                  <a:srgbClr val="002060"/>
                </a:solidFill>
                <a:latin typeface="Arial Rounded MT Bold" panose="020F0704030504030204" pitchFamily="34" charset="0"/>
              </a:rPr>
              <a:t>Write the word equations and balanced chemical equations for the reactions that have taken place.		</a:t>
            </a:r>
          </a:p>
          <a:p>
            <a:pPr marR="0" lvl="0" algn="l" rtl="0">
              <a:spcBef>
                <a:spcPts val="0"/>
              </a:spcBef>
              <a:spcAft>
                <a:spcPts val="0"/>
              </a:spcAft>
              <a:buClr>
                <a:srgbClr val="16ADBF"/>
              </a:buClr>
            </a:pPr>
            <a:endParaRPr lang="en-US" sz="1200" dirty="0">
              <a:solidFill>
                <a:srgbClr val="002060"/>
              </a:solidFill>
              <a:latin typeface="Arial Rounded MT Bold" panose="020F0704030504030204" pitchFamily="34" charset="0"/>
            </a:endParaRPr>
          </a:p>
          <a:p>
            <a:pPr marR="0" lvl="0" algn="l" rtl="0">
              <a:spcBef>
                <a:spcPts val="0"/>
              </a:spcBef>
              <a:spcAft>
                <a:spcPts val="0"/>
              </a:spcAft>
              <a:buClr>
                <a:srgbClr val="16ADBF"/>
              </a:buClr>
            </a:pPr>
            <a:endParaRPr lang="en-US" sz="1200" dirty="0">
              <a:solidFill>
                <a:srgbClr val="002060"/>
              </a:solidFill>
              <a:latin typeface="Arial Rounded MT Bold" panose="020F0704030504030204" pitchFamily="34" charset="0"/>
            </a:endParaRPr>
          </a:p>
          <a:p>
            <a:pPr marR="0" lvl="0" algn="l" rtl="0">
              <a:spcBef>
                <a:spcPts val="0"/>
              </a:spcBef>
              <a:spcAft>
                <a:spcPts val="0"/>
              </a:spcAft>
              <a:buClr>
                <a:srgbClr val="16ADBF"/>
              </a:buClr>
            </a:pPr>
            <a:endParaRPr lang="en-US" sz="1200" dirty="0">
              <a:solidFill>
                <a:srgbClr val="002060"/>
              </a:solidFill>
              <a:latin typeface="Arial Rounded MT Bold" panose="020F0704030504030204" pitchFamily="34" charset="0"/>
            </a:endParaRPr>
          </a:p>
          <a:p>
            <a:pPr marR="0" lvl="0" algn="l" rtl="0">
              <a:spcBef>
                <a:spcPts val="0"/>
              </a:spcBef>
              <a:spcAft>
                <a:spcPts val="0"/>
              </a:spcAft>
              <a:buClr>
                <a:srgbClr val="16ADBF"/>
              </a:buClr>
            </a:pPr>
            <a:endParaRPr lang="en-US" sz="1200" dirty="0">
              <a:solidFill>
                <a:srgbClr val="002060"/>
              </a:solidFill>
              <a:latin typeface="Arial Rounded MT Bold" panose="020F0704030504030204" pitchFamily="34" charset="0"/>
            </a:endParaRPr>
          </a:p>
          <a:p>
            <a:pPr marR="0" lvl="0" algn="l" rtl="0">
              <a:spcBef>
                <a:spcPts val="0"/>
              </a:spcBef>
              <a:spcAft>
                <a:spcPts val="0"/>
              </a:spcAft>
              <a:buClr>
                <a:srgbClr val="16ADBF"/>
              </a:buClr>
            </a:pPr>
            <a:endParaRPr lang="en-US" sz="1200" dirty="0">
              <a:solidFill>
                <a:srgbClr val="002060"/>
              </a:solidFill>
              <a:latin typeface="Arial Rounded MT Bold" panose="020F0704030504030204" pitchFamily="34" charset="0"/>
            </a:endParaRPr>
          </a:p>
          <a:p>
            <a:pPr marR="0" lvl="0" algn="l" rtl="0">
              <a:spcBef>
                <a:spcPts val="0"/>
              </a:spcBef>
              <a:spcAft>
                <a:spcPts val="0"/>
              </a:spcAft>
              <a:buClr>
                <a:srgbClr val="16ADBF"/>
              </a:buClr>
            </a:pPr>
            <a:endParaRPr lang="en-US" sz="1200" dirty="0">
              <a:solidFill>
                <a:srgbClr val="002060"/>
              </a:solidFill>
              <a:latin typeface="Arial Rounded MT Bold" panose="020F0704030504030204" pitchFamily="34" charset="0"/>
            </a:endParaRPr>
          </a:p>
          <a:p>
            <a:pPr marR="0" lvl="0" algn="l" rtl="0">
              <a:spcBef>
                <a:spcPts val="0"/>
              </a:spcBef>
              <a:spcAft>
                <a:spcPts val="0"/>
              </a:spcAft>
              <a:buClr>
                <a:srgbClr val="16ADBF"/>
              </a:buClr>
            </a:pPr>
            <a:endParaRPr lang="en-US" sz="1200" dirty="0">
              <a:solidFill>
                <a:srgbClr val="002060"/>
              </a:solidFill>
              <a:latin typeface="Arial Rounded MT Bold" panose="020F0704030504030204" pitchFamily="34" charset="0"/>
            </a:endParaRPr>
          </a:p>
          <a:p>
            <a:pPr marR="0" lvl="0" algn="l" rtl="0">
              <a:spcBef>
                <a:spcPts val="0"/>
              </a:spcBef>
              <a:spcAft>
                <a:spcPts val="0"/>
              </a:spcAft>
              <a:buClr>
                <a:srgbClr val="16ADBF"/>
              </a:buClr>
            </a:pPr>
            <a:endParaRPr lang="en-US" sz="1200" dirty="0">
              <a:solidFill>
                <a:srgbClr val="002060"/>
              </a:solidFill>
              <a:latin typeface="Arial Rounded MT Bold" panose="020F0704030504030204" pitchFamily="34" charset="0"/>
            </a:endParaRPr>
          </a:p>
          <a:p>
            <a:pPr marR="0" lvl="0" algn="l" rtl="0">
              <a:spcBef>
                <a:spcPts val="0"/>
              </a:spcBef>
              <a:spcAft>
                <a:spcPts val="0"/>
              </a:spcAft>
              <a:buClr>
                <a:srgbClr val="16ADBF"/>
              </a:buClr>
            </a:pPr>
            <a:endParaRPr lang="en-US" sz="1200" dirty="0">
              <a:solidFill>
                <a:srgbClr val="002060"/>
              </a:solidFill>
              <a:latin typeface="Arial Rounded MT Bold" panose="020F0704030504030204" pitchFamily="34" charset="0"/>
            </a:endParaRPr>
          </a:p>
        </p:txBody>
      </p:sp>
      <p:sp>
        <p:nvSpPr>
          <p:cNvPr id="10" name="Google Shape;82;p1">
            <a:extLst>
              <a:ext uri="{FF2B5EF4-FFF2-40B4-BE49-F238E27FC236}">
                <a16:creationId xmlns:a16="http://schemas.microsoft.com/office/drawing/2014/main" id="{A6AC411F-FAFB-5960-30FF-639F6EADB9C9}"/>
              </a:ext>
            </a:extLst>
          </p:cNvPr>
          <p:cNvSpPr/>
          <p:nvPr/>
        </p:nvSpPr>
        <p:spPr>
          <a:xfrm>
            <a:off x="258663" y="2120269"/>
            <a:ext cx="1053521" cy="2769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Results</a:t>
            </a:r>
            <a:endParaRPr dirty="0">
              <a:solidFill>
                <a:srgbClr val="002060"/>
              </a:solidFill>
            </a:endParaRPr>
          </a:p>
        </p:txBody>
      </p:sp>
      <p:sp>
        <p:nvSpPr>
          <p:cNvPr id="11" name="Rectangle: Rounded Corners 10">
            <a:extLst>
              <a:ext uri="{FF2B5EF4-FFF2-40B4-BE49-F238E27FC236}">
                <a16:creationId xmlns:a16="http://schemas.microsoft.com/office/drawing/2014/main" id="{FC5F7751-FBC9-6114-D79B-0CE09EC19591}"/>
              </a:ext>
            </a:extLst>
          </p:cNvPr>
          <p:cNvSpPr/>
          <p:nvPr/>
        </p:nvSpPr>
        <p:spPr>
          <a:xfrm>
            <a:off x="153530" y="1471677"/>
            <a:ext cx="6515974" cy="339493"/>
          </a:xfrm>
          <a:prstGeom prst="round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300BC31F-7BD0-3A46-8490-C91D9AE0598B}"/>
              </a:ext>
            </a:extLst>
          </p:cNvPr>
          <p:cNvSpPr txBox="1"/>
          <p:nvPr/>
        </p:nvSpPr>
        <p:spPr>
          <a:xfrm>
            <a:off x="1612582" y="5381086"/>
            <a:ext cx="1165860" cy="276999"/>
          </a:xfrm>
          <a:prstGeom prst="rect">
            <a:avLst/>
          </a:prstGeom>
          <a:noFill/>
        </p:spPr>
        <p:txBody>
          <a:bodyPr wrap="square">
            <a:spAutoFit/>
          </a:bodyPr>
          <a:lstStyle/>
          <a:p>
            <a:r>
              <a:rPr lang="en-US" sz="1200" dirty="0">
                <a:solidFill>
                  <a:srgbClr val="FF0000"/>
                </a:solidFill>
                <a:latin typeface="Arial Rounded MT Bold" panose="020F0704030504030204" pitchFamily="34" charset="0"/>
                <a:ea typeface="Arial Rounded"/>
                <a:cs typeface="Arial Rounded"/>
                <a:sym typeface="Arial Rounded"/>
              </a:rPr>
              <a:t>magnesium</a:t>
            </a:r>
            <a:endParaRPr lang="en-GB" sz="1200" dirty="0">
              <a:latin typeface="Arial Rounded MT Bold" panose="020F0704030504030204" pitchFamily="34" charset="0"/>
            </a:endParaRPr>
          </a:p>
        </p:txBody>
      </p:sp>
      <p:sp>
        <p:nvSpPr>
          <p:cNvPr id="14" name="TextBox 13">
            <a:extLst>
              <a:ext uri="{FF2B5EF4-FFF2-40B4-BE49-F238E27FC236}">
                <a16:creationId xmlns:a16="http://schemas.microsoft.com/office/drawing/2014/main" id="{2C665B49-DA76-1DEA-A8B0-6437AF648877}"/>
              </a:ext>
            </a:extLst>
          </p:cNvPr>
          <p:cNvSpPr txBox="1"/>
          <p:nvPr/>
        </p:nvSpPr>
        <p:spPr>
          <a:xfrm>
            <a:off x="1619249" y="5566773"/>
            <a:ext cx="1165860" cy="276999"/>
          </a:xfrm>
          <a:prstGeom prst="rect">
            <a:avLst/>
          </a:prstGeom>
          <a:noFill/>
        </p:spPr>
        <p:txBody>
          <a:bodyPr wrap="square">
            <a:spAutoFit/>
          </a:bodyPr>
          <a:lstStyle/>
          <a:p>
            <a:r>
              <a:rPr lang="en-US" sz="1200" dirty="0">
                <a:solidFill>
                  <a:srgbClr val="FF0000"/>
                </a:solidFill>
                <a:latin typeface="Arial Rounded MT Bold" panose="020F0704030504030204" pitchFamily="34" charset="0"/>
                <a:sym typeface="Arial Rounded"/>
              </a:rPr>
              <a:t>zinc</a:t>
            </a:r>
            <a:endParaRPr lang="en-GB" sz="1200" dirty="0">
              <a:latin typeface="Arial Rounded MT Bold" panose="020F0704030504030204" pitchFamily="34" charset="0"/>
            </a:endParaRPr>
          </a:p>
        </p:txBody>
      </p:sp>
      <p:sp>
        <p:nvSpPr>
          <p:cNvPr id="15" name="TextBox 14">
            <a:extLst>
              <a:ext uri="{FF2B5EF4-FFF2-40B4-BE49-F238E27FC236}">
                <a16:creationId xmlns:a16="http://schemas.microsoft.com/office/drawing/2014/main" id="{78BC4B55-5255-0333-441D-4005788A9875}"/>
              </a:ext>
            </a:extLst>
          </p:cNvPr>
          <p:cNvSpPr txBox="1"/>
          <p:nvPr/>
        </p:nvSpPr>
        <p:spPr>
          <a:xfrm>
            <a:off x="1612582" y="5754378"/>
            <a:ext cx="1165860" cy="276999"/>
          </a:xfrm>
          <a:prstGeom prst="rect">
            <a:avLst/>
          </a:prstGeom>
          <a:noFill/>
        </p:spPr>
        <p:txBody>
          <a:bodyPr wrap="square">
            <a:spAutoFit/>
          </a:bodyPr>
          <a:lstStyle/>
          <a:p>
            <a:r>
              <a:rPr lang="en-US" sz="1200" dirty="0">
                <a:solidFill>
                  <a:srgbClr val="FF0000"/>
                </a:solidFill>
                <a:latin typeface="Arial Rounded MT Bold" panose="020F0704030504030204" pitchFamily="34" charset="0"/>
                <a:sym typeface="Arial Rounded"/>
              </a:rPr>
              <a:t>iron</a:t>
            </a:r>
            <a:endParaRPr lang="en-GB" sz="1200" dirty="0">
              <a:latin typeface="Arial Rounded MT Bold" panose="020F0704030504030204" pitchFamily="34" charset="0"/>
            </a:endParaRPr>
          </a:p>
        </p:txBody>
      </p:sp>
      <p:sp>
        <p:nvSpPr>
          <p:cNvPr id="16" name="TextBox 15">
            <a:extLst>
              <a:ext uri="{FF2B5EF4-FFF2-40B4-BE49-F238E27FC236}">
                <a16:creationId xmlns:a16="http://schemas.microsoft.com/office/drawing/2014/main" id="{E3ED4EE2-18C8-C252-9E29-84E9CE74D9CC}"/>
              </a:ext>
            </a:extLst>
          </p:cNvPr>
          <p:cNvSpPr txBox="1"/>
          <p:nvPr/>
        </p:nvSpPr>
        <p:spPr>
          <a:xfrm>
            <a:off x="1612582" y="5940065"/>
            <a:ext cx="1165860" cy="276999"/>
          </a:xfrm>
          <a:prstGeom prst="rect">
            <a:avLst/>
          </a:prstGeom>
          <a:noFill/>
        </p:spPr>
        <p:txBody>
          <a:bodyPr wrap="square">
            <a:spAutoFit/>
          </a:bodyPr>
          <a:lstStyle/>
          <a:p>
            <a:r>
              <a:rPr lang="en-US" sz="1200" dirty="0">
                <a:solidFill>
                  <a:srgbClr val="FF0000"/>
                </a:solidFill>
                <a:latin typeface="Arial Rounded MT Bold" panose="020F0704030504030204" pitchFamily="34" charset="0"/>
                <a:sym typeface="Arial Rounded"/>
              </a:rPr>
              <a:t>copper</a:t>
            </a:r>
            <a:endParaRPr lang="en-GB" sz="1200" dirty="0">
              <a:latin typeface="Arial Rounded MT Bold" panose="020F0704030504030204" pitchFamily="34" charset="0"/>
            </a:endParaRPr>
          </a:p>
        </p:txBody>
      </p:sp>
      <p:sp>
        <p:nvSpPr>
          <p:cNvPr id="18" name="TextBox 17">
            <a:extLst>
              <a:ext uri="{FF2B5EF4-FFF2-40B4-BE49-F238E27FC236}">
                <a16:creationId xmlns:a16="http://schemas.microsoft.com/office/drawing/2014/main" id="{A1ABD80C-E5FA-EE0E-1F2B-66A1B3491D8B}"/>
              </a:ext>
            </a:extLst>
          </p:cNvPr>
          <p:cNvSpPr txBox="1"/>
          <p:nvPr/>
        </p:nvSpPr>
        <p:spPr>
          <a:xfrm>
            <a:off x="258663" y="7633800"/>
            <a:ext cx="6550939" cy="1785104"/>
          </a:xfrm>
          <a:prstGeom prst="rect">
            <a:avLst/>
          </a:prstGeom>
          <a:noFill/>
        </p:spPr>
        <p:txBody>
          <a:bodyPr wrap="square">
            <a:spAutoFit/>
          </a:bodyPr>
          <a:lstStyle/>
          <a:p>
            <a:pPr>
              <a:spcAft>
                <a:spcPts val="800"/>
              </a:spcAft>
            </a:pP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magnesium 	 +       copper sulfate       </a:t>
            </a:r>
            <a:r>
              <a:rPr lang="en-US"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rPr>
              <a:t>→</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magnesium sulfate   +    copper</a:t>
            </a:r>
            <a:endParaRPr lang="en-GB"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endParaRPr>
          </a:p>
          <a:p>
            <a:pPr>
              <a:spcAft>
                <a:spcPts val="800"/>
              </a:spcAft>
            </a:pP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Mg	 +          CuSO</a:t>
            </a:r>
            <a:r>
              <a:rPr lang="en-US" sz="500" baseline="-250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4                   </a:t>
            </a:r>
            <a:r>
              <a:rPr lang="en-US"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rPr>
              <a:t>→</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MgSO</a:t>
            </a:r>
            <a:r>
              <a:rPr lang="en-US" sz="500" baseline="-250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4</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    Cu</a:t>
            </a:r>
            <a:endParaRPr lang="en-GB"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endParaRPr>
          </a:p>
          <a:p>
            <a:pPr>
              <a:spcAft>
                <a:spcPts val="800"/>
              </a:spcAft>
            </a:pPr>
            <a:r>
              <a:rPr lang="en-US" sz="500" b="1"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rPr>
              <a:t> </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magnesium 	 +       zinc sulfate       </a:t>
            </a:r>
            <a:r>
              <a:rPr lang="en-US"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rPr>
              <a:t>→</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magnesium sulfate   +    zinc</a:t>
            </a:r>
            <a:endParaRPr lang="en-GB"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endParaRPr>
          </a:p>
          <a:p>
            <a:pPr>
              <a:spcAft>
                <a:spcPts val="800"/>
              </a:spcAft>
            </a:pP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Mg	 +          ZnSO</a:t>
            </a:r>
            <a:r>
              <a:rPr lang="en-US" sz="500" baseline="-250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4                   </a:t>
            </a:r>
            <a:r>
              <a:rPr lang="en-US"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rPr>
              <a:t>→</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MgSO</a:t>
            </a:r>
            <a:r>
              <a:rPr lang="en-US" sz="500" baseline="-250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4</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    Zn</a:t>
            </a:r>
            <a:endParaRPr lang="en-GB"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endParaRPr>
          </a:p>
          <a:p>
            <a:pPr>
              <a:spcAft>
                <a:spcPts val="800"/>
              </a:spcAft>
            </a:pPr>
            <a:r>
              <a:rPr lang="en-GB"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rPr>
              <a:t> </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iron 	 +       copper sulfate       </a:t>
            </a:r>
            <a:r>
              <a:rPr lang="en-US"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rPr>
              <a:t>→</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iron sulfate   +    copper</a:t>
            </a:r>
            <a:endParaRPr lang="en-GB"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endParaRPr>
          </a:p>
          <a:p>
            <a:pPr>
              <a:spcAft>
                <a:spcPts val="800"/>
              </a:spcAft>
            </a:pP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Fe	 +          CuSO</a:t>
            </a:r>
            <a:r>
              <a:rPr lang="en-US" sz="500" baseline="-250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4                   </a:t>
            </a:r>
            <a:r>
              <a:rPr lang="en-US"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rPr>
              <a:t>→</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FeSO</a:t>
            </a:r>
            <a:r>
              <a:rPr lang="en-US" sz="500" baseline="-250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4</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    Cu</a:t>
            </a:r>
            <a:endParaRPr lang="en-GB"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endParaRPr>
          </a:p>
          <a:p>
            <a:pPr>
              <a:spcAft>
                <a:spcPts val="800"/>
              </a:spcAft>
            </a:pP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zinc 	 +       iron sulfate       </a:t>
            </a:r>
            <a:r>
              <a:rPr lang="en-US"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rPr>
              <a:t>→</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zinc sulfate   +    iron</a:t>
            </a:r>
            <a:endParaRPr lang="en-GB"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endParaRPr>
          </a:p>
          <a:p>
            <a:pPr>
              <a:spcAft>
                <a:spcPts val="800"/>
              </a:spcAft>
            </a:pP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Zn	 +          FeSO</a:t>
            </a:r>
            <a:r>
              <a:rPr lang="en-US" sz="500" baseline="-250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4                   </a:t>
            </a:r>
            <a:r>
              <a:rPr lang="en-US"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rPr>
              <a:t>→</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ZnSO</a:t>
            </a:r>
            <a:r>
              <a:rPr lang="en-US" sz="500" baseline="-250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4</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    Fe</a:t>
            </a:r>
            <a:endParaRPr lang="en-GB"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endParaRPr>
          </a:p>
          <a:p>
            <a:pPr>
              <a:spcAft>
                <a:spcPts val="800"/>
              </a:spcAft>
            </a:pP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zinc 	 +       copper sulfate       </a:t>
            </a:r>
            <a:r>
              <a:rPr lang="en-US"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rPr>
              <a:t>→</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zinc sulfate   +    copper</a:t>
            </a:r>
            <a:endParaRPr lang="en-GB"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endParaRPr>
          </a:p>
          <a:p>
            <a:pPr>
              <a:spcAft>
                <a:spcPts val="800"/>
              </a:spcAft>
            </a:pP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Zn	 +          CuSO</a:t>
            </a:r>
            <a:r>
              <a:rPr lang="en-US" sz="500" baseline="-250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4                   </a:t>
            </a:r>
            <a:r>
              <a:rPr lang="en-US"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rPr>
              <a:t>→</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ZnSO</a:t>
            </a:r>
            <a:r>
              <a:rPr lang="en-US" sz="500" baseline="-250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4</a:t>
            </a:r>
            <a:r>
              <a:rPr lang="en-US" sz="500" dirty="0">
                <a:solidFill>
                  <a:srgbClr val="FF0000"/>
                </a:solidFill>
                <a:effectLst/>
                <a:latin typeface="Arial Rounded MT Bold" panose="020F0704030504030204" pitchFamily="34" charset="0"/>
                <a:ea typeface="Calibri" panose="020F0502020204030204" pitchFamily="34" charset="0"/>
                <a:cs typeface="Arial" panose="020B0604020202020204" pitchFamily="34" charset="0"/>
              </a:rPr>
              <a:t> 	                 +    Cu</a:t>
            </a:r>
            <a:endParaRPr lang="en-GB" sz="500" dirty="0">
              <a:solidFill>
                <a:srgbClr val="FF0000"/>
              </a:solidFill>
              <a:effectLst/>
              <a:latin typeface="Arial Rounded MT Bold" panose="020F07040305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4103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88;p2">
            <a:extLst>
              <a:ext uri="{FF2B5EF4-FFF2-40B4-BE49-F238E27FC236}">
                <a16:creationId xmlns:a16="http://schemas.microsoft.com/office/drawing/2014/main" id="{2111B13B-4982-B2A8-5FD1-A5AD2047418D}"/>
              </a:ext>
            </a:extLst>
          </p:cNvPr>
          <p:cNvSpPr/>
          <p:nvPr/>
        </p:nvSpPr>
        <p:spPr>
          <a:xfrm>
            <a:off x="110039" y="1490412"/>
            <a:ext cx="6594429" cy="7848262"/>
          </a:xfrm>
          <a:prstGeom prst="rect">
            <a:avLst/>
          </a:prstGeom>
          <a:noFill/>
          <a:ln>
            <a:noFill/>
          </a:ln>
        </p:spPr>
        <p:txBody>
          <a:bodyPr spcFirstLastPara="1" wrap="square" lIns="91425" tIns="45700" rIns="91425" bIns="45700" anchor="t" anchorCtr="0">
            <a:spAutoFit/>
          </a:bodyPr>
          <a:lstStyle/>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3. Explain why we didn’t test magnesium with magnesium sulfate.</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a typeface="Arial Rounded"/>
              <a:cs typeface="Arial Rounded"/>
              <a:sym typeface="Arial Rounded"/>
            </a:endParaRPr>
          </a:p>
          <a:p>
            <a:pPr marL="228600" marR="0" lvl="0" indent="-152400" algn="l" rtl="0">
              <a:spcBef>
                <a:spcPts val="0"/>
              </a:spcBef>
              <a:spcAft>
                <a:spcPts val="0"/>
              </a:spcAft>
              <a:buClr>
                <a:schemeClr val="dk1"/>
              </a:buClr>
              <a:buSzPts val="1200"/>
              <a:buFont typeface="Calibri"/>
              <a:buNone/>
            </a:pP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4. Describe what the student would observe in the reaction of iron and copper sulfate.</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228600" marR="0" lvl="0" indent="-152400" algn="l" rtl="0">
              <a:spcBef>
                <a:spcPts val="0"/>
              </a:spcBef>
              <a:spcAft>
                <a:spcPts val="0"/>
              </a:spcAft>
              <a:buClr>
                <a:schemeClr val="dk1"/>
              </a:buClr>
              <a:buSzPts val="1200"/>
              <a:buFont typeface="Calibri"/>
              <a:buNone/>
            </a:pP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5. A student places </a:t>
            </a:r>
            <a:r>
              <a:rPr lang="en-US" sz="1200" dirty="0" err="1">
                <a:solidFill>
                  <a:srgbClr val="002060"/>
                </a:solidFill>
                <a:latin typeface="Arial Rounded MT Bold" panose="020F0704030504030204" pitchFamily="34" charset="0"/>
                <a:ea typeface="Arial Rounded"/>
                <a:cs typeface="Arial Rounded"/>
                <a:sym typeface="Arial Rounded"/>
              </a:rPr>
              <a:t>aluminium</a:t>
            </a:r>
            <a:r>
              <a:rPr lang="en-US" sz="1200" dirty="0">
                <a:solidFill>
                  <a:srgbClr val="002060"/>
                </a:solidFill>
                <a:latin typeface="Arial Rounded MT Bold" panose="020F0704030504030204" pitchFamily="34" charset="0"/>
                <a:ea typeface="Arial Rounded"/>
                <a:cs typeface="Arial Rounded"/>
                <a:sym typeface="Arial Rounded"/>
              </a:rPr>
              <a:t> foil into copper sulfate. Explain why the </a:t>
            </a:r>
            <a:r>
              <a:rPr lang="en-US" sz="1200" dirty="0" err="1">
                <a:solidFill>
                  <a:srgbClr val="002060"/>
                </a:solidFill>
                <a:latin typeface="Arial Rounded MT Bold" panose="020F0704030504030204" pitchFamily="34" charset="0"/>
                <a:ea typeface="Arial Rounded"/>
                <a:cs typeface="Arial Rounded"/>
                <a:sym typeface="Arial Rounded"/>
              </a:rPr>
              <a:t>aluminium</a:t>
            </a:r>
            <a:r>
              <a:rPr lang="en-US" sz="1200" dirty="0">
                <a:solidFill>
                  <a:srgbClr val="002060"/>
                </a:solidFill>
                <a:latin typeface="Arial Rounded MT Bold" panose="020F0704030504030204" pitchFamily="34" charset="0"/>
                <a:ea typeface="Arial Rounded"/>
                <a:cs typeface="Arial Rounded"/>
                <a:sym typeface="Arial Rounded"/>
              </a:rPr>
              <a:t> reacts with copper sulfate.</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a typeface="Arial Rounded"/>
              <a:cs typeface="Arial Rounded"/>
              <a:sym typeface="Arial Rounded"/>
            </a:endParaRPr>
          </a:p>
          <a:p>
            <a:pPr marL="228600" marR="0" lvl="0" indent="-152400" algn="l" rtl="0">
              <a:spcBef>
                <a:spcPts val="0"/>
              </a:spcBef>
              <a:spcAft>
                <a:spcPts val="0"/>
              </a:spcAft>
              <a:buClr>
                <a:schemeClr val="dk1"/>
              </a:buClr>
              <a:buSzPts val="1200"/>
              <a:buFont typeface="Calibri"/>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Challenge</a:t>
            </a:r>
          </a:p>
          <a:p>
            <a:pPr marL="0" marR="0" lvl="0" indent="0" algn="l" rtl="0">
              <a:spcBef>
                <a:spcPts val="0"/>
              </a:spcBef>
              <a:spcAft>
                <a:spcPts val="0"/>
              </a:spcAft>
              <a:buNone/>
            </a:pPr>
            <a:endParaRPr lang="en-US"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lang="en-US"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lang="en-US"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Part of the reactivity series is shown on the right. Use it to </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help you answer the questions below.</a:t>
            </a:r>
          </a:p>
          <a:p>
            <a:pPr marL="0" marR="0" lvl="0" indent="0" algn="l" rtl="0">
              <a:spcBef>
                <a:spcPts val="0"/>
              </a:spcBef>
              <a:spcAft>
                <a:spcPts val="0"/>
              </a:spcAft>
              <a:buNone/>
            </a:pPr>
            <a:endParaRPr lang="en-US"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br>
              <a:rPr lang="en-US" sz="1200" dirty="0">
                <a:solidFill>
                  <a:srgbClr val="002060"/>
                </a:solidFill>
                <a:latin typeface="Arial Rounded MT Bold" panose="020F0704030504030204" pitchFamily="34" charset="0"/>
                <a:ea typeface="Arial Rounded"/>
                <a:cs typeface="Arial Rounded"/>
                <a:sym typeface="Arial Rounded"/>
              </a:rPr>
            </a:b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6. Lead pipes have been known to cause poisonous lead </a:t>
            </a:r>
          </a:p>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compounds in the water supply. </a:t>
            </a:r>
          </a:p>
          <a:p>
            <a:pPr marR="0" lvl="0" algn="l" rtl="0">
              <a:spcBef>
                <a:spcPts val="0"/>
              </a:spcBef>
              <a:spcAft>
                <a:spcPts val="0"/>
              </a:spcAft>
              <a:buClr>
                <a:srgbClr val="16ADBF"/>
              </a:buClr>
              <a:buSzPts val="1200"/>
            </a:pP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Explain which metal would be a more appropriate metal </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to use for piping.</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a:t>
            </a:r>
          </a:p>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a:t>
            </a:r>
          </a:p>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a:t>
            </a:r>
          </a:p>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a:t>
            </a:r>
            <a:br>
              <a:rPr lang="en-US" sz="1200" dirty="0">
                <a:solidFill>
                  <a:srgbClr val="002060"/>
                </a:solidFill>
                <a:latin typeface="Arial Rounded MT Bold" panose="020F0704030504030204" pitchFamily="34" charset="0"/>
                <a:ea typeface="Arial Rounded"/>
                <a:cs typeface="Arial Rounded"/>
                <a:sym typeface="Arial Rounded"/>
              </a:rPr>
            </a:b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16ADBF"/>
              </a:buClr>
              <a:buSzPts val="1200"/>
            </a:pPr>
            <a:r>
              <a:rPr lang="en-US" sz="1200" dirty="0">
                <a:solidFill>
                  <a:srgbClr val="002060"/>
                </a:solidFill>
                <a:latin typeface="Arial Rounded MT Bold" panose="020F0704030504030204" pitchFamily="34" charset="0"/>
                <a:ea typeface="Arial Rounded"/>
                <a:cs typeface="Arial Rounded"/>
                <a:sym typeface="Arial Rounded"/>
              </a:rPr>
              <a:t>7. </a:t>
            </a:r>
            <a:r>
              <a:rPr lang="en-US" sz="1200" dirty="0" err="1">
                <a:solidFill>
                  <a:srgbClr val="002060"/>
                </a:solidFill>
                <a:latin typeface="Arial Rounded MT Bold" panose="020F0704030504030204" pitchFamily="34" charset="0"/>
                <a:ea typeface="Arial Rounded"/>
                <a:cs typeface="Arial Rounded"/>
                <a:sym typeface="Arial Rounded"/>
              </a:rPr>
              <a:t>Galvanisation</a:t>
            </a:r>
            <a:r>
              <a:rPr lang="en-US" sz="1200" dirty="0">
                <a:solidFill>
                  <a:srgbClr val="002060"/>
                </a:solidFill>
                <a:latin typeface="Arial Rounded MT Bold" panose="020F0704030504030204" pitchFamily="34" charset="0"/>
                <a:ea typeface="Arial Rounded"/>
                <a:cs typeface="Arial Rounded"/>
                <a:sym typeface="Arial Rounded"/>
              </a:rPr>
              <a:t> is the process of coating iron with a layer of zinc to prevent rusting. Suggest why this process helps prevent against rusting.</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228600" marR="0" lvl="0" indent="-152400" algn="l" rtl="0">
              <a:spcBef>
                <a:spcPts val="0"/>
              </a:spcBef>
              <a:spcAft>
                <a:spcPts val="0"/>
              </a:spcAft>
              <a:buClr>
                <a:schemeClr val="dk1"/>
              </a:buClr>
              <a:buSzPts val="1200"/>
              <a:buFont typeface="Calibri"/>
              <a:buNone/>
            </a:pPr>
            <a:endParaRPr sz="1200" dirty="0">
              <a:solidFill>
                <a:srgbClr val="16ADBF"/>
              </a:solidFill>
              <a:latin typeface="Arial Rounded MT Bold" panose="020F0704030504030204" pitchFamily="34" charset="0"/>
              <a:ea typeface="Arial Rounded"/>
              <a:cs typeface="Arial Rounded"/>
              <a:sym typeface="Arial Rounded"/>
            </a:endParaRPr>
          </a:p>
        </p:txBody>
      </p:sp>
      <p:sp>
        <p:nvSpPr>
          <p:cNvPr id="12" name="Rectangle 11">
            <a:extLst>
              <a:ext uri="{FF2B5EF4-FFF2-40B4-BE49-F238E27FC236}">
                <a16:creationId xmlns:a16="http://schemas.microsoft.com/office/drawing/2014/main" id="{8EF2569C-A8CF-7AEC-F7DB-22D7D5DC1C8F}"/>
              </a:ext>
            </a:extLst>
          </p:cNvPr>
          <p:cNvSpPr/>
          <p:nvPr/>
        </p:nvSpPr>
        <p:spPr>
          <a:xfrm>
            <a:off x="4865974" y="4073013"/>
            <a:ext cx="1736589" cy="3103735"/>
          </a:xfrm>
          <a:prstGeom prst="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7" name="TextBox 6">
            <a:extLst>
              <a:ext uri="{FF2B5EF4-FFF2-40B4-BE49-F238E27FC236}">
                <a16:creationId xmlns:a16="http://schemas.microsoft.com/office/drawing/2014/main" id="{A699A2E2-121B-92A5-F10F-869BBED5F16B}"/>
              </a:ext>
            </a:extLst>
          </p:cNvPr>
          <p:cNvSpPr txBox="1"/>
          <p:nvPr/>
        </p:nvSpPr>
        <p:spPr>
          <a:xfrm>
            <a:off x="1020902" y="221289"/>
            <a:ext cx="5683567"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Describe the reactivity series and its uses </a:t>
            </a:r>
          </a:p>
          <a:p>
            <a:r>
              <a:rPr lang="en-GB" sz="1200" dirty="0">
                <a:solidFill>
                  <a:schemeClr val="bg1">
                    <a:lumMod val="95000"/>
                  </a:schemeClr>
                </a:solidFill>
                <a:latin typeface="Arial Rounded MT Bold" panose="020F0704030504030204" pitchFamily="34" charset="0"/>
              </a:rPr>
              <a:t>                                                                                                     ANSWERS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KS3-17-01</a:t>
            </a:r>
          </a:p>
        </p:txBody>
      </p:sp>
      <p:sp>
        <p:nvSpPr>
          <p:cNvPr id="10" name="TextBox 9">
            <a:extLst>
              <a:ext uri="{FF2B5EF4-FFF2-40B4-BE49-F238E27FC236}">
                <a16:creationId xmlns:a16="http://schemas.microsoft.com/office/drawing/2014/main" id="{534280C1-D5FB-2805-8EE2-8A7B92C9B88F}"/>
              </a:ext>
            </a:extLst>
          </p:cNvPr>
          <p:cNvSpPr txBox="1"/>
          <p:nvPr/>
        </p:nvSpPr>
        <p:spPr>
          <a:xfrm>
            <a:off x="4635767" y="4061159"/>
            <a:ext cx="2068701" cy="3103735"/>
          </a:xfrm>
          <a:prstGeom prst="rect">
            <a:avLst/>
          </a:prstGeom>
          <a:noFill/>
        </p:spPr>
        <p:txBody>
          <a:bodyPr wrap="square" rtlCol="0">
            <a:spAutoFit/>
          </a:bodyPr>
          <a:lstStyle/>
          <a:p>
            <a:pPr algn="ctr">
              <a:lnSpc>
                <a:spcPct val="150000"/>
              </a:lnSpc>
            </a:pPr>
            <a:r>
              <a:rPr lang="en-GB" sz="1200" dirty="0">
                <a:solidFill>
                  <a:srgbClr val="002060"/>
                </a:solidFill>
                <a:latin typeface="Arial Rounded MT Bold" panose="020F0704030504030204" pitchFamily="34" charset="0"/>
              </a:rPr>
              <a:t>Most reactive</a:t>
            </a:r>
          </a:p>
          <a:p>
            <a:pPr algn="ctr">
              <a:lnSpc>
                <a:spcPct val="150000"/>
              </a:lnSpc>
            </a:pPr>
            <a:r>
              <a:rPr lang="en-GB" sz="1200" dirty="0">
                <a:solidFill>
                  <a:srgbClr val="002060"/>
                </a:solidFill>
                <a:latin typeface="Arial Rounded MT Bold" panose="020F0704030504030204" pitchFamily="34" charset="0"/>
              </a:rPr>
              <a:t>Potassium – K</a:t>
            </a:r>
          </a:p>
          <a:p>
            <a:pPr algn="ctr">
              <a:lnSpc>
                <a:spcPct val="150000"/>
              </a:lnSpc>
            </a:pPr>
            <a:r>
              <a:rPr lang="en-GB" sz="1200" dirty="0">
                <a:solidFill>
                  <a:srgbClr val="002060"/>
                </a:solidFill>
                <a:latin typeface="Arial Rounded MT Bold" panose="020F0704030504030204" pitchFamily="34" charset="0"/>
              </a:rPr>
              <a:t>Calcium – Ca</a:t>
            </a:r>
          </a:p>
          <a:p>
            <a:pPr algn="ctr">
              <a:lnSpc>
                <a:spcPct val="150000"/>
              </a:lnSpc>
            </a:pPr>
            <a:r>
              <a:rPr lang="en-GB" sz="1200" dirty="0">
                <a:solidFill>
                  <a:srgbClr val="002060"/>
                </a:solidFill>
                <a:latin typeface="Arial Rounded MT Bold" panose="020F0704030504030204" pitchFamily="34" charset="0"/>
              </a:rPr>
              <a:t>Aluminium – Al</a:t>
            </a:r>
          </a:p>
          <a:p>
            <a:pPr algn="ctr">
              <a:lnSpc>
                <a:spcPct val="150000"/>
              </a:lnSpc>
            </a:pPr>
            <a:r>
              <a:rPr lang="en-GB" sz="1200" dirty="0">
                <a:solidFill>
                  <a:srgbClr val="002060"/>
                </a:solidFill>
                <a:latin typeface="Arial Rounded MT Bold" panose="020F0704030504030204" pitchFamily="34" charset="0"/>
              </a:rPr>
              <a:t>Carbon – C</a:t>
            </a:r>
          </a:p>
          <a:p>
            <a:pPr algn="ctr">
              <a:lnSpc>
                <a:spcPct val="150000"/>
              </a:lnSpc>
            </a:pPr>
            <a:r>
              <a:rPr lang="en-GB" sz="1200" dirty="0">
                <a:solidFill>
                  <a:srgbClr val="002060"/>
                </a:solidFill>
                <a:latin typeface="Arial Rounded MT Bold" panose="020F0704030504030204" pitchFamily="34" charset="0"/>
              </a:rPr>
              <a:t>Zinc – Zn </a:t>
            </a:r>
          </a:p>
          <a:p>
            <a:pPr algn="ctr">
              <a:lnSpc>
                <a:spcPct val="150000"/>
              </a:lnSpc>
            </a:pPr>
            <a:r>
              <a:rPr lang="en-GB" sz="1200" dirty="0">
                <a:solidFill>
                  <a:srgbClr val="002060"/>
                </a:solidFill>
                <a:latin typeface="Arial Rounded MT Bold" panose="020F0704030504030204" pitchFamily="34" charset="0"/>
              </a:rPr>
              <a:t>Iron – Fe </a:t>
            </a:r>
          </a:p>
          <a:p>
            <a:pPr algn="ctr">
              <a:lnSpc>
                <a:spcPct val="150000"/>
              </a:lnSpc>
            </a:pPr>
            <a:r>
              <a:rPr lang="en-GB" sz="1200" dirty="0">
                <a:solidFill>
                  <a:srgbClr val="002060"/>
                </a:solidFill>
                <a:latin typeface="Arial Rounded MT Bold" panose="020F0704030504030204" pitchFamily="34" charset="0"/>
              </a:rPr>
              <a:t>Lead – Pb</a:t>
            </a:r>
          </a:p>
          <a:p>
            <a:pPr algn="ctr">
              <a:lnSpc>
                <a:spcPct val="150000"/>
              </a:lnSpc>
            </a:pPr>
            <a:r>
              <a:rPr lang="en-GB" sz="1200" dirty="0">
                <a:solidFill>
                  <a:srgbClr val="002060"/>
                </a:solidFill>
                <a:latin typeface="Arial Rounded MT Bold" panose="020F0704030504030204" pitchFamily="34" charset="0"/>
              </a:rPr>
              <a:t>Copper – Cu</a:t>
            </a:r>
          </a:p>
          <a:p>
            <a:pPr algn="ctr">
              <a:lnSpc>
                <a:spcPct val="150000"/>
              </a:lnSpc>
            </a:pPr>
            <a:r>
              <a:rPr lang="en-GB" sz="1200" dirty="0">
                <a:solidFill>
                  <a:srgbClr val="002060"/>
                </a:solidFill>
                <a:latin typeface="Arial Rounded MT Bold" panose="020F0704030504030204" pitchFamily="34" charset="0"/>
              </a:rPr>
              <a:t>Gold – Au</a:t>
            </a:r>
          </a:p>
          <a:p>
            <a:pPr algn="ctr">
              <a:lnSpc>
                <a:spcPct val="150000"/>
              </a:lnSpc>
            </a:pPr>
            <a:r>
              <a:rPr lang="en-GB" sz="1200" dirty="0">
                <a:solidFill>
                  <a:srgbClr val="002060"/>
                </a:solidFill>
                <a:latin typeface="Arial Rounded MT Bold" panose="020F0704030504030204" pitchFamily="34" charset="0"/>
              </a:rPr>
              <a:t>Least reactive</a:t>
            </a:r>
            <a:endParaRPr lang="en-GB" sz="1100" dirty="0">
              <a:solidFill>
                <a:srgbClr val="002060"/>
              </a:solidFill>
              <a:latin typeface="Arial Rounded MT Bold" panose="020F0704030504030204" pitchFamily="34" charset="0"/>
            </a:endParaRPr>
          </a:p>
        </p:txBody>
      </p:sp>
      <p:sp>
        <p:nvSpPr>
          <p:cNvPr id="11" name="Arrow: Down 10">
            <a:extLst>
              <a:ext uri="{FF2B5EF4-FFF2-40B4-BE49-F238E27FC236}">
                <a16:creationId xmlns:a16="http://schemas.microsoft.com/office/drawing/2014/main" id="{ED249850-1825-64D5-FDAB-DE0AEA8A1DB8}"/>
              </a:ext>
            </a:extLst>
          </p:cNvPr>
          <p:cNvSpPr/>
          <p:nvPr/>
        </p:nvSpPr>
        <p:spPr>
          <a:xfrm>
            <a:off x="6236247" y="4467412"/>
            <a:ext cx="278179" cy="2314936"/>
          </a:xfrm>
          <a:prstGeom prst="downArrow">
            <a:avLst/>
          </a:prstGeom>
          <a:solidFill>
            <a:schemeClr val="bg1"/>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BF249464-A8F8-AB0F-BF30-2DB28463530F}"/>
              </a:ext>
            </a:extLst>
          </p:cNvPr>
          <p:cNvSpPr txBox="1"/>
          <p:nvPr/>
        </p:nvSpPr>
        <p:spPr>
          <a:xfrm>
            <a:off x="110039" y="1661035"/>
            <a:ext cx="6594429" cy="276999"/>
          </a:xfrm>
          <a:prstGeom prst="rect">
            <a:avLst/>
          </a:prstGeom>
          <a:noFill/>
        </p:spPr>
        <p:txBody>
          <a:bodyPr wrap="square">
            <a:spAutoFit/>
          </a:bodyPr>
          <a:lstStyle/>
          <a:p>
            <a:pPr marR="0" lvl="0" algn="l" rtl="0">
              <a:spcBef>
                <a:spcPts val="0"/>
              </a:spcBef>
              <a:spcAft>
                <a:spcPts val="0"/>
              </a:spcAft>
              <a:buClr>
                <a:srgbClr val="16ADBF"/>
              </a:buClr>
              <a:buSzPts val="1200"/>
            </a:pPr>
            <a:r>
              <a:rPr lang="en-GB" sz="1200" dirty="0">
                <a:solidFill>
                  <a:srgbClr val="FF0000"/>
                </a:solidFill>
                <a:latin typeface="Arial Rounded MT Bold" panose="020F0704030504030204" pitchFamily="34" charset="0"/>
                <a:ea typeface="Arial Rounded"/>
                <a:cs typeface="Arial Rounded"/>
                <a:sym typeface="Arial Rounded"/>
              </a:rPr>
              <a:t>It is the same metal so no displacement reaction would take place</a:t>
            </a:r>
          </a:p>
        </p:txBody>
      </p:sp>
      <p:sp>
        <p:nvSpPr>
          <p:cNvPr id="14" name="TextBox 13">
            <a:extLst>
              <a:ext uri="{FF2B5EF4-FFF2-40B4-BE49-F238E27FC236}">
                <a16:creationId xmlns:a16="http://schemas.microsoft.com/office/drawing/2014/main" id="{3D23AA8F-DE5D-2F1A-4442-57A69C26F748}"/>
              </a:ext>
            </a:extLst>
          </p:cNvPr>
          <p:cNvSpPr txBox="1"/>
          <p:nvPr/>
        </p:nvSpPr>
        <p:spPr>
          <a:xfrm>
            <a:off x="110039" y="2409109"/>
            <a:ext cx="6594428" cy="461665"/>
          </a:xfrm>
          <a:prstGeom prst="rect">
            <a:avLst/>
          </a:prstGeom>
          <a:noFill/>
        </p:spPr>
        <p:txBody>
          <a:bodyPr wrap="square">
            <a:spAutoFit/>
          </a:bodyPr>
          <a:lstStyle/>
          <a:p>
            <a:pPr>
              <a:buClr>
                <a:srgbClr val="16ADBF"/>
              </a:buClr>
              <a:buSzPts val="1200"/>
            </a:pPr>
            <a:r>
              <a:rPr lang="en-GB" sz="1200" dirty="0">
                <a:solidFill>
                  <a:srgbClr val="FF0000"/>
                </a:solidFill>
                <a:latin typeface="Arial Rounded MT Bold" panose="020F0704030504030204" pitchFamily="34" charset="0"/>
                <a:ea typeface="Arial Rounded"/>
                <a:cs typeface="Arial Rounded"/>
                <a:sym typeface="Arial Rounded"/>
              </a:rPr>
              <a:t>Would see an orange brown solid forming on the iron and the copper </a:t>
            </a:r>
            <a:r>
              <a:rPr lang="en-GB" sz="1200" dirty="0" err="1">
                <a:solidFill>
                  <a:srgbClr val="FF0000"/>
                </a:solidFill>
                <a:latin typeface="Arial Rounded MT Bold" panose="020F0704030504030204" pitchFamily="34" charset="0"/>
                <a:ea typeface="Arial Rounded"/>
                <a:cs typeface="Arial Rounded"/>
                <a:sym typeface="Arial Rounded"/>
              </a:rPr>
              <a:t>sulfate</a:t>
            </a:r>
            <a:r>
              <a:rPr lang="en-GB" sz="1200" dirty="0">
                <a:solidFill>
                  <a:srgbClr val="FF0000"/>
                </a:solidFill>
                <a:latin typeface="Arial Rounded MT Bold" panose="020F0704030504030204" pitchFamily="34" charset="0"/>
                <a:ea typeface="Arial Rounded"/>
                <a:cs typeface="Arial Rounded"/>
                <a:sym typeface="Arial Rounded"/>
              </a:rPr>
              <a:t> turning colourless</a:t>
            </a:r>
            <a:endParaRPr lang="en-GB" sz="1200" dirty="0">
              <a:solidFill>
                <a:srgbClr val="FF0000"/>
              </a:solidFill>
              <a:latin typeface="Arial Rounded MT Bold" panose="020F0704030504030204" pitchFamily="34" charset="0"/>
            </a:endParaRPr>
          </a:p>
        </p:txBody>
      </p:sp>
      <p:sp>
        <p:nvSpPr>
          <p:cNvPr id="16" name="TextBox 15">
            <a:extLst>
              <a:ext uri="{FF2B5EF4-FFF2-40B4-BE49-F238E27FC236}">
                <a16:creationId xmlns:a16="http://schemas.microsoft.com/office/drawing/2014/main" id="{923D0A91-5DBD-A1DF-0A16-139B13727845}"/>
              </a:ext>
            </a:extLst>
          </p:cNvPr>
          <p:cNvSpPr txBox="1"/>
          <p:nvPr/>
        </p:nvSpPr>
        <p:spPr>
          <a:xfrm>
            <a:off x="110038" y="3305183"/>
            <a:ext cx="6594427" cy="461665"/>
          </a:xfrm>
          <a:prstGeom prst="rect">
            <a:avLst/>
          </a:prstGeom>
          <a:noFill/>
        </p:spPr>
        <p:txBody>
          <a:bodyPr wrap="square">
            <a:spAutoFit/>
          </a:bodyPr>
          <a:lstStyle/>
          <a:p>
            <a:pPr>
              <a:buClr>
                <a:srgbClr val="16ADBF"/>
              </a:buClr>
              <a:buSzPts val="1200"/>
            </a:pPr>
            <a:r>
              <a:rPr lang="en-GB" sz="1200" dirty="0">
                <a:solidFill>
                  <a:srgbClr val="FF0000"/>
                </a:solidFill>
                <a:latin typeface="Arial Rounded MT Bold" panose="020F0704030504030204" pitchFamily="34" charset="0"/>
                <a:ea typeface="Arial Rounded"/>
                <a:cs typeface="Arial Rounded"/>
                <a:sym typeface="Arial Rounded"/>
              </a:rPr>
              <a:t>Aluminium is above copper in the reactivity series and can therefore displace copper from its compound.</a:t>
            </a:r>
          </a:p>
        </p:txBody>
      </p:sp>
      <p:sp>
        <p:nvSpPr>
          <p:cNvPr id="18" name="TextBox 17">
            <a:extLst>
              <a:ext uri="{FF2B5EF4-FFF2-40B4-BE49-F238E27FC236}">
                <a16:creationId xmlns:a16="http://schemas.microsoft.com/office/drawing/2014/main" id="{1C1DD391-C815-A7F0-686D-E6ED8B590A7F}"/>
              </a:ext>
            </a:extLst>
          </p:cNvPr>
          <p:cNvSpPr txBox="1"/>
          <p:nvPr/>
        </p:nvSpPr>
        <p:spPr>
          <a:xfrm>
            <a:off x="110038" y="6608266"/>
            <a:ext cx="4595312" cy="461665"/>
          </a:xfrm>
          <a:prstGeom prst="rect">
            <a:avLst/>
          </a:prstGeom>
          <a:noFill/>
        </p:spPr>
        <p:txBody>
          <a:bodyPr wrap="square">
            <a:spAutoFit/>
          </a:bodyPr>
          <a:lstStyle/>
          <a:p>
            <a:pPr marR="0" lvl="0" algn="l" rtl="0">
              <a:spcBef>
                <a:spcPts val="0"/>
              </a:spcBef>
              <a:spcAft>
                <a:spcPts val="0"/>
              </a:spcAft>
              <a:buClr>
                <a:srgbClr val="16ADBF"/>
              </a:buClr>
              <a:buSzPts val="1200"/>
            </a:pPr>
            <a:r>
              <a:rPr lang="en-US" sz="1200" dirty="0">
                <a:solidFill>
                  <a:srgbClr val="FF0000"/>
                </a:solidFill>
                <a:latin typeface="Arial Rounded MT Bold" panose="020F0704030504030204" pitchFamily="34" charset="0"/>
                <a:ea typeface="Arial Rounded"/>
                <a:cs typeface="Arial Rounded"/>
                <a:sym typeface="Arial Rounded"/>
              </a:rPr>
              <a:t>Copper as it will not react with water and is cheaper than gold. </a:t>
            </a:r>
          </a:p>
        </p:txBody>
      </p:sp>
      <p:sp>
        <p:nvSpPr>
          <p:cNvPr id="20" name="TextBox 19">
            <a:extLst>
              <a:ext uri="{FF2B5EF4-FFF2-40B4-BE49-F238E27FC236}">
                <a16:creationId xmlns:a16="http://schemas.microsoft.com/office/drawing/2014/main" id="{FD2E021B-78F6-B853-ED7D-5974E52443AE}"/>
              </a:ext>
            </a:extLst>
          </p:cNvPr>
          <p:cNvSpPr txBox="1"/>
          <p:nvPr/>
        </p:nvSpPr>
        <p:spPr>
          <a:xfrm>
            <a:off x="110038" y="7891635"/>
            <a:ext cx="6637923" cy="1569660"/>
          </a:xfrm>
          <a:prstGeom prst="rect">
            <a:avLst/>
          </a:prstGeom>
          <a:noFill/>
        </p:spPr>
        <p:txBody>
          <a:bodyPr wrap="square">
            <a:spAutoFit/>
          </a:bodyPr>
          <a:lstStyle/>
          <a:p>
            <a:pPr algn="l"/>
            <a:r>
              <a:rPr lang="en-US" sz="1200" dirty="0">
                <a:solidFill>
                  <a:srgbClr val="FF0000"/>
                </a:solidFill>
                <a:latin typeface="Arial Rounded MT Bold" panose="020F0704030504030204" pitchFamily="34" charset="0"/>
                <a:ea typeface="Arial Rounded"/>
                <a:cs typeface="Arial Rounded"/>
                <a:sym typeface="Arial Rounded"/>
              </a:rPr>
              <a:t>Z</a:t>
            </a:r>
            <a:r>
              <a:rPr lang="en-US" sz="1200" b="0" i="0" dirty="0">
                <a:solidFill>
                  <a:srgbClr val="FF0000"/>
                </a:solidFill>
                <a:effectLst/>
                <a:latin typeface="Arial Rounded MT Bold" panose="020F0704030504030204" pitchFamily="34" charset="0"/>
              </a:rPr>
              <a:t>inc is more reactive than iron. When the iron surface is coated with a layer of zinc, the zinc atoms form a protective layer on the surface of the iron. This layer of zinc reacts with oxygen and water in the atmosphere to form zinc oxide and zinc hydroxide, respectively, which further protects the iron from rusting.</a:t>
            </a:r>
          </a:p>
          <a:p>
            <a:pPr algn="l"/>
            <a:r>
              <a:rPr lang="en-US" sz="1200" b="0" i="0" dirty="0">
                <a:solidFill>
                  <a:srgbClr val="FF0000"/>
                </a:solidFill>
                <a:effectLst/>
                <a:latin typeface="Arial Rounded MT Bold" panose="020F0704030504030204" pitchFamily="34" charset="0"/>
              </a:rPr>
              <a:t>This process is also known as sacrificial protection, as the zinc layer corrodes instead of the iron. In the event of damage to the zinc coating, the zinc will still protect the iron, since the exposed zinc will still be more reactive than the iron and will preferentially corrode instead. </a:t>
            </a:r>
          </a:p>
        </p:txBody>
      </p:sp>
    </p:spTree>
    <p:extLst>
      <p:ext uri="{BB962C8B-B14F-4D97-AF65-F5344CB8AC3E}">
        <p14:creationId xmlns:p14="http://schemas.microsoft.com/office/powerpoint/2010/main" val="17294021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33</TotalTime>
  <Words>1334</Words>
  <Application>Microsoft Office PowerPoint</Application>
  <PresentationFormat>A4 Paper (210x297 mm)</PresentationFormat>
  <Paragraphs>213</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Arial Rounded</vt:lpstr>
      <vt:lpstr>Arial Rounded MT Bold</vt:lpstr>
      <vt:lpstr>Calibri</vt:lpstr>
      <vt:lpstr>Calibri Light</vt:lpstr>
      <vt:lpstr>Cambria Math</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Developing Experts</dc:creator>
  <cp:lastModifiedBy>Developing Experts</cp:lastModifiedBy>
  <cp:revision>3</cp:revision>
  <dcterms:created xsi:type="dcterms:W3CDTF">2023-07-13T15:05:17Z</dcterms:created>
  <dcterms:modified xsi:type="dcterms:W3CDTF">2023-09-06T15:09:49Z</dcterms:modified>
</cp:coreProperties>
</file>