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01" r:id="rId2"/>
    <p:sldId id="386" r:id="rId3"/>
    <p:sldId id="325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94599"/>
  </p:normalViewPr>
  <p:slideViewPr>
    <p:cSldViewPr snapToGrid="0" snapToObjects="1">
      <p:cViewPr varScale="1">
        <p:scale>
          <a:sx n="54" d="100"/>
          <a:sy n="54" d="100"/>
        </p:scale>
        <p:origin x="232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mercial bronze | iDesignWiki">
            <a:extLst>
              <a:ext uri="{FF2B5EF4-FFF2-40B4-BE49-F238E27FC236}">
                <a16:creationId xmlns:a16="http://schemas.microsoft.com/office/drawing/2014/main" id="{27D02FA9-EF04-3F48-B8ED-D98FD8F8E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300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ron and Steel Technology Roadmap – Analysis - IEA">
            <a:extLst>
              <a:ext uri="{FF2B5EF4-FFF2-40B4-BE49-F238E27FC236}">
                <a16:creationId xmlns:a16="http://schemas.microsoft.com/office/drawing/2014/main" id="{1887B159-CF28-A849-BC91-A457EF9AC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" r="2" b="11237"/>
          <a:stretch/>
        </p:blipFill>
        <p:spPr bwMode="auto">
          <a:xfrm>
            <a:off x="6092952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46200 Naval Brass - Cold Heading Wire | Aviva Metals">
            <a:extLst>
              <a:ext uri="{FF2B5EF4-FFF2-40B4-BE49-F238E27FC236}">
                <a16:creationId xmlns:a16="http://schemas.microsoft.com/office/drawing/2014/main" id="{6D5A2C26-5233-4348-B946-B6BC21CA5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 r="1" b="2601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ld rate climbs as UK, Japan mull restrictions - The Economic Times">
            <a:extLst>
              <a:ext uri="{FF2B5EF4-FFF2-40B4-BE49-F238E27FC236}">
                <a16:creationId xmlns:a16="http://schemas.microsoft.com/office/drawing/2014/main" id="{5C9C04F8-A770-3949-A64B-153A54CC2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F9035B-CD09-2C48-807E-95C316630846}"/>
              </a:ext>
            </a:extLst>
          </p:cNvPr>
          <p:cNvSpPr txBox="1"/>
          <p:nvPr/>
        </p:nvSpPr>
        <p:spPr>
          <a:xfrm>
            <a:off x="1880840" y="1227677"/>
            <a:ext cx="2323841" cy="101566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bronze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F35C5-7E21-D044-A92E-0AA803A58EB6}"/>
              </a:ext>
            </a:extLst>
          </p:cNvPr>
          <p:cNvSpPr txBox="1"/>
          <p:nvPr/>
        </p:nvSpPr>
        <p:spPr>
          <a:xfrm>
            <a:off x="2134393" y="4660726"/>
            <a:ext cx="1811971" cy="101566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brass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F0A8D-CAF8-334D-976A-520B0C661346}"/>
              </a:ext>
            </a:extLst>
          </p:cNvPr>
          <p:cNvSpPr txBox="1"/>
          <p:nvPr/>
        </p:nvSpPr>
        <p:spPr>
          <a:xfrm>
            <a:off x="8517878" y="1227677"/>
            <a:ext cx="1669752" cy="1015663"/>
          </a:xfrm>
          <a:prstGeom prst="rect">
            <a:avLst/>
          </a:prstGeom>
          <a:solidFill>
            <a:schemeClr val="tx1">
              <a:alpha val="50108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steel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8F6C69-005B-1646-892B-AA06192AD941}"/>
              </a:ext>
            </a:extLst>
          </p:cNvPr>
          <p:cNvSpPr txBox="1"/>
          <p:nvPr/>
        </p:nvSpPr>
        <p:spPr>
          <a:xfrm>
            <a:off x="8517878" y="4525428"/>
            <a:ext cx="1527534" cy="1015663"/>
          </a:xfrm>
          <a:prstGeom prst="rect">
            <a:avLst/>
          </a:prstGeom>
          <a:solidFill>
            <a:schemeClr val="tx1">
              <a:alpha val="50331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gold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4A006F-209D-824C-A844-AC69098113C5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88287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4" name="Picture 4" descr="List of production cars by power output - Wikipedia">
            <a:extLst>
              <a:ext uri="{FF2B5EF4-FFF2-40B4-BE49-F238E27FC236}">
                <a16:creationId xmlns:a16="http://schemas.microsoft.com/office/drawing/2014/main" id="{735507C8-70CD-E74B-AA93-5CDB494CA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r="23659" b="-1"/>
          <a:stretch/>
        </p:blipFill>
        <p:spPr bwMode="auto">
          <a:xfrm>
            <a:off x="60960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he Best Wood Chisels for Woodworking and Carving - Bob Vila">
            <a:extLst>
              <a:ext uri="{FF2B5EF4-FFF2-40B4-BE49-F238E27FC236}">
                <a16:creationId xmlns:a16="http://schemas.microsoft.com/office/drawing/2014/main" id="{C08F2AF1-022B-4A40-829F-E6ECBD84D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6" r="19380" b="-1"/>
          <a:stretch/>
        </p:blipFill>
        <p:spPr bwMode="auto">
          <a:xfrm>
            <a:off x="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C31F2-DD4E-6840-8E27-284779B8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6540500"/>
            <a:ext cx="2184400" cy="317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68E8E-5B1C-1A40-B9DA-8D0EE25D7183}"/>
              </a:ext>
            </a:extLst>
          </p:cNvPr>
          <p:cNvSpPr txBox="1"/>
          <p:nvPr/>
        </p:nvSpPr>
        <p:spPr>
          <a:xfrm>
            <a:off x="1054395" y="630202"/>
            <a:ext cx="3987210" cy="144655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high carbon steel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1993AE-98C8-6F4E-ADCC-0D9E2912008F}"/>
              </a:ext>
            </a:extLst>
          </p:cNvPr>
          <p:cNvSpPr txBox="1"/>
          <p:nvPr/>
        </p:nvSpPr>
        <p:spPr>
          <a:xfrm>
            <a:off x="7188200" y="630202"/>
            <a:ext cx="3987210" cy="76944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low carbon steel</a:t>
            </a:r>
          </a:p>
        </p:txBody>
      </p:sp>
    </p:spTree>
    <p:extLst>
      <p:ext uri="{BB962C8B-B14F-4D97-AF65-F5344CB8AC3E}">
        <p14:creationId xmlns:p14="http://schemas.microsoft.com/office/powerpoint/2010/main" val="408018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B068E8E-5B1C-1A40-B9DA-8D0EE25D7183}"/>
              </a:ext>
            </a:extLst>
          </p:cNvPr>
          <p:cNvSpPr txBox="1"/>
          <p:nvPr/>
        </p:nvSpPr>
        <p:spPr>
          <a:xfrm>
            <a:off x="1181986" y="810955"/>
            <a:ext cx="398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chromium</a:t>
            </a:r>
            <a:endParaRPr lang="en-US" sz="4400" dirty="0"/>
          </a:p>
        </p:txBody>
      </p:sp>
      <p:pic>
        <p:nvPicPr>
          <p:cNvPr id="11266" name="Picture 2" descr="Chromium: Origin, products, applications and health implications | Water  Tech Online">
            <a:extLst>
              <a:ext uri="{FF2B5EF4-FFF2-40B4-BE49-F238E27FC236}">
                <a16:creationId xmlns:a16="http://schemas.microsoft.com/office/drawing/2014/main" id="{303DD252-E34D-D349-9229-3DC0D0488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2" y="2013567"/>
            <a:ext cx="5525948" cy="3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esla offers “giant contract” to responsible nickel miners -  BatteryIndustry.tech">
            <a:extLst>
              <a:ext uri="{FF2B5EF4-FFF2-40B4-BE49-F238E27FC236}">
                <a16:creationId xmlns:a16="http://schemas.microsoft.com/office/drawing/2014/main" id="{5F358584-2BB2-764F-8BED-F88FD24FB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68" y="1580396"/>
            <a:ext cx="6360893" cy="454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F5D8A2-0B1F-8446-8B8C-4A4CFDCB4C55}"/>
              </a:ext>
            </a:extLst>
          </p:cNvPr>
          <p:cNvSpPr txBox="1"/>
          <p:nvPr/>
        </p:nvSpPr>
        <p:spPr>
          <a:xfrm>
            <a:off x="6794309" y="729597"/>
            <a:ext cx="398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nickel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9469AE-2A50-9B49-9A17-29B661815FBD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65978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commercial bronze | iDesignWiki">
            <a:extLst>
              <a:ext uri="{FF2B5EF4-FFF2-40B4-BE49-F238E27FC236}">
                <a16:creationId xmlns:a16="http://schemas.microsoft.com/office/drawing/2014/main" id="{27D02FA9-EF04-3F48-B8ED-D98FD8F8E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300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ron and Steel Technology Roadmap – Analysis - IEA">
            <a:extLst>
              <a:ext uri="{FF2B5EF4-FFF2-40B4-BE49-F238E27FC236}">
                <a16:creationId xmlns:a16="http://schemas.microsoft.com/office/drawing/2014/main" id="{1887B159-CF28-A849-BC91-A457EF9AC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" r="2" b="11237"/>
          <a:stretch/>
        </p:blipFill>
        <p:spPr bwMode="auto">
          <a:xfrm>
            <a:off x="6092952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46200 Naval Brass - Cold Heading Wire | Aviva Metals">
            <a:extLst>
              <a:ext uri="{FF2B5EF4-FFF2-40B4-BE49-F238E27FC236}">
                <a16:creationId xmlns:a16="http://schemas.microsoft.com/office/drawing/2014/main" id="{6D5A2C26-5233-4348-B946-B6BC21CA5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0" r="1" b="2601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ld rate climbs as UK, Japan mull restrictions - The Economic Times">
            <a:extLst>
              <a:ext uri="{FF2B5EF4-FFF2-40B4-BE49-F238E27FC236}">
                <a16:creationId xmlns:a16="http://schemas.microsoft.com/office/drawing/2014/main" id="{5C9C04F8-A770-3949-A64B-153A54CC2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87978F-3F94-6847-8BA0-12B30D121DA5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D1760E-D82C-C742-BE59-252907B81DE8}"/>
              </a:ext>
            </a:extLst>
          </p:cNvPr>
          <p:cNvSpPr/>
          <p:nvPr/>
        </p:nvSpPr>
        <p:spPr>
          <a:xfrm>
            <a:off x="1544173" y="1114341"/>
            <a:ext cx="2875427" cy="1200329"/>
          </a:xfrm>
          <a:prstGeom prst="rect">
            <a:avLst/>
          </a:prstGeom>
          <a:solidFill>
            <a:schemeClr val="tx1">
              <a:alpha val="49777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Bronze: A brown metal made of copper and tin.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0C0410-B652-C44A-B991-EB24E3DDD1CA}"/>
              </a:ext>
            </a:extLst>
          </p:cNvPr>
          <p:cNvSpPr/>
          <p:nvPr/>
        </p:nvSpPr>
        <p:spPr>
          <a:xfrm>
            <a:off x="7349925" y="1109144"/>
            <a:ext cx="3604418" cy="1200329"/>
          </a:xfrm>
          <a:prstGeom prst="rect">
            <a:avLst/>
          </a:prstGeom>
          <a:solidFill>
            <a:schemeClr val="tx1">
              <a:alpha val="49777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Steel: A</a:t>
            </a:r>
            <a:r>
              <a:rPr lang="en-GB" sz="2400" dirty="0">
                <a:solidFill>
                  <a:schemeClr val="bg1"/>
                </a:solidFill>
              </a:rPr>
              <a:t> strong </a:t>
            </a:r>
            <a:r>
              <a:rPr lang="en-GB" sz="2400" b="1" dirty="0">
                <a:solidFill>
                  <a:schemeClr val="bg1"/>
                </a:solidFill>
              </a:rPr>
              <a:t>metal</a:t>
            </a:r>
            <a:r>
              <a:rPr lang="en-GB" sz="2400" dirty="0">
                <a:solidFill>
                  <a:schemeClr val="bg1"/>
                </a:solidFill>
              </a:rPr>
              <a:t> that is a mixture of iron and carbon.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137F6C-6F23-034E-819C-A5E20B405E83}"/>
              </a:ext>
            </a:extLst>
          </p:cNvPr>
          <p:cNvSpPr/>
          <p:nvPr/>
        </p:nvSpPr>
        <p:spPr>
          <a:xfrm>
            <a:off x="7336044" y="4543335"/>
            <a:ext cx="3967259" cy="1200329"/>
          </a:xfrm>
          <a:prstGeom prst="rect">
            <a:avLst/>
          </a:prstGeom>
          <a:solidFill>
            <a:schemeClr val="tx1">
              <a:alpha val="49777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Gold: A</a:t>
            </a:r>
            <a:r>
              <a:rPr lang="en-GB" sz="2400" dirty="0">
                <a:solidFill>
                  <a:schemeClr val="bg1"/>
                </a:solidFill>
              </a:rPr>
              <a:t> dense lustrous yellow precious </a:t>
            </a:r>
            <a:r>
              <a:rPr lang="en-GB" sz="2400" b="1" dirty="0">
                <a:solidFill>
                  <a:schemeClr val="bg1"/>
                </a:solidFill>
              </a:rPr>
              <a:t>metal</a:t>
            </a:r>
            <a:r>
              <a:rPr lang="en-GB" sz="2400" dirty="0">
                <a:solidFill>
                  <a:schemeClr val="bg1"/>
                </a:solidFill>
              </a:rPr>
              <a:t> and chemical element of Group 11.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B58433-1620-714F-9F7C-D2E6B74B372E}"/>
              </a:ext>
            </a:extLst>
          </p:cNvPr>
          <p:cNvSpPr/>
          <p:nvPr/>
        </p:nvSpPr>
        <p:spPr>
          <a:xfrm>
            <a:off x="1450642" y="4728000"/>
            <a:ext cx="2875427" cy="830997"/>
          </a:xfrm>
          <a:prstGeom prst="rect">
            <a:avLst/>
          </a:prstGeom>
          <a:solidFill>
            <a:schemeClr val="tx1">
              <a:alpha val="49777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Brass: A </a:t>
            </a:r>
            <a:r>
              <a:rPr lang="en-GB" sz="2400" dirty="0">
                <a:solidFill>
                  <a:schemeClr val="bg1"/>
                </a:solidFill>
              </a:rPr>
              <a:t>yellow alloy of copper and zinc.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7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Explore alloys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522946" y="2265037"/>
            <a:ext cx="4763947" cy="374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what's meant by the word </a:t>
            </a:r>
            <a:r>
              <a:rPr lang="en-GB" sz="2400" b="1" dirty="0">
                <a:solidFill>
                  <a:srgbClr val="00B0F0"/>
                </a:solidFill>
              </a:rPr>
              <a:t>alloy</a:t>
            </a:r>
            <a:r>
              <a:rPr lang="en-GB" sz="2400" dirty="0"/>
              <a:t> and state the </a:t>
            </a:r>
            <a:r>
              <a:rPr lang="en-GB" sz="2400" b="1" dirty="0">
                <a:solidFill>
                  <a:srgbClr val="00B0F0"/>
                </a:solidFill>
              </a:rPr>
              <a:t>properties</a:t>
            </a:r>
            <a:r>
              <a:rPr lang="en-GB" sz="2400" dirty="0"/>
              <a:t> of alloys. 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State the metals present in the alloys </a:t>
            </a:r>
            <a:r>
              <a:rPr lang="en-GB" sz="2400" b="1" dirty="0">
                <a:solidFill>
                  <a:srgbClr val="00B0F0"/>
                </a:solidFill>
              </a:rPr>
              <a:t>bronze, brass and alloys of gold</a:t>
            </a:r>
            <a:r>
              <a:rPr lang="en-GB" sz="2400" dirty="0"/>
              <a:t>.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State the </a:t>
            </a:r>
            <a:r>
              <a:rPr lang="en-GB" sz="2400" b="1" dirty="0">
                <a:solidFill>
                  <a:srgbClr val="00B0F0"/>
                </a:solidFill>
              </a:rPr>
              <a:t>uses</a:t>
            </a:r>
            <a:r>
              <a:rPr lang="en-GB" sz="2400" dirty="0"/>
              <a:t> of these alloys.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uses of </a:t>
            </a:r>
            <a:r>
              <a:rPr lang="en-GB" sz="2400" b="1" dirty="0">
                <a:solidFill>
                  <a:srgbClr val="00B0F0"/>
                </a:solidFill>
              </a:rPr>
              <a:t>different forms </a:t>
            </a:r>
            <a:r>
              <a:rPr lang="en-GB" sz="2400" dirty="0"/>
              <a:t>of </a:t>
            </a:r>
            <a:r>
              <a:rPr lang="en-GB" sz="2400" b="1" dirty="0">
                <a:solidFill>
                  <a:srgbClr val="00B0F0"/>
                </a:solidFill>
              </a:rPr>
              <a:t>steel and alloys of aluminium</a:t>
            </a:r>
            <a:r>
              <a:rPr lang="en-GB" sz="2400" dirty="0"/>
              <a:t>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Choosing a Brass or Bronze Alloy to Get Best Application Results">
            <a:extLst>
              <a:ext uri="{FF2B5EF4-FFF2-40B4-BE49-F238E27FC236}">
                <a16:creationId xmlns:a16="http://schemas.microsoft.com/office/drawing/2014/main" id="{323FF268-A10D-1643-8311-25151D90E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r="22256"/>
          <a:stretch/>
        </p:blipFill>
        <p:spPr bwMode="auto">
          <a:xfrm>
            <a:off x="5917401" y="0"/>
            <a:ext cx="6274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59045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oosing a Brass or Bronze Alloy to Get Best Application Results">
            <a:extLst>
              <a:ext uri="{FF2B5EF4-FFF2-40B4-BE49-F238E27FC236}">
                <a16:creationId xmlns:a16="http://schemas.microsoft.com/office/drawing/2014/main" id="{323FF268-A10D-1643-8311-25151D90E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15674" r="260"/>
          <a:stretch/>
        </p:blipFill>
        <p:spPr bwMode="auto">
          <a:xfrm>
            <a:off x="0" y="0"/>
            <a:ext cx="12192000" cy="68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3241963" y="2292372"/>
            <a:ext cx="5006690" cy="201164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4400" dirty="0">
                <a:solidFill>
                  <a:schemeClr val="bg1"/>
                </a:solidFill>
              </a:rPr>
              <a:t>An alloy contains a metal blended with other elements.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6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32B64-FEC6-0944-B1D6-1FBF08B4F69F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5124" name="Picture 4" descr="Carbide - Wikipedia">
            <a:extLst>
              <a:ext uri="{FF2B5EF4-FFF2-40B4-BE49-F238E27FC236}">
                <a16:creationId xmlns:a16="http://schemas.microsoft.com/office/drawing/2014/main" id="{6482CE92-451D-FF40-A7D9-16565AE21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0"/>
            <a:ext cx="7359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6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732B64-FEC6-0944-B1D6-1FBF08B4F69F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3" name="Picture 2" descr="A group of green balls&#10;&#10;Description automatically generated with medium confidence">
            <a:extLst>
              <a:ext uri="{FF2B5EF4-FFF2-40B4-BE49-F238E27FC236}">
                <a16:creationId xmlns:a16="http://schemas.microsoft.com/office/drawing/2014/main" id="{979DF795-18F6-2F42-8B64-81C8E1FE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45" y="2531011"/>
            <a:ext cx="4889500" cy="260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BE9886-9827-B249-9D12-AF32E122B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59232"/>
            <a:ext cx="4533900" cy="2590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4BA1BB-7E12-AE4B-A089-2548171A2C35}"/>
              </a:ext>
            </a:extLst>
          </p:cNvPr>
          <p:cNvSpPr/>
          <p:nvPr/>
        </p:nvSpPr>
        <p:spPr>
          <a:xfrm>
            <a:off x="1135083" y="1208273"/>
            <a:ext cx="4763947" cy="608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4400" b="1" dirty="0">
                <a:solidFill>
                  <a:srgbClr val="00B0F0"/>
                </a:solidFill>
              </a:rPr>
              <a:t>pure metal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4023E0-DE1C-9847-90FB-5D61EFA11077}"/>
              </a:ext>
            </a:extLst>
          </p:cNvPr>
          <p:cNvSpPr/>
          <p:nvPr/>
        </p:nvSpPr>
        <p:spPr>
          <a:xfrm>
            <a:off x="6488875" y="1208273"/>
            <a:ext cx="4763947" cy="608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4400" b="1" dirty="0">
                <a:solidFill>
                  <a:srgbClr val="00B0F0"/>
                </a:solidFill>
              </a:rPr>
              <a:t>alloy</a:t>
            </a:r>
          </a:p>
        </p:txBody>
      </p:sp>
    </p:spTree>
    <p:extLst>
      <p:ext uri="{BB962C8B-B14F-4D97-AF65-F5344CB8AC3E}">
        <p14:creationId xmlns:p14="http://schemas.microsoft.com/office/powerpoint/2010/main" val="109773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4" name="Picture 6" descr="Georgian Mortice Brass Door Knobs | Black Country Metalworks">
            <a:extLst>
              <a:ext uri="{FF2B5EF4-FFF2-40B4-BE49-F238E27FC236}">
                <a16:creationId xmlns:a16="http://schemas.microsoft.com/office/drawing/2014/main" id="{06C69E1E-6C84-434E-984A-493B10EAD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r="4004"/>
          <a:stretch/>
        </p:blipFill>
        <p:spPr bwMode="auto">
          <a:xfrm>
            <a:off x="6094496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ronze and Brass for Casting Alloys in Decorative Applications">
            <a:extLst>
              <a:ext uri="{FF2B5EF4-FFF2-40B4-BE49-F238E27FC236}">
                <a16:creationId xmlns:a16="http://schemas.microsoft.com/office/drawing/2014/main" id="{EF8EE5C3-C858-F949-BFAB-EC23B9F78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r="29417" b="-1"/>
          <a:stretch/>
        </p:blipFill>
        <p:spPr bwMode="auto">
          <a:xfrm>
            <a:off x="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FD6690-B21E-7F4D-B272-FAD2FB7C1AF6}"/>
              </a:ext>
            </a:extLst>
          </p:cNvPr>
          <p:cNvSpPr txBox="1"/>
          <p:nvPr/>
        </p:nvSpPr>
        <p:spPr>
          <a:xfrm>
            <a:off x="1886090" y="587672"/>
            <a:ext cx="2323841" cy="101566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bronze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82C3A-7767-FF42-AEC1-4EA2966F25F0}"/>
              </a:ext>
            </a:extLst>
          </p:cNvPr>
          <p:cNvSpPr txBox="1"/>
          <p:nvPr/>
        </p:nvSpPr>
        <p:spPr>
          <a:xfrm>
            <a:off x="8338245" y="552960"/>
            <a:ext cx="1811971" cy="101566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brass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09DF60-46D9-4441-B7D5-75F31AB5191A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96869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Count on these easy home hacks to clean your gold jewellery | Lifestyle  News,The Indian Express">
            <a:extLst>
              <a:ext uri="{FF2B5EF4-FFF2-40B4-BE49-F238E27FC236}">
                <a16:creationId xmlns:a16="http://schemas.microsoft.com/office/drawing/2014/main" id="{A23FE3FC-7AC8-4C4B-851C-41590C787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514" b="8309"/>
          <a:stretch/>
        </p:blipFill>
        <p:spPr bwMode="auto">
          <a:xfrm>
            <a:off x="19" y="1282"/>
            <a:ext cx="12191981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C3736C-8CBF-8549-9973-2DBBD2B56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6540500"/>
            <a:ext cx="218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9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w steel might finally kick its coal habit | Grist">
            <a:extLst>
              <a:ext uri="{FF2B5EF4-FFF2-40B4-BE49-F238E27FC236}">
                <a16:creationId xmlns:a16="http://schemas.microsoft.com/office/drawing/2014/main" id="{4192039C-554A-1245-96D2-C61189B77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C3736C-8CBF-8549-9973-2DBBD2B56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6540500"/>
            <a:ext cx="2184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69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</TotalTime>
  <Words>183</Words>
  <Application>Microsoft Macintosh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221</cp:revision>
  <dcterms:created xsi:type="dcterms:W3CDTF">2021-05-21T15:41:32Z</dcterms:created>
  <dcterms:modified xsi:type="dcterms:W3CDTF">2021-06-10T11:38:08Z</dcterms:modified>
</cp:coreProperties>
</file>