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7" r:id="rId3"/>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D4D6"/>
    <a:srgbClr val="797979"/>
    <a:srgbClr val="00D4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915"/>
  </p:normalViewPr>
  <p:slideViewPr>
    <p:cSldViewPr snapToGrid="0" snapToObjects="1">
      <p:cViewPr>
        <p:scale>
          <a:sx n="130" d="100"/>
          <a:sy n="130" d="100"/>
        </p:scale>
        <p:origin x="2048" y="-6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2DBB4E2C-4581-EF49-9C59-5E7D689C4CEB}" type="datetimeFigureOut">
              <a:rPr lang="en-US" smtClean="0"/>
              <a:t>8/14/22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388462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DBB4E2C-4581-EF49-9C59-5E7D689C4CEB}" type="datetimeFigureOut">
              <a:rPr lang="en-US" smtClean="0"/>
              <a:t>8/14/22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42678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DBB4E2C-4581-EF49-9C59-5E7D689C4CEB}" type="datetimeFigureOut">
              <a:rPr lang="en-US" smtClean="0"/>
              <a:t>8/14/22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1895875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DBB4E2C-4581-EF49-9C59-5E7D689C4CEB}" type="datetimeFigureOut">
              <a:rPr lang="en-US" smtClean="0"/>
              <a:t>8/14/22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600952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DBB4E2C-4581-EF49-9C59-5E7D689C4CEB}" type="datetimeFigureOut">
              <a:rPr lang="en-US" smtClean="0"/>
              <a:t>8/14/22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1008553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2DBB4E2C-4581-EF49-9C59-5E7D689C4CEB}" type="datetimeFigureOut">
              <a:rPr lang="en-US" smtClean="0"/>
              <a:t>8/14/22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886384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2DBB4E2C-4581-EF49-9C59-5E7D689C4CEB}" type="datetimeFigureOut">
              <a:rPr lang="en-US" smtClean="0"/>
              <a:t>8/14/22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286293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2DBB4E2C-4581-EF49-9C59-5E7D689C4CEB}" type="datetimeFigureOut">
              <a:rPr lang="en-US" smtClean="0"/>
              <a:t>8/14/22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270779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BB4E2C-4581-EF49-9C59-5E7D689C4CEB}" type="datetimeFigureOut">
              <a:rPr lang="en-US" smtClean="0"/>
              <a:t>8/14/22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2061593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2DBB4E2C-4581-EF49-9C59-5E7D689C4CEB}" type="datetimeFigureOut">
              <a:rPr lang="en-US" smtClean="0"/>
              <a:t>8/14/22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2254500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2DBB4E2C-4581-EF49-9C59-5E7D689C4CEB}" type="datetimeFigureOut">
              <a:rPr lang="en-US" smtClean="0"/>
              <a:t>8/14/22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48252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21" Type="http://schemas.openxmlformats.org/officeDocument/2006/relationships/image" Target="../media/image9.pn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8101B3F-8539-1144-B88A-9B4336C78CC6}"/>
              </a:ext>
            </a:extLst>
          </p:cNvPr>
          <p:cNvSpPr/>
          <p:nvPr userDrawn="1"/>
        </p:nvSpPr>
        <p:spPr>
          <a:xfrm>
            <a:off x="0" y="1"/>
            <a:ext cx="6858000" cy="1062318"/>
          </a:xfrm>
          <a:prstGeom prst="rect">
            <a:avLst/>
          </a:prstGeom>
          <a:solidFill>
            <a:srgbClr val="38D4D6"/>
          </a:solidFill>
          <a:ln>
            <a:solidFill>
              <a:srgbClr val="00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4" name="Rectangle 73">
            <a:extLst>
              <a:ext uri="{FF2B5EF4-FFF2-40B4-BE49-F238E27FC236}">
                <a16:creationId xmlns:a16="http://schemas.microsoft.com/office/drawing/2014/main" id="{8010129C-DE21-8048-81CD-0A17E3F06791}"/>
              </a:ext>
            </a:extLst>
          </p:cNvPr>
          <p:cNvSpPr/>
          <p:nvPr userDrawn="1"/>
        </p:nvSpPr>
        <p:spPr>
          <a:xfrm>
            <a:off x="0" y="9624786"/>
            <a:ext cx="6858000" cy="305322"/>
          </a:xfrm>
          <a:prstGeom prst="rect">
            <a:avLst/>
          </a:prstGeom>
          <a:solidFill>
            <a:srgbClr val="38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DBB4E2C-4581-EF49-9C59-5E7D689C4CEB}" type="datetimeFigureOut">
              <a:rPr lang="en-US" smtClean="0"/>
              <a:t>8/14/22</a:t>
            </a:fld>
            <a:endParaRPr lang="en-US"/>
          </a:p>
        </p:txBody>
      </p:sp>
      <p:sp>
        <p:nvSpPr>
          <p:cNvPr id="48" name="Rounded Rectangle 47">
            <a:extLst>
              <a:ext uri="{FF2B5EF4-FFF2-40B4-BE49-F238E27FC236}">
                <a16:creationId xmlns:a16="http://schemas.microsoft.com/office/drawing/2014/main" id="{5F21B2FE-2CB9-314D-86D8-D78318E2AD4F}"/>
              </a:ext>
            </a:extLst>
          </p:cNvPr>
          <p:cNvSpPr/>
          <p:nvPr userDrawn="1"/>
        </p:nvSpPr>
        <p:spPr>
          <a:xfrm>
            <a:off x="170690" y="1216149"/>
            <a:ext cx="6503172" cy="8266803"/>
          </a:xfrm>
          <a:prstGeom prst="roundRect">
            <a:avLst>
              <a:gd name="adj" fmla="val 2594"/>
            </a:avLst>
          </a:prstGeom>
          <a:noFill/>
          <a:ln w="28575">
            <a:solidFill>
              <a:srgbClr val="38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Arial Rounded MT Bold" panose="020F0704030504030204" pitchFamily="34" charset="77"/>
            </a:endParaRP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18E394C-4933-7D42-AA73-05696ACF4D03}" type="slidenum">
              <a:rPr lang="en-US" smtClean="0"/>
              <a:t>‹#›</a:t>
            </a:fld>
            <a:endParaRPr lang="en-US"/>
          </a:p>
        </p:txBody>
      </p:sp>
      <p:pic>
        <p:nvPicPr>
          <p:cNvPr id="8" name="Picture 7" descr="A picture containing graphical user interface&#10;&#10;Description automatically generated">
            <a:extLst>
              <a:ext uri="{FF2B5EF4-FFF2-40B4-BE49-F238E27FC236}">
                <a16:creationId xmlns:a16="http://schemas.microsoft.com/office/drawing/2014/main" id="{41B44A78-DEC5-D24C-B5BF-AE444B4AFA04}"/>
              </a:ext>
            </a:extLst>
          </p:cNvPr>
          <p:cNvPicPr>
            <a:picLocks noChangeAspect="1"/>
          </p:cNvPicPr>
          <p:nvPr userDrawn="1"/>
        </p:nvPicPr>
        <p:blipFill rotWithShape="1">
          <a:blip r:embed="rId13">
            <a:biLevel thresh="50000"/>
          </a:blip>
          <a:srcRect r="67643"/>
          <a:stretch/>
        </p:blipFill>
        <p:spPr>
          <a:xfrm>
            <a:off x="170690" y="162670"/>
            <a:ext cx="751977" cy="717630"/>
          </a:xfrm>
          <a:prstGeom prst="rect">
            <a:avLst/>
          </a:prstGeom>
          <a:effectLst>
            <a:outerShdw blurRad="50800" dist="38100" dir="2700000" algn="tl" rotWithShape="0">
              <a:prstClr val="black">
                <a:alpha val="40000"/>
              </a:prstClr>
            </a:outerShdw>
          </a:effectLst>
        </p:spPr>
      </p:pic>
      <p:sp>
        <p:nvSpPr>
          <p:cNvPr id="14" name="Rounded Rectangle 13">
            <a:extLst>
              <a:ext uri="{FF2B5EF4-FFF2-40B4-BE49-F238E27FC236}">
                <a16:creationId xmlns:a16="http://schemas.microsoft.com/office/drawing/2014/main" id="{CDE91AF0-48A0-D047-A478-E61BE7191FA9}"/>
              </a:ext>
            </a:extLst>
          </p:cNvPr>
          <p:cNvSpPr/>
          <p:nvPr userDrawn="1"/>
        </p:nvSpPr>
        <p:spPr>
          <a:xfrm>
            <a:off x="1093357" y="177564"/>
            <a:ext cx="5580506" cy="717631"/>
          </a:xfrm>
          <a:prstGeom prst="round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Arial Rounded MT Bold" panose="020F0704030504030204" pitchFamily="34" charset="77"/>
            </a:endParaRPr>
          </a:p>
        </p:txBody>
      </p:sp>
      <p:grpSp>
        <p:nvGrpSpPr>
          <p:cNvPr id="19" name="Group 18">
            <a:extLst>
              <a:ext uri="{FF2B5EF4-FFF2-40B4-BE49-F238E27FC236}">
                <a16:creationId xmlns:a16="http://schemas.microsoft.com/office/drawing/2014/main" id="{C2B21BA9-0A97-A348-AD97-78CE6F2E44F2}"/>
              </a:ext>
            </a:extLst>
          </p:cNvPr>
          <p:cNvGrpSpPr/>
          <p:nvPr userDrawn="1"/>
        </p:nvGrpSpPr>
        <p:grpSpPr>
          <a:xfrm>
            <a:off x="529022" y="970622"/>
            <a:ext cx="382946" cy="382526"/>
            <a:chOff x="1761370" y="3168673"/>
            <a:chExt cx="751977" cy="717630"/>
          </a:xfrm>
          <a:effectLst>
            <a:outerShdw blurRad="50800" dist="38100" dir="2700000" algn="tl" rotWithShape="0">
              <a:prstClr val="black">
                <a:alpha val="40000"/>
              </a:prstClr>
            </a:outerShdw>
          </a:effectLst>
        </p:grpSpPr>
        <p:sp>
          <p:nvSpPr>
            <p:cNvPr id="20" name="Oval 19">
              <a:extLst>
                <a:ext uri="{FF2B5EF4-FFF2-40B4-BE49-F238E27FC236}">
                  <a16:creationId xmlns:a16="http://schemas.microsoft.com/office/drawing/2014/main" id="{06D1F272-9FB9-994A-86A7-2586DB1F8517}"/>
                </a:ext>
              </a:extLst>
            </p:cNvPr>
            <p:cNvSpPr/>
            <p:nvPr/>
          </p:nvSpPr>
          <p:spPr>
            <a:xfrm>
              <a:off x="1790881" y="3195510"/>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Doughnut 20">
              <a:extLst>
                <a:ext uri="{FF2B5EF4-FFF2-40B4-BE49-F238E27FC236}">
                  <a16:creationId xmlns:a16="http://schemas.microsoft.com/office/drawing/2014/main" id="{26E2CF78-6189-244B-98DA-66095B80B1F2}"/>
                </a:ext>
              </a:extLst>
            </p:cNvPr>
            <p:cNvSpPr/>
            <p:nvPr/>
          </p:nvSpPr>
          <p:spPr>
            <a:xfrm>
              <a:off x="1761370" y="3168673"/>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2" name="Picture 21" descr="Icon&#10;&#10;Description automatically generated">
              <a:extLst>
                <a:ext uri="{FF2B5EF4-FFF2-40B4-BE49-F238E27FC236}">
                  <a16:creationId xmlns:a16="http://schemas.microsoft.com/office/drawing/2014/main" id="{3AC6786D-CD08-804C-A834-BF1D845C4CFF}"/>
                </a:ext>
              </a:extLst>
            </p:cNvPr>
            <p:cNvPicPr>
              <a:picLocks noChangeAspect="1"/>
            </p:cNvPicPr>
            <p:nvPr/>
          </p:nvPicPr>
          <p:blipFill>
            <a:blip r:embed="rId14"/>
            <a:stretch>
              <a:fillRect/>
            </a:stretch>
          </p:blipFill>
          <p:spPr>
            <a:xfrm>
              <a:off x="1858226" y="3303380"/>
              <a:ext cx="586284" cy="492628"/>
            </a:xfrm>
            <a:prstGeom prst="rect">
              <a:avLst/>
            </a:prstGeom>
          </p:spPr>
        </p:pic>
      </p:grpSp>
      <p:grpSp>
        <p:nvGrpSpPr>
          <p:cNvPr id="23" name="Group 22">
            <a:extLst>
              <a:ext uri="{FF2B5EF4-FFF2-40B4-BE49-F238E27FC236}">
                <a16:creationId xmlns:a16="http://schemas.microsoft.com/office/drawing/2014/main" id="{EB5F4D00-67D5-6142-8955-53027972366A}"/>
              </a:ext>
            </a:extLst>
          </p:cNvPr>
          <p:cNvGrpSpPr/>
          <p:nvPr userDrawn="1"/>
        </p:nvGrpSpPr>
        <p:grpSpPr>
          <a:xfrm>
            <a:off x="958811" y="753404"/>
            <a:ext cx="651649" cy="631333"/>
            <a:chOff x="964200" y="1717382"/>
            <a:chExt cx="751977" cy="717630"/>
          </a:xfrm>
          <a:effectLst>
            <a:outerShdw blurRad="50800" dist="38100" dir="2700000" algn="tl" rotWithShape="0">
              <a:prstClr val="black">
                <a:alpha val="40000"/>
              </a:prstClr>
            </a:outerShdw>
          </a:effectLst>
        </p:grpSpPr>
        <p:sp>
          <p:nvSpPr>
            <p:cNvPr id="24" name="Oval 23">
              <a:extLst>
                <a:ext uri="{FF2B5EF4-FFF2-40B4-BE49-F238E27FC236}">
                  <a16:creationId xmlns:a16="http://schemas.microsoft.com/office/drawing/2014/main" id="{EA1D92D5-ACCE-F14E-91FD-5A28E8C4F33D}"/>
                </a:ext>
              </a:extLst>
            </p:cNvPr>
            <p:cNvSpPr/>
            <p:nvPr/>
          </p:nvSpPr>
          <p:spPr>
            <a:xfrm>
              <a:off x="993711" y="174421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Doughnut 24">
              <a:extLst>
                <a:ext uri="{FF2B5EF4-FFF2-40B4-BE49-F238E27FC236}">
                  <a16:creationId xmlns:a16="http://schemas.microsoft.com/office/drawing/2014/main" id="{E5A5648D-D0B1-D844-B1DB-FF9FC27347F8}"/>
                </a:ext>
              </a:extLst>
            </p:cNvPr>
            <p:cNvSpPr/>
            <p:nvPr/>
          </p:nvSpPr>
          <p:spPr>
            <a:xfrm>
              <a:off x="964200" y="171738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6" name="Picture 25" descr="Icon&#10;&#10;Description automatically generated">
              <a:extLst>
                <a:ext uri="{FF2B5EF4-FFF2-40B4-BE49-F238E27FC236}">
                  <a16:creationId xmlns:a16="http://schemas.microsoft.com/office/drawing/2014/main" id="{6F28909D-5650-7D48-B3DB-BB3D89F5521D}"/>
                </a:ext>
              </a:extLst>
            </p:cNvPr>
            <p:cNvPicPr>
              <a:picLocks noChangeAspect="1"/>
            </p:cNvPicPr>
            <p:nvPr/>
          </p:nvPicPr>
          <p:blipFill>
            <a:blip r:embed="rId15">
              <a:biLevel thresh="25000"/>
            </a:blip>
            <a:stretch>
              <a:fillRect/>
            </a:stretch>
          </p:blipFill>
          <p:spPr>
            <a:xfrm>
              <a:off x="1090624" y="1850961"/>
              <a:ext cx="516096" cy="365418"/>
            </a:xfrm>
            <a:prstGeom prst="rect">
              <a:avLst/>
            </a:prstGeom>
          </p:spPr>
        </p:pic>
      </p:grpSp>
      <p:grpSp>
        <p:nvGrpSpPr>
          <p:cNvPr id="28" name="Group 27">
            <a:extLst>
              <a:ext uri="{FF2B5EF4-FFF2-40B4-BE49-F238E27FC236}">
                <a16:creationId xmlns:a16="http://schemas.microsoft.com/office/drawing/2014/main" id="{44E2CF8D-FD41-784C-B0A5-4E0CE4FC588D}"/>
              </a:ext>
            </a:extLst>
          </p:cNvPr>
          <p:cNvGrpSpPr/>
          <p:nvPr userDrawn="1"/>
        </p:nvGrpSpPr>
        <p:grpSpPr>
          <a:xfrm>
            <a:off x="1694319" y="632875"/>
            <a:ext cx="544625" cy="523220"/>
            <a:chOff x="992741" y="2082272"/>
            <a:chExt cx="751977" cy="717630"/>
          </a:xfrm>
          <a:effectLst>
            <a:outerShdw blurRad="50800" dist="38100" dir="2700000" algn="tl" rotWithShape="0">
              <a:prstClr val="black">
                <a:alpha val="40000"/>
              </a:prstClr>
            </a:outerShdw>
          </a:effectLst>
        </p:grpSpPr>
        <p:sp>
          <p:nvSpPr>
            <p:cNvPr id="29" name="Oval 28">
              <a:extLst>
                <a:ext uri="{FF2B5EF4-FFF2-40B4-BE49-F238E27FC236}">
                  <a16:creationId xmlns:a16="http://schemas.microsoft.com/office/drawing/2014/main" id="{A4BFAE7E-54AE-6D42-8661-82A5CC0DE0CC}"/>
                </a:ext>
              </a:extLst>
            </p:cNvPr>
            <p:cNvSpPr/>
            <p:nvPr/>
          </p:nvSpPr>
          <p:spPr>
            <a:xfrm>
              <a:off x="1022252" y="210910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Doughnut 29">
              <a:extLst>
                <a:ext uri="{FF2B5EF4-FFF2-40B4-BE49-F238E27FC236}">
                  <a16:creationId xmlns:a16="http://schemas.microsoft.com/office/drawing/2014/main" id="{B8B9F8CD-EC84-B449-99AD-75067294D428}"/>
                </a:ext>
              </a:extLst>
            </p:cNvPr>
            <p:cNvSpPr/>
            <p:nvPr/>
          </p:nvSpPr>
          <p:spPr>
            <a:xfrm>
              <a:off x="992741" y="208227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1" name="Picture 30" descr="Icon&#10;&#10;Description automatically generated">
              <a:extLst>
                <a:ext uri="{FF2B5EF4-FFF2-40B4-BE49-F238E27FC236}">
                  <a16:creationId xmlns:a16="http://schemas.microsoft.com/office/drawing/2014/main" id="{DEE8E5FB-B26A-4841-BC98-C868BDFB867C}"/>
                </a:ext>
              </a:extLst>
            </p:cNvPr>
            <p:cNvPicPr>
              <a:picLocks noChangeAspect="1"/>
            </p:cNvPicPr>
            <p:nvPr/>
          </p:nvPicPr>
          <p:blipFill>
            <a:blip r:embed="rId16"/>
            <a:stretch>
              <a:fillRect/>
            </a:stretch>
          </p:blipFill>
          <p:spPr>
            <a:xfrm>
              <a:off x="1124027" y="2244941"/>
              <a:ext cx="489403" cy="340202"/>
            </a:xfrm>
            <a:prstGeom prst="rect">
              <a:avLst/>
            </a:prstGeom>
          </p:spPr>
        </p:pic>
      </p:grpSp>
      <p:grpSp>
        <p:nvGrpSpPr>
          <p:cNvPr id="32" name="Group 31">
            <a:extLst>
              <a:ext uri="{FF2B5EF4-FFF2-40B4-BE49-F238E27FC236}">
                <a16:creationId xmlns:a16="http://schemas.microsoft.com/office/drawing/2014/main" id="{AD8A33FB-C49C-6A49-8591-7859D49173CA}"/>
              </a:ext>
            </a:extLst>
          </p:cNvPr>
          <p:cNvGrpSpPr/>
          <p:nvPr userDrawn="1"/>
        </p:nvGrpSpPr>
        <p:grpSpPr>
          <a:xfrm>
            <a:off x="2308049" y="743153"/>
            <a:ext cx="583454" cy="651836"/>
            <a:chOff x="2217067" y="1917395"/>
            <a:chExt cx="761257" cy="807096"/>
          </a:xfrm>
          <a:effectLst>
            <a:outerShdw blurRad="50800" dist="38100" dir="2700000" algn="tl" rotWithShape="0">
              <a:prstClr val="black">
                <a:alpha val="40000"/>
              </a:prstClr>
            </a:outerShdw>
          </a:effectLst>
        </p:grpSpPr>
        <p:sp>
          <p:nvSpPr>
            <p:cNvPr id="33" name="Oval 32">
              <a:extLst>
                <a:ext uri="{FF2B5EF4-FFF2-40B4-BE49-F238E27FC236}">
                  <a16:creationId xmlns:a16="http://schemas.microsoft.com/office/drawing/2014/main" id="{7649D984-31B6-994E-AA35-D29D42209B2A}"/>
                </a:ext>
              </a:extLst>
            </p:cNvPr>
            <p:cNvSpPr/>
            <p:nvPr/>
          </p:nvSpPr>
          <p:spPr>
            <a:xfrm>
              <a:off x="2255858" y="1981892"/>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Doughnut 33">
              <a:extLst>
                <a:ext uri="{FF2B5EF4-FFF2-40B4-BE49-F238E27FC236}">
                  <a16:creationId xmlns:a16="http://schemas.microsoft.com/office/drawing/2014/main" id="{C38F7472-BFC1-974C-B509-AEA999D6AF1F}"/>
                </a:ext>
              </a:extLst>
            </p:cNvPr>
            <p:cNvSpPr/>
            <p:nvPr/>
          </p:nvSpPr>
          <p:spPr>
            <a:xfrm>
              <a:off x="2226347" y="1955055"/>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5" name="Picture 34" descr="A white windmill with a black background&#10;&#10;Description automatically generated with medium confidence">
              <a:extLst>
                <a:ext uri="{FF2B5EF4-FFF2-40B4-BE49-F238E27FC236}">
                  <a16:creationId xmlns:a16="http://schemas.microsoft.com/office/drawing/2014/main" id="{6C4233D9-51DE-2643-9552-EE55E78B545E}"/>
                </a:ext>
              </a:extLst>
            </p:cNvPr>
            <p:cNvPicPr>
              <a:picLocks noChangeAspect="1"/>
            </p:cNvPicPr>
            <p:nvPr/>
          </p:nvPicPr>
          <p:blipFill>
            <a:blip r:embed="rId17">
              <a:biLevel thresh="25000"/>
            </a:blip>
            <a:stretch>
              <a:fillRect/>
            </a:stretch>
          </p:blipFill>
          <p:spPr>
            <a:xfrm>
              <a:off x="2217067" y="1917395"/>
              <a:ext cx="751977" cy="807096"/>
            </a:xfrm>
            <a:prstGeom prst="rect">
              <a:avLst/>
            </a:prstGeom>
          </p:spPr>
        </p:pic>
      </p:grpSp>
      <p:grpSp>
        <p:nvGrpSpPr>
          <p:cNvPr id="36" name="Group 35">
            <a:extLst>
              <a:ext uri="{FF2B5EF4-FFF2-40B4-BE49-F238E27FC236}">
                <a16:creationId xmlns:a16="http://schemas.microsoft.com/office/drawing/2014/main" id="{76B950D6-C76F-7E4F-B476-5B5EA107CF93}"/>
              </a:ext>
            </a:extLst>
          </p:cNvPr>
          <p:cNvGrpSpPr/>
          <p:nvPr userDrawn="1"/>
        </p:nvGrpSpPr>
        <p:grpSpPr>
          <a:xfrm>
            <a:off x="2954801" y="632875"/>
            <a:ext cx="549161" cy="523220"/>
            <a:chOff x="2954801" y="632875"/>
            <a:chExt cx="549161" cy="523220"/>
          </a:xfrm>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7D7C4E6C-B1CD-A54C-A14D-61C32B6C3C19}"/>
                </a:ext>
              </a:extLst>
            </p:cNvPr>
            <p:cNvSpPr/>
            <p:nvPr/>
          </p:nvSpPr>
          <p:spPr>
            <a:xfrm>
              <a:off x="2976353" y="652442"/>
              <a:ext cx="510880" cy="48408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Doughnut 37">
              <a:extLst>
                <a:ext uri="{FF2B5EF4-FFF2-40B4-BE49-F238E27FC236}">
                  <a16:creationId xmlns:a16="http://schemas.microsoft.com/office/drawing/2014/main" id="{18164CD0-6C49-B540-8BB6-57599C3AB6AB}"/>
                </a:ext>
              </a:extLst>
            </p:cNvPr>
            <p:cNvSpPr/>
            <p:nvPr/>
          </p:nvSpPr>
          <p:spPr>
            <a:xfrm>
              <a:off x="2954801" y="632875"/>
              <a:ext cx="549161" cy="52322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9" name="Picture 38" descr="Icon&#10;&#10;Description automatically generated">
              <a:extLst>
                <a:ext uri="{FF2B5EF4-FFF2-40B4-BE49-F238E27FC236}">
                  <a16:creationId xmlns:a16="http://schemas.microsoft.com/office/drawing/2014/main" id="{4928C1B4-5D8C-4A40-A782-7C76604F9673}"/>
                </a:ext>
              </a:extLst>
            </p:cNvPr>
            <p:cNvPicPr>
              <a:picLocks noChangeAspect="1"/>
            </p:cNvPicPr>
            <p:nvPr/>
          </p:nvPicPr>
          <p:blipFill>
            <a:blip r:embed="rId18"/>
            <a:stretch>
              <a:fillRect/>
            </a:stretch>
          </p:blipFill>
          <p:spPr>
            <a:xfrm>
              <a:off x="3016500" y="670402"/>
              <a:ext cx="456198" cy="430854"/>
            </a:xfrm>
            <a:prstGeom prst="rect">
              <a:avLst/>
            </a:prstGeom>
          </p:spPr>
        </p:pic>
      </p:grpSp>
      <p:grpSp>
        <p:nvGrpSpPr>
          <p:cNvPr id="40" name="Group 39">
            <a:extLst>
              <a:ext uri="{FF2B5EF4-FFF2-40B4-BE49-F238E27FC236}">
                <a16:creationId xmlns:a16="http://schemas.microsoft.com/office/drawing/2014/main" id="{8A745CA7-2FAE-A74B-B836-F213D3AB0288}"/>
              </a:ext>
            </a:extLst>
          </p:cNvPr>
          <p:cNvGrpSpPr/>
          <p:nvPr userDrawn="1"/>
        </p:nvGrpSpPr>
        <p:grpSpPr>
          <a:xfrm>
            <a:off x="3566338" y="803603"/>
            <a:ext cx="471358" cy="441555"/>
            <a:chOff x="1866422" y="1624526"/>
            <a:chExt cx="751977" cy="717630"/>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12292627-70BA-9D4E-B3C4-D98880050930}"/>
                </a:ext>
              </a:extLst>
            </p:cNvPr>
            <p:cNvSpPr/>
            <p:nvPr/>
          </p:nvSpPr>
          <p:spPr>
            <a:xfrm>
              <a:off x="1895933" y="1651363"/>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Doughnut 41">
              <a:extLst>
                <a:ext uri="{FF2B5EF4-FFF2-40B4-BE49-F238E27FC236}">
                  <a16:creationId xmlns:a16="http://schemas.microsoft.com/office/drawing/2014/main" id="{3B92D7D0-ABEC-7340-B99B-D47F7AF193E6}"/>
                </a:ext>
              </a:extLst>
            </p:cNvPr>
            <p:cNvSpPr/>
            <p:nvPr/>
          </p:nvSpPr>
          <p:spPr>
            <a:xfrm>
              <a:off x="1866422" y="1624526"/>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3" name="Picture 64" descr="Free White Tractor 2 Icon - Download White Tractor 2 Icon">
              <a:extLst>
                <a:ext uri="{FF2B5EF4-FFF2-40B4-BE49-F238E27FC236}">
                  <a16:creationId xmlns:a16="http://schemas.microsoft.com/office/drawing/2014/main" id="{711159AB-C0F0-C84D-9F8C-317BAD5BBDB4}"/>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011680" y="1752611"/>
              <a:ext cx="461459" cy="46145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4" name="Group 43">
            <a:extLst>
              <a:ext uri="{FF2B5EF4-FFF2-40B4-BE49-F238E27FC236}">
                <a16:creationId xmlns:a16="http://schemas.microsoft.com/office/drawing/2014/main" id="{66C736AC-61D9-B149-AD8A-260AA4BF14C7}"/>
              </a:ext>
            </a:extLst>
          </p:cNvPr>
          <p:cNvGrpSpPr/>
          <p:nvPr userDrawn="1"/>
        </p:nvGrpSpPr>
        <p:grpSpPr>
          <a:xfrm>
            <a:off x="4107579" y="786105"/>
            <a:ext cx="359960" cy="338627"/>
            <a:chOff x="3824288" y="1662211"/>
            <a:chExt cx="471358" cy="44155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824DBF84-3E25-8543-848C-FC29AFA98D39}"/>
                </a:ext>
              </a:extLst>
            </p:cNvPr>
            <p:cNvSpPr/>
            <p:nvPr/>
          </p:nvSpPr>
          <p:spPr>
            <a:xfrm>
              <a:off x="3842786" y="1678724"/>
              <a:ext cx="438500" cy="408530"/>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Doughnut 45">
              <a:extLst>
                <a:ext uri="{FF2B5EF4-FFF2-40B4-BE49-F238E27FC236}">
                  <a16:creationId xmlns:a16="http://schemas.microsoft.com/office/drawing/2014/main" id="{C4FF9713-19EB-0648-ADE9-B4E3B88D8434}"/>
                </a:ext>
              </a:extLst>
            </p:cNvPr>
            <p:cNvSpPr/>
            <p:nvPr/>
          </p:nvSpPr>
          <p:spPr>
            <a:xfrm>
              <a:off x="3824288" y="1662211"/>
              <a:ext cx="471358" cy="441555"/>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7" name="Picture 78" descr="icon_pawCross - Riverside Veterinary Hospital">
              <a:extLst>
                <a:ext uri="{FF2B5EF4-FFF2-40B4-BE49-F238E27FC236}">
                  <a16:creationId xmlns:a16="http://schemas.microsoft.com/office/drawing/2014/main" id="{23DF445E-363A-8342-8D88-1E753AC177EB}"/>
                </a:ext>
              </a:extLst>
            </p:cNvPr>
            <p:cNvPicPr>
              <a:picLocks noChangeAspect="1" noChangeArrowheads="1"/>
            </p:cNvPicPr>
            <p:nvPr/>
          </p:nvPicPr>
          <p:blipFill>
            <a:blip r:embed="rId20">
              <a:biLevel thresh="25000"/>
              <a:extLst>
                <a:ext uri="{28A0092B-C50C-407E-A947-70E740481C1C}">
                  <a14:useLocalDpi xmlns:a14="http://schemas.microsoft.com/office/drawing/2010/main" val="0"/>
                </a:ext>
              </a:extLst>
            </a:blip>
            <a:srcRect/>
            <a:stretch>
              <a:fillRect/>
            </a:stretch>
          </p:blipFill>
          <p:spPr bwMode="auto">
            <a:xfrm>
              <a:off x="3915340" y="1723116"/>
              <a:ext cx="289254" cy="2892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9" name="Group 48">
            <a:extLst>
              <a:ext uri="{FF2B5EF4-FFF2-40B4-BE49-F238E27FC236}">
                <a16:creationId xmlns:a16="http://schemas.microsoft.com/office/drawing/2014/main" id="{B71313CC-6D2C-7A4A-B20B-5A83695C3418}"/>
              </a:ext>
            </a:extLst>
          </p:cNvPr>
          <p:cNvGrpSpPr/>
          <p:nvPr userDrawn="1"/>
        </p:nvGrpSpPr>
        <p:grpSpPr>
          <a:xfrm>
            <a:off x="109492" y="9104209"/>
            <a:ext cx="751977" cy="717630"/>
            <a:chOff x="964200" y="1717382"/>
            <a:chExt cx="751977" cy="717630"/>
          </a:xfrm>
          <a:effectLst>
            <a:outerShdw blurRad="50800" dist="38100" dir="2700000" algn="tl" rotWithShape="0">
              <a:prstClr val="black">
                <a:alpha val="40000"/>
              </a:prstClr>
            </a:outerShdw>
          </a:effectLst>
        </p:grpSpPr>
        <p:sp>
          <p:nvSpPr>
            <p:cNvPr id="50" name="Oval 49">
              <a:extLst>
                <a:ext uri="{FF2B5EF4-FFF2-40B4-BE49-F238E27FC236}">
                  <a16:creationId xmlns:a16="http://schemas.microsoft.com/office/drawing/2014/main" id="{50E01630-E2F5-174B-83DF-537A81900714}"/>
                </a:ext>
              </a:extLst>
            </p:cNvPr>
            <p:cNvSpPr/>
            <p:nvPr/>
          </p:nvSpPr>
          <p:spPr>
            <a:xfrm>
              <a:off x="993711" y="174421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Doughnut 50">
              <a:extLst>
                <a:ext uri="{FF2B5EF4-FFF2-40B4-BE49-F238E27FC236}">
                  <a16:creationId xmlns:a16="http://schemas.microsoft.com/office/drawing/2014/main" id="{6FAB542D-0C59-0244-AD6A-01244F888810}"/>
                </a:ext>
              </a:extLst>
            </p:cNvPr>
            <p:cNvSpPr/>
            <p:nvPr/>
          </p:nvSpPr>
          <p:spPr>
            <a:xfrm>
              <a:off x="964200" y="171738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2" name="Picture 51" descr="Icon&#10;&#10;Description automatically generated">
              <a:extLst>
                <a:ext uri="{FF2B5EF4-FFF2-40B4-BE49-F238E27FC236}">
                  <a16:creationId xmlns:a16="http://schemas.microsoft.com/office/drawing/2014/main" id="{3DBB897D-8E00-3547-8E8F-78D872CBB94E}"/>
                </a:ext>
              </a:extLst>
            </p:cNvPr>
            <p:cNvPicPr>
              <a:picLocks noChangeAspect="1"/>
            </p:cNvPicPr>
            <p:nvPr/>
          </p:nvPicPr>
          <p:blipFill>
            <a:blip r:embed="rId15">
              <a:biLevel thresh="25000"/>
            </a:blip>
            <a:stretch>
              <a:fillRect/>
            </a:stretch>
          </p:blipFill>
          <p:spPr>
            <a:xfrm>
              <a:off x="1090624" y="1850961"/>
              <a:ext cx="516096" cy="365418"/>
            </a:xfrm>
            <a:prstGeom prst="rect">
              <a:avLst/>
            </a:prstGeom>
          </p:spPr>
        </p:pic>
      </p:grpSp>
      <p:grpSp>
        <p:nvGrpSpPr>
          <p:cNvPr id="53" name="Group 52">
            <a:extLst>
              <a:ext uri="{FF2B5EF4-FFF2-40B4-BE49-F238E27FC236}">
                <a16:creationId xmlns:a16="http://schemas.microsoft.com/office/drawing/2014/main" id="{7FEB5046-EEC0-944C-9FA3-917ABACF70E9}"/>
              </a:ext>
            </a:extLst>
          </p:cNvPr>
          <p:cNvGrpSpPr/>
          <p:nvPr userDrawn="1"/>
        </p:nvGrpSpPr>
        <p:grpSpPr>
          <a:xfrm>
            <a:off x="931352" y="9222966"/>
            <a:ext cx="553044" cy="523220"/>
            <a:chOff x="992741" y="2082272"/>
            <a:chExt cx="751977" cy="717630"/>
          </a:xfrm>
          <a:effectLst>
            <a:outerShdw blurRad="50800" dist="38100" dir="2700000" algn="tl" rotWithShape="0">
              <a:prstClr val="black">
                <a:alpha val="40000"/>
              </a:prstClr>
            </a:outerShdw>
          </a:effectLst>
        </p:grpSpPr>
        <p:sp>
          <p:nvSpPr>
            <p:cNvPr id="54" name="Oval 53">
              <a:extLst>
                <a:ext uri="{FF2B5EF4-FFF2-40B4-BE49-F238E27FC236}">
                  <a16:creationId xmlns:a16="http://schemas.microsoft.com/office/drawing/2014/main" id="{36C2748E-7EDF-0045-9934-269FE6BD51FF}"/>
                </a:ext>
              </a:extLst>
            </p:cNvPr>
            <p:cNvSpPr/>
            <p:nvPr/>
          </p:nvSpPr>
          <p:spPr>
            <a:xfrm>
              <a:off x="1022252" y="210910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Doughnut 54">
              <a:extLst>
                <a:ext uri="{FF2B5EF4-FFF2-40B4-BE49-F238E27FC236}">
                  <a16:creationId xmlns:a16="http://schemas.microsoft.com/office/drawing/2014/main" id="{7AC17B1C-19BC-8E4D-99BD-B4A87386FAAB}"/>
                </a:ext>
              </a:extLst>
            </p:cNvPr>
            <p:cNvSpPr/>
            <p:nvPr/>
          </p:nvSpPr>
          <p:spPr>
            <a:xfrm>
              <a:off x="992741" y="208227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6" name="Picture 55" descr="Icon&#10;&#10;Description automatically generated">
              <a:extLst>
                <a:ext uri="{FF2B5EF4-FFF2-40B4-BE49-F238E27FC236}">
                  <a16:creationId xmlns:a16="http://schemas.microsoft.com/office/drawing/2014/main" id="{B400A263-037C-DF49-B3F9-733759DE7C8B}"/>
                </a:ext>
              </a:extLst>
            </p:cNvPr>
            <p:cNvPicPr>
              <a:picLocks noChangeAspect="1"/>
            </p:cNvPicPr>
            <p:nvPr/>
          </p:nvPicPr>
          <p:blipFill>
            <a:blip r:embed="rId16"/>
            <a:stretch>
              <a:fillRect/>
            </a:stretch>
          </p:blipFill>
          <p:spPr>
            <a:xfrm>
              <a:off x="1124027" y="2244941"/>
              <a:ext cx="489403" cy="340202"/>
            </a:xfrm>
            <a:prstGeom prst="rect">
              <a:avLst/>
            </a:prstGeom>
          </p:spPr>
        </p:pic>
      </p:grpSp>
      <p:grpSp>
        <p:nvGrpSpPr>
          <p:cNvPr id="57" name="Group 56">
            <a:extLst>
              <a:ext uri="{FF2B5EF4-FFF2-40B4-BE49-F238E27FC236}">
                <a16:creationId xmlns:a16="http://schemas.microsoft.com/office/drawing/2014/main" id="{AA07BC49-9362-AA4A-AE67-2FDF02A72B8D}"/>
              </a:ext>
            </a:extLst>
          </p:cNvPr>
          <p:cNvGrpSpPr/>
          <p:nvPr userDrawn="1"/>
        </p:nvGrpSpPr>
        <p:grpSpPr>
          <a:xfrm>
            <a:off x="1517966" y="9116399"/>
            <a:ext cx="583454" cy="651836"/>
            <a:chOff x="2217067" y="1917395"/>
            <a:chExt cx="761257" cy="807096"/>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E50BBAF5-B41A-6041-B20B-4B622F87C611}"/>
                </a:ext>
              </a:extLst>
            </p:cNvPr>
            <p:cNvSpPr/>
            <p:nvPr/>
          </p:nvSpPr>
          <p:spPr>
            <a:xfrm>
              <a:off x="2255858" y="1981892"/>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Doughnut 58">
              <a:extLst>
                <a:ext uri="{FF2B5EF4-FFF2-40B4-BE49-F238E27FC236}">
                  <a16:creationId xmlns:a16="http://schemas.microsoft.com/office/drawing/2014/main" id="{C4E069AB-60AB-7D47-9712-C57C7A64C4C7}"/>
                </a:ext>
              </a:extLst>
            </p:cNvPr>
            <p:cNvSpPr/>
            <p:nvPr/>
          </p:nvSpPr>
          <p:spPr>
            <a:xfrm>
              <a:off x="2226347" y="1955055"/>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0" name="Picture 59" descr="A white windmill with a black background&#10;&#10;Description automatically generated with medium confidence">
              <a:extLst>
                <a:ext uri="{FF2B5EF4-FFF2-40B4-BE49-F238E27FC236}">
                  <a16:creationId xmlns:a16="http://schemas.microsoft.com/office/drawing/2014/main" id="{A61B35EC-716F-434A-9357-5E4FEB90A7EE}"/>
                </a:ext>
              </a:extLst>
            </p:cNvPr>
            <p:cNvPicPr>
              <a:picLocks noChangeAspect="1"/>
            </p:cNvPicPr>
            <p:nvPr/>
          </p:nvPicPr>
          <p:blipFill>
            <a:blip r:embed="rId17">
              <a:biLevel thresh="25000"/>
            </a:blip>
            <a:stretch>
              <a:fillRect/>
            </a:stretch>
          </p:blipFill>
          <p:spPr>
            <a:xfrm>
              <a:off x="2217067" y="1917395"/>
              <a:ext cx="751977" cy="807096"/>
            </a:xfrm>
            <a:prstGeom prst="rect">
              <a:avLst/>
            </a:prstGeom>
          </p:spPr>
        </p:pic>
      </p:grpSp>
      <p:grpSp>
        <p:nvGrpSpPr>
          <p:cNvPr id="61" name="Group 60">
            <a:extLst>
              <a:ext uri="{FF2B5EF4-FFF2-40B4-BE49-F238E27FC236}">
                <a16:creationId xmlns:a16="http://schemas.microsoft.com/office/drawing/2014/main" id="{84BF47A7-49ED-8942-975A-E47E4F6A71D4}"/>
              </a:ext>
            </a:extLst>
          </p:cNvPr>
          <p:cNvGrpSpPr/>
          <p:nvPr userDrawn="1"/>
        </p:nvGrpSpPr>
        <p:grpSpPr>
          <a:xfrm>
            <a:off x="2185670" y="9271144"/>
            <a:ext cx="549161" cy="523220"/>
            <a:chOff x="2954801" y="632875"/>
            <a:chExt cx="549161" cy="523220"/>
          </a:xfrm>
          <a:effectLst>
            <a:outerShdw blurRad="50800" dist="38100" dir="2700000" algn="tl" rotWithShape="0">
              <a:prstClr val="black">
                <a:alpha val="40000"/>
              </a:prstClr>
            </a:outerShdw>
          </a:effectLst>
        </p:grpSpPr>
        <p:sp>
          <p:nvSpPr>
            <p:cNvPr id="62" name="Oval 61">
              <a:extLst>
                <a:ext uri="{FF2B5EF4-FFF2-40B4-BE49-F238E27FC236}">
                  <a16:creationId xmlns:a16="http://schemas.microsoft.com/office/drawing/2014/main" id="{CD5D9284-249C-4149-A070-DE30F1170136}"/>
                </a:ext>
              </a:extLst>
            </p:cNvPr>
            <p:cNvSpPr/>
            <p:nvPr/>
          </p:nvSpPr>
          <p:spPr>
            <a:xfrm>
              <a:off x="2976353" y="652442"/>
              <a:ext cx="510880" cy="48408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oughnut 62">
              <a:extLst>
                <a:ext uri="{FF2B5EF4-FFF2-40B4-BE49-F238E27FC236}">
                  <a16:creationId xmlns:a16="http://schemas.microsoft.com/office/drawing/2014/main" id="{2F2A9C05-4F65-5D4B-AF5A-8A7532412364}"/>
                </a:ext>
              </a:extLst>
            </p:cNvPr>
            <p:cNvSpPr/>
            <p:nvPr/>
          </p:nvSpPr>
          <p:spPr>
            <a:xfrm>
              <a:off x="2954801" y="632875"/>
              <a:ext cx="549161" cy="52322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4" name="Picture 63" descr="Icon&#10;&#10;Description automatically generated">
              <a:extLst>
                <a:ext uri="{FF2B5EF4-FFF2-40B4-BE49-F238E27FC236}">
                  <a16:creationId xmlns:a16="http://schemas.microsoft.com/office/drawing/2014/main" id="{7AF9B16C-6CF8-EE45-A9AA-044D8F5F54B6}"/>
                </a:ext>
              </a:extLst>
            </p:cNvPr>
            <p:cNvPicPr>
              <a:picLocks noChangeAspect="1"/>
            </p:cNvPicPr>
            <p:nvPr/>
          </p:nvPicPr>
          <p:blipFill>
            <a:blip r:embed="rId18"/>
            <a:stretch>
              <a:fillRect/>
            </a:stretch>
          </p:blipFill>
          <p:spPr>
            <a:xfrm>
              <a:off x="3016500" y="670402"/>
              <a:ext cx="456198" cy="430854"/>
            </a:xfrm>
            <a:prstGeom prst="rect">
              <a:avLst/>
            </a:prstGeom>
          </p:spPr>
        </p:pic>
      </p:grpSp>
      <p:grpSp>
        <p:nvGrpSpPr>
          <p:cNvPr id="65" name="Group 64">
            <a:extLst>
              <a:ext uri="{FF2B5EF4-FFF2-40B4-BE49-F238E27FC236}">
                <a16:creationId xmlns:a16="http://schemas.microsoft.com/office/drawing/2014/main" id="{5E592DFA-B0D6-E549-8D1B-42D69008507E}"/>
              </a:ext>
            </a:extLst>
          </p:cNvPr>
          <p:cNvGrpSpPr/>
          <p:nvPr userDrawn="1"/>
        </p:nvGrpSpPr>
        <p:grpSpPr>
          <a:xfrm>
            <a:off x="2787601" y="9410155"/>
            <a:ext cx="471358" cy="441555"/>
            <a:chOff x="1866422" y="1624526"/>
            <a:chExt cx="751977" cy="717630"/>
          </a:xfrm>
          <a:effectLst>
            <a:outerShdw blurRad="50800" dist="38100" dir="2700000" algn="tl" rotWithShape="0">
              <a:prstClr val="black">
                <a:alpha val="40000"/>
              </a:prstClr>
            </a:outerShdw>
          </a:effectLst>
        </p:grpSpPr>
        <p:sp>
          <p:nvSpPr>
            <p:cNvPr id="66" name="Oval 65">
              <a:extLst>
                <a:ext uri="{FF2B5EF4-FFF2-40B4-BE49-F238E27FC236}">
                  <a16:creationId xmlns:a16="http://schemas.microsoft.com/office/drawing/2014/main" id="{09B3804F-0F58-114F-9A11-0AEC681C339A}"/>
                </a:ext>
              </a:extLst>
            </p:cNvPr>
            <p:cNvSpPr/>
            <p:nvPr/>
          </p:nvSpPr>
          <p:spPr>
            <a:xfrm>
              <a:off x="1895933" y="1651363"/>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Doughnut 66">
              <a:extLst>
                <a:ext uri="{FF2B5EF4-FFF2-40B4-BE49-F238E27FC236}">
                  <a16:creationId xmlns:a16="http://schemas.microsoft.com/office/drawing/2014/main" id="{FA235583-E248-9440-B893-DF03B22293D2}"/>
                </a:ext>
              </a:extLst>
            </p:cNvPr>
            <p:cNvSpPr/>
            <p:nvPr/>
          </p:nvSpPr>
          <p:spPr>
            <a:xfrm>
              <a:off x="1866422" y="1624526"/>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8" name="Picture 64" descr="Free White Tractor 2 Icon - Download White Tractor 2 Icon">
              <a:extLst>
                <a:ext uri="{FF2B5EF4-FFF2-40B4-BE49-F238E27FC236}">
                  <a16:creationId xmlns:a16="http://schemas.microsoft.com/office/drawing/2014/main" id="{CAF65119-CD05-3C4B-8A45-4B71F0D07D93}"/>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011680" y="1752611"/>
              <a:ext cx="461459" cy="46145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9" name="Group 68">
            <a:extLst>
              <a:ext uri="{FF2B5EF4-FFF2-40B4-BE49-F238E27FC236}">
                <a16:creationId xmlns:a16="http://schemas.microsoft.com/office/drawing/2014/main" id="{6E94754A-6FAA-8448-ABBF-8477EA8E4F7C}"/>
              </a:ext>
            </a:extLst>
          </p:cNvPr>
          <p:cNvGrpSpPr/>
          <p:nvPr userDrawn="1"/>
        </p:nvGrpSpPr>
        <p:grpSpPr>
          <a:xfrm>
            <a:off x="3333137" y="9375345"/>
            <a:ext cx="359960" cy="338627"/>
            <a:chOff x="3824288" y="1662211"/>
            <a:chExt cx="471358" cy="441555"/>
          </a:xfrm>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8A0F034D-3565-504F-AD63-1D0F441152E4}"/>
                </a:ext>
              </a:extLst>
            </p:cNvPr>
            <p:cNvSpPr/>
            <p:nvPr/>
          </p:nvSpPr>
          <p:spPr>
            <a:xfrm>
              <a:off x="3842786" y="1678724"/>
              <a:ext cx="438500" cy="408530"/>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oughnut 70">
              <a:extLst>
                <a:ext uri="{FF2B5EF4-FFF2-40B4-BE49-F238E27FC236}">
                  <a16:creationId xmlns:a16="http://schemas.microsoft.com/office/drawing/2014/main" id="{17B5972D-23B3-514A-A606-7D708CC3117F}"/>
                </a:ext>
              </a:extLst>
            </p:cNvPr>
            <p:cNvSpPr/>
            <p:nvPr/>
          </p:nvSpPr>
          <p:spPr>
            <a:xfrm>
              <a:off x="3824288" y="1662211"/>
              <a:ext cx="471358" cy="441555"/>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2" name="Picture 78" descr="icon_pawCross - Riverside Veterinary Hospital">
              <a:extLst>
                <a:ext uri="{FF2B5EF4-FFF2-40B4-BE49-F238E27FC236}">
                  <a16:creationId xmlns:a16="http://schemas.microsoft.com/office/drawing/2014/main" id="{1EBCF347-0EE3-DB42-9616-AB35F8D44CC8}"/>
                </a:ext>
              </a:extLst>
            </p:cNvPr>
            <p:cNvPicPr>
              <a:picLocks noChangeAspect="1" noChangeArrowheads="1"/>
            </p:cNvPicPr>
            <p:nvPr/>
          </p:nvPicPr>
          <p:blipFill>
            <a:blip r:embed="rId20">
              <a:biLevel thresh="25000"/>
              <a:extLst>
                <a:ext uri="{28A0092B-C50C-407E-A947-70E740481C1C}">
                  <a14:useLocalDpi xmlns:a14="http://schemas.microsoft.com/office/drawing/2010/main" val="0"/>
                </a:ext>
              </a:extLst>
            </a:blip>
            <a:srcRect/>
            <a:stretch>
              <a:fillRect/>
            </a:stretch>
          </p:blipFill>
          <p:spPr bwMode="auto">
            <a:xfrm>
              <a:off x="3915340" y="1723116"/>
              <a:ext cx="289254" cy="289254"/>
            </a:xfrm>
            <a:prstGeom prst="rect">
              <a:avLst/>
            </a:prstGeom>
            <a:noFill/>
            <a:extLst>
              <a:ext uri="{909E8E84-426E-40DD-AFC4-6F175D3DCCD1}">
                <a14:hiddenFill xmlns:a14="http://schemas.microsoft.com/office/drawing/2010/main">
                  <a:solidFill>
                    <a:srgbClr val="FFFFFF"/>
                  </a:solidFill>
                </a14:hiddenFill>
              </a:ext>
            </a:extLst>
          </p:spPr>
        </p:pic>
      </p:grpSp>
      <p:sp>
        <p:nvSpPr>
          <p:cNvPr id="73" name="TextBox 72">
            <a:extLst>
              <a:ext uri="{FF2B5EF4-FFF2-40B4-BE49-F238E27FC236}">
                <a16:creationId xmlns:a16="http://schemas.microsoft.com/office/drawing/2014/main" id="{0AAE790E-063E-3C4D-8303-32489B151F4D}"/>
              </a:ext>
            </a:extLst>
          </p:cNvPr>
          <p:cNvSpPr txBox="1"/>
          <p:nvPr userDrawn="1"/>
        </p:nvSpPr>
        <p:spPr>
          <a:xfrm>
            <a:off x="3820205" y="9669885"/>
            <a:ext cx="294259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Developing Experts Copyright 2022 All Right Reserved</a:t>
            </a:r>
          </a:p>
        </p:txBody>
      </p:sp>
      <p:sp>
        <p:nvSpPr>
          <p:cNvPr id="17" name="TextBox 16">
            <a:extLst>
              <a:ext uri="{FF2B5EF4-FFF2-40B4-BE49-F238E27FC236}">
                <a16:creationId xmlns:a16="http://schemas.microsoft.com/office/drawing/2014/main" id="{0BD8D81E-9B1A-6943-A643-B5397163ABB3}"/>
              </a:ext>
            </a:extLst>
          </p:cNvPr>
          <p:cNvSpPr txBox="1"/>
          <p:nvPr userDrawn="1"/>
        </p:nvSpPr>
        <p:spPr>
          <a:xfrm>
            <a:off x="4359712" y="874412"/>
            <a:ext cx="130561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MA Code: KS4-21-04</a:t>
            </a:r>
          </a:p>
        </p:txBody>
      </p:sp>
      <p:sp>
        <p:nvSpPr>
          <p:cNvPr id="15" name="TextBox 14">
            <a:extLst>
              <a:ext uri="{FF2B5EF4-FFF2-40B4-BE49-F238E27FC236}">
                <a16:creationId xmlns:a16="http://schemas.microsoft.com/office/drawing/2014/main" id="{30C79EAA-F84D-3449-852F-32464B608F19}"/>
              </a:ext>
            </a:extLst>
          </p:cNvPr>
          <p:cNvSpPr txBox="1"/>
          <p:nvPr userDrawn="1"/>
        </p:nvSpPr>
        <p:spPr>
          <a:xfrm>
            <a:off x="1112885" y="184705"/>
            <a:ext cx="5368597" cy="276999"/>
          </a:xfrm>
          <a:prstGeom prst="rect">
            <a:avLst/>
          </a:prstGeom>
          <a:noFill/>
        </p:spPr>
        <p:txBody>
          <a:bodyPr wrap="square" rtlCol="0">
            <a:spAutoFit/>
          </a:bodyPr>
          <a:lstStyle/>
          <a:p>
            <a:r>
              <a:rPr lang="en-US" sz="1200" dirty="0">
                <a:solidFill>
                  <a:schemeClr val="bg1"/>
                </a:solidFill>
                <a:latin typeface="Arial Rounded MT Bold" panose="020F0704030504030204" pitchFamily="34" charset="77"/>
              </a:rPr>
              <a:t>Teacher Answers: Explore Radioactivity</a:t>
            </a:r>
          </a:p>
        </p:txBody>
      </p:sp>
      <p:pic>
        <p:nvPicPr>
          <p:cNvPr id="78" name="Picture 77" descr="Icon&#10;&#10;Description automatically generated">
            <a:extLst>
              <a:ext uri="{FF2B5EF4-FFF2-40B4-BE49-F238E27FC236}">
                <a16:creationId xmlns:a16="http://schemas.microsoft.com/office/drawing/2014/main" id="{15A64D99-A7AB-4245-B01F-6DD301691AD7}"/>
              </a:ext>
            </a:extLst>
          </p:cNvPr>
          <p:cNvPicPr>
            <a:picLocks noChangeAspect="1"/>
          </p:cNvPicPr>
          <p:nvPr userDrawn="1"/>
        </p:nvPicPr>
        <p:blipFill>
          <a:blip r:embed="rId21"/>
          <a:stretch>
            <a:fillRect/>
          </a:stretch>
        </p:blipFill>
        <p:spPr>
          <a:xfrm>
            <a:off x="6238117" y="232373"/>
            <a:ext cx="392062" cy="619045"/>
          </a:xfrm>
          <a:prstGeom prst="rect">
            <a:avLst/>
          </a:prstGeom>
        </p:spPr>
      </p:pic>
    </p:spTree>
    <p:extLst>
      <p:ext uri="{BB962C8B-B14F-4D97-AF65-F5344CB8AC3E}">
        <p14:creationId xmlns:p14="http://schemas.microsoft.com/office/powerpoint/2010/main" val="30518096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F7462C0D-7363-A44B-AB50-8F959D1AF578}"/>
              </a:ext>
            </a:extLst>
          </p:cNvPr>
          <p:cNvSpPr/>
          <p:nvPr/>
        </p:nvSpPr>
        <p:spPr>
          <a:xfrm>
            <a:off x="1269000" y="1427325"/>
            <a:ext cx="4320000" cy="353544"/>
          </a:xfrm>
          <a:prstGeom prst="roundRect">
            <a:avLst/>
          </a:prstGeom>
          <a:solidFill>
            <a:srgbClr val="38D4D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600" b="1" dirty="0">
                <a:solidFill>
                  <a:prstClr val="white"/>
                </a:solidFill>
                <a:latin typeface="Arial Rounded MT" charset="0"/>
                <a:ea typeface="Arial Rounded MT" charset="0"/>
                <a:cs typeface="Arial Rounded MT" charset="0"/>
              </a:rPr>
              <a:t>Teacher answers</a:t>
            </a:r>
          </a:p>
        </p:txBody>
      </p:sp>
      <p:sp>
        <p:nvSpPr>
          <p:cNvPr id="3" name="TextBox 2">
            <a:extLst>
              <a:ext uri="{FF2B5EF4-FFF2-40B4-BE49-F238E27FC236}">
                <a16:creationId xmlns:a16="http://schemas.microsoft.com/office/drawing/2014/main" id="{5E5E831F-770D-ED4A-8943-50D46AC1C3A6}"/>
              </a:ext>
            </a:extLst>
          </p:cNvPr>
          <p:cNvSpPr txBox="1"/>
          <p:nvPr/>
        </p:nvSpPr>
        <p:spPr>
          <a:xfrm>
            <a:off x="306820" y="1556128"/>
            <a:ext cx="6244359" cy="7679025"/>
          </a:xfrm>
          <a:prstGeom prst="rect">
            <a:avLst/>
          </a:prstGeom>
          <a:noFill/>
        </p:spPr>
        <p:txBody>
          <a:bodyPr wrap="square" rtlCol="0">
            <a:spAutoFit/>
          </a:bodyPr>
          <a:lstStyle/>
          <a:p>
            <a:endParaRPr lang="en-US" sz="1200" dirty="0">
              <a:solidFill>
                <a:srgbClr val="38D4D6"/>
              </a:solidFill>
              <a:latin typeface="Arial Rounded MT Bold" panose="020F0704030504030204" pitchFamily="34" charset="77"/>
            </a:endParaRPr>
          </a:p>
          <a:p>
            <a:pPr marL="228600" indent="-228600">
              <a:spcAft>
                <a:spcPts val="2400"/>
              </a:spcAft>
              <a:buFont typeface="+mj-lt"/>
              <a:buAutoNum type="arabicPeriod"/>
            </a:pPr>
            <a:r>
              <a:rPr lang="en-US" sz="1200" dirty="0">
                <a:solidFill>
                  <a:srgbClr val="38D4D6"/>
                </a:solidFill>
                <a:latin typeface="Arial Rounded MT Bold" panose="020F0704030504030204" pitchFamily="34" charset="77"/>
              </a:rPr>
              <a:t>(These values are approximate – expect student answers to vary)</a:t>
            </a:r>
          </a:p>
          <a:p>
            <a:pPr>
              <a:spcAft>
                <a:spcPts val="2400"/>
              </a:spcAft>
            </a:pPr>
            <a:endParaRPr lang="en-US" sz="1200" dirty="0">
              <a:solidFill>
                <a:srgbClr val="38D4D6"/>
              </a:solidFill>
              <a:latin typeface="Arial Rounded MT Bold" panose="020F0704030504030204" pitchFamily="34" charset="77"/>
            </a:endParaRPr>
          </a:p>
          <a:p>
            <a:pPr>
              <a:spcAft>
                <a:spcPts val="2400"/>
              </a:spcAft>
            </a:pPr>
            <a:endParaRPr lang="en-US" sz="1200" dirty="0">
              <a:solidFill>
                <a:srgbClr val="38D4D6"/>
              </a:solidFill>
              <a:latin typeface="Arial Rounded MT Bold" panose="020F0704030504030204" pitchFamily="34" charset="77"/>
            </a:endParaRPr>
          </a:p>
          <a:p>
            <a:pPr>
              <a:spcAft>
                <a:spcPts val="2400"/>
              </a:spcAft>
            </a:pPr>
            <a:endParaRPr lang="en-US" sz="1200" dirty="0">
              <a:solidFill>
                <a:srgbClr val="38D4D6"/>
              </a:solidFill>
              <a:latin typeface="Arial Rounded MT Bold" panose="020F0704030504030204" pitchFamily="34" charset="77"/>
            </a:endParaRPr>
          </a:p>
          <a:p>
            <a:pPr marL="228600" indent="-228600">
              <a:spcAft>
                <a:spcPts val="2400"/>
              </a:spcAft>
              <a:buFont typeface="+mj-lt"/>
              <a:buAutoNum type="arabicPeriod" startAt="2"/>
            </a:pPr>
            <a:r>
              <a:rPr lang="en-US" sz="1200" dirty="0">
                <a:solidFill>
                  <a:srgbClr val="38D4D6"/>
                </a:solidFill>
                <a:latin typeface="Arial Rounded MT Bold" panose="020F0704030504030204" pitchFamily="34" charset="77"/>
              </a:rPr>
              <a:t>The largest percentage of radiation in the air is from radon gas. The next largest source is made up of all the living things and materials in the environment and cosmic rays. 15% of our exposure to background radiation is due to artificial sources, such as X-rays, defence, and so on.</a:t>
            </a:r>
          </a:p>
          <a:p>
            <a:pPr marL="228600" indent="-228600">
              <a:spcAft>
                <a:spcPts val="2400"/>
              </a:spcAft>
              <a:buFont typeface="+mj-lt"/>
              <a:buAutoNum type="arabicPeriod" startAt="2"/>
            </a:pPr>
            <a:r>
              <a:rPr lang="en-US" sz="1200" dirty="0">
                <a:solidFill>
                  <a:srgbClr val="38D4D6"/>
                </a:solidFill>
                <a:latin typeface="Arial Rounded MT Bold" panose="020F0704030504030204" pitchFamily="34" charset="77"/>
              </a:rPr>
              <a:t>(Students should associate the type of radiation with the shield material)</a:t>
            </a:r>
          </a:p>
          <a:p>
            <a:pPr>
              <a:spcAft>
                <a:spcPts val="2400"/>
              </a:spcAft>
            </a:pPr>
            <a:endParaRPr lang="en-US" sz="1200" dirty="0">
              <a:solidFill>
                <a:srgbClr val="38D4D6"/>
              </a:solidFill>
              <a:latin typeface="Arial Rounded MT Bold" panose="020F0704030504030204" pitchFamily="34" charset="77"/>
            </a:endParaRPr>
          </a:p>
          <a:p>
            <a:pPr marL="228600" indent="-228600">
              <a:spcAft>
                <a:spcPts val="2400"/>
              </a:spcAft>
              <a:buFont typeface="+mj-lt"/>
              <a:buAutoNum type="arabicPeriod" startAt="2"/>
            </a:pPr>
            <a:endParaRPr lang="en-US" sz="1200" dirty="0">
              <a:solidFill>
                <a:srgbClr val="38D4D6"/>
              </a:solidFill>
              <a:latin typeface="Arial Rounded MT Bold" panose="020F0704030504030204" pitchFamily="34" charset="77"/>
            </a:endParaRPr>
          </a:p>
          <a:p>
            <a:pPr>
              <a:spcAft>
                <a:spcPts val="2400"/>
              </a:spcAft>
            </a:pPr>
            <a:endParaRPr lang="en-US" sz="1200" dirty="0">
              <a:solidFill>
                <a:srgbClr val="38D4D6"/>
              </a:solidFill>
              <a:latin typeface="Arial Rounded MT Bold" panose="020F0704030504030204" pitchFamily="34" charset="77"/>
            </a:endParaRPr>
          </a:p>
          <a:p>
            <a:pPr marL="228600" indent="-228600">
              <a:spcAft>
                <a:spcPts val="600"/>
              </a:spcAft>
              <a:buFont typeface="+mj-lt"/>
              <a:buAutoNum type="arabicPeriod" startAt="4"/>
            </a:pPr>
            <a:r>
              <a:rPr lang="en-US" sz="1200" dirty="0">
                <a:solidFill>
                  <a:srgbClr val="38D4D6"/>
                </a:solidFill>
                <a:latin typeface="Arial Rounded MT Bold" panose="020F0704030504030204" pitchFamily="34" charset="77"/>
              </a:rPr>
              <a:t> 	</a:t>
            </a:r>
            <a:r>
              <a:rPr lang="en-US" sz="2000" dirty="0">
                <a:solidFill>
                  <a:srgbClr val="38D4D6"/>
                </a:solidFill>
                <a:latin typeface="Arial Rounded MT Bold" panose="020F0704030504030204" pitchFamily="34" charset="77"/>
              </a:rPr>
              <a:t>⍺  </a:t>
            </a:r>
            <a:r>
              <a:rPr lang="en-US" sz="1200" dirty="0">
                <a:solidFill>
                  <a:srgbClr val="38D4D6"/>
                </a:solidFill>
                <a:latin typeface="Arial Rounded MT Bold" panose="020F0704030504030204" pitchFamily="34" charset="77"/>
              </a:rPr>
              <a:t>=  Alpha</a:t>
            </a:r>
          </a:p>
          <a:p>
            <a:pPr>
              <a:spcAft>
                <a:spcPts val="600"/>
              </a:spcAft>
            </a:pPr>
            <a:r>
              <a:rPr lang="en-US" sz="1100" dirty="0">
                <a:solidFill>
                  <a:srgbClr val="38D4D6"/>
                </a:solidFill>
                <a:latin typeface="Arial Rounded MT Bold" panose="020F0704030504030204" pitchFamily="34" charset="77"/>
              </a:rPr>
              <a:t>	</a:t>
            </a:r>
            <a:r>
              <a:rPr lang="en-US" sz="1200" dirty="0">
                <a:solidFill>
                  <a:srgbClr val="38D4D6"/>
                </a:solidFill>
                <a:latin typeface="Arial Rounded MT Bold" panose="020F0704030504030204" pitchFamily="34" charset="77"/>
              </a:rPr>
              <a:t>	Alpha radiation has a range of approximately 5cm in the 		air and will not pass through a piece of paper.</a:t>
            </a:r>
            <a:endParaRPr lang="en-US" sz="2000" dirty="0">
              <a:solidFill>
                <a:srgbClr val="38D4D6"/>
              </a:solidFill>
              <a:latin typeface="Arial Rounded MT Bold" panose="020F0704030504030204" pitchFamily="34" charset="77"/>
            </a:endParaRPr>
          </a:p>
          <a:p>
            <a:pPr lvl="2">
              <a:spcAft>
                <a:spcPts val="600"/>
              </a:spcAft>
            </a:pPr>
            <a:r>
              <a:rPr lang="el-GR" sz="2000" dirty="0">
                <a:solidFill>
                  <a:srgbClr val="38D4D6"/>
                </a:solidFill>
                <a:latin typeface="Arial Rounded MT Bold" panose="020F0704030504030204" pitchFamily="34" charset="77"/>
              </a:rPr>
              <a:t>Β</a:t>
            </a:r>
            <a:r>
              <a:rPr lang="en-GB" sz="2000" dirty="0">
                <a:solidFill>
                  <a:srgbClr val="38D4D6"/>
                </a:solidFill>
                <a:latin typeface="Arial Rounded MT Bold" panose="020F0704030504030204" pitchFamily="34" charset="77"/>
              </a:rPr>
              <a:t>  </a:t>
            </a:r>
            <a:r>
              <a:rPr lang="en-GB" sz="1200" dirty="0">
                <a:solidFill>
                  <a:srgbClr val="38D4D6"/>
                </a:solidFill>
                <a:latin typeface="Arial Rounded MT Bold" panose="020F0704030504030204" pitchFamily="34" charset="77"/>
              </a:rPr>
              <a:t>=  Beta</a:t>
            </a:r>
          </a:p>
          <a:p>
            <a:pPr lvl="2">
              <a:spcAft>
                <a:spcPts val="600"/>
              </a:spcAft>
            </a:pPr>
            <a:r>
              <a:rPr lang="en-GB" sz="1200" dirty="0">
                <a:solidFill>
                  <a:srgbClr val="38D4D6"/>
                </a:solidFill>
                <a:latin typeface="Arial Rounded MT Bold" panose="020F0704030504030204" pitchFamily="34" charset="77"/>
              </a:rPr>
              <a:t>	Beta radiation has a range of approximately 1m in the air 	and will not pass through a 5mm sheet of aluminium.</a:t>
            </a:r>
            <a:endParaRPr lang="en-US" sz="2000" dirty="0">
              <a:solidFill>
                <a:srgbClr val="38D4D6"/>
              </a:solidFill>
              <a:latin typeface="Arial Rounded MT Bold" panose="020F0704030504030204" pitchFamily="34" charset="77"/>
            </a:endParaRPr>
          </a:p>
          <a:p>
            <a:pPr lvl="2">
              <a:spcAft>
                <a:spcPts val="600"/>
              </a:spcAft>
            </a:pPr>
            <a:r>
              <a:rPr lang="en-US" sz="2000" dirty="0">
                <a:solidFill>
                  <a:srgbClr val="38D4D6"/>
                </a:solidFill>
                <a:latin typeface="Arial Rounded MT Bold" panose="020F0704030504030204" pitchFamily="34" charset="77"/>
              </a:rPr>
              <a:t>𝜸  </a:t>
            </a:r>
            <a:r>
              <a:rPr lang="en-US" sz="1200" dirty="0">
                <a:solidFill>
                  <a:srgbClr val="38D4D6"/>
                </a:solidFill>
                <a:latin typeface="Arial Rounded MT Bold" panose="020F0704030504030204" pitchFamily="34" charset="77"/>
              </a:rPr>
              <a:t>=  Gamma</a:t>
            </a:r>
            <a:endParaRPr lang="en-US" sz="2000" dirty="0">
              <a:solidFill>
                <a:srgbClr val="38D4D6"/>
              </a:solidFill>
              <a:latin typeface="Arial Rounded MT Bold" panose="020F0704030504030204" pitchFamily="34" charset="77"/>
            </a:endParaRPr>
          </a:p>
          <a:p>
            <a:pPr lvl="4">
              <a:spcAft>
                <a:spcPts val="2400"/>
              </a:spcAft>
            </a:pPr>
            <a:r>
              <a:rPr lang="en-US" sz="1200" dirty="0">
                <a:solidFill>
                  <a:srgbClr val="38D4D6"/>
                </a:solidFill>
                <a:latin typeface="Arial Rounded MT Bold" panose="020F0704030504030204" pitchFamily="34" charset="77"/>
              </a:rPr>
              <a:t>Gamma radiation has an unlimited range.  Lead several centimeters thick will offer protection.</a:t>
            </a:r>
          </a:p>
        </p:txBody>
      </p:sp>
      <p:pic>
        <p:nvPicPr>
          <p:cNvPr id="4" name="Picture 3" descr="Graphical user interface&#10;&#10;Description automatically generated">
            <a:extLst>
              <a:ext uri="{FF2B5EF4-FFF2-40B4-BE49-F238E27FC236}">
                <a16:creationId xmlns:a16="http://schemas.microsoft.com/office/drawing/2014/main" id="{ADA313A1-EFD7-864A-9BF6-F84A6C6ABD39}"/>
              </a:ext>
            </a:extLst>
          </p:cNvPr>
          <p:cNvPicPr>
            <a:picLocks noChangeAspect="1"/>
          </p:cNvPicPr>
          <p:nvPr/>
        </p:nvPicPr>
        <p:blipFill>
          <a:blip r:embed="rId2">
            <a:grayscl/>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636105" y="4692782"/>
            <a:ext cx="5780598" cy="1886305"/>
          </a:xfrm>
          <a:prstGeom prst="rect">
            <a:avLst/>
          </a:prstGeom>
        </p:spPr>
      </p:pic>
      <p:pic>
        <p:nvPicPr>
          <p:cNvPr id="6" name="Picture 5">
            <a:extLst>
              <a:ext uri="{FF2B5EF4-FFF2-40B4-BE49-F238E27FC236}">
                <a16:creationId xmlns:a16="http://schemas.microsoft.com/office/drawing/2014/main" id="{833C8A26-0833-0ABC-A870-49067D6D60D9}"/>
              </a:ext>
            </a:extLst>
          </p:cNvPr>
          <p:cNvPicPr>
            <a:picLocks noChangeAspect="1"/>
          </p:cNvPicPr>
          <p:nvPr/>
        </p:nvPicPr>
        <p:blipFill>
          <a:blip r:embed="rId4"/>
          <a:stretch>
            <a:fillRect/>
          </a:stretch>
        </p:blipFill>
        <p:spPr>
          <a:xfrm>
            <a:off x="2844831" y="2036716"/>
            <a:ext cx="1168336" cy="1551877"/>
          </a:xfrm>
          <a:prstGeom prst="rect">
            <a:avLst/>
          </a:prstGeom>
        </p:spPr>
      </p:pic>
    </p:spTree>
    <p:extLst>
      <p:ext uri="{BB962C8B-B14F-4D97-AF65-F5344CB8AC3E}">
        <p14:creationId xmlns:p14="http://schemas.microsoft.com/office/powerpoint/2010/main" val="498110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F7462C0D-7363-A44B-AB50-8F959D1AF578}"/>
              </a:ext>
            </a:extLst>
          </p:cNvPr>
          <p:cNvSpPr/>
          <p:nvPr/>
        </p:nvSpPr>
        <p:spPr>
          <a:xfrm>
            <a:off x="1269000" y="1427325"/>
            <a:ext cx="4320000" cy="353544"/>
          </a:xfrm>
          <a:prstGeom prst="roundRect">
            <a:avLst/>
          </a:prstGeom>
          <a:solidFill>
            <a:srgbClr val="38D4D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600" b="1" dirty="0">
                <a:solidFill>
                  <a:prstClr val="white"/>
                </a:solidFill>
                <a:latin typeface="Arial Rounded MT" charset="0"/>
                <a:ea typeface="Arial Rounded MT" charset="0"/>
                <a:cs typeface="Arial Rounded MT" charset="0"/>
              </a:rPr>
              <a:t>Teacher answers</a:t>
            </a:r>
          </a:p>
        </p:txBody>
      </p:sp>
      <p:sp>
        <p:nvSpPr>
          <p:cNvPr id="3" name="TextBox 2">
            <a:extLst>
              <a:ext uri="{FF2B5EF4-FFF2-40B4-BE49-F238E27FC236}">
                <a16:creationId xmlns:a16="http://schemas.microsoft.com/office/drawing/2014/main" id="{4F8935F1-A8C1-674E-8065-23B0032E38B6}"/>
              </a:ext>
            </a:extLst>
          </p:cNvPr>
          <p:cNvSpPr txBox="1"/>
          <p:nvPr/>
        </p:nvSpPr>
        <p:spPr>
          <a:xfrm>
            <a:off x="306820" y="1829672"/>
            <a:ext cx="6244359" cy="7186583"/>
          </a:xfrm>
          <a:prstGeom prst="rect">
            <a:avLst/>
          </a:prstGeom>
          <a:noFill/>
        </p:spPr>
        <p:txBody>
          <a:bodyPr wrap="square" rtlCol="0">
            <a:spAutoFit/>
          </a:bodyPr>
          <a:lstStyle/>
          <a:p>
            <a:endParaRPr lang="en-US" sz="1200" dirty="0">
              <a:solidFill>
                <a:srgbClr val="38D4D6"/>
              </a:solidFill>
              <a:latin typeface="Arial Rounded MT Bold" panose="020F0704030504030204" pitchFamily="34" charset="77"/>
            </a:endParaRPr>
          </a:p>
          <a:p>
            <a:pPr marL="228600" indent="-228600">
              <a:spcAft>
                <a:spcPts val="600"/>
              </a:spcAft>
              <a:buFont typeface="+mj-lt"/>
              <a:buAutoNum type="arabicPeriod" startAt="5"/>
            </a:pPr>
            <a:r>
              <a:rPr lang="en-US" sz="1200" dirty="0">
                <a:solidFill>
                  <a:srgbClr val="38D4D6"/>
                </a:solidFill>
                <a:latin typeface="Arial Rounded MT Bold" panose="020F0704030504030204" pitchFamily="34" charset="77"/>
              </a:rPr>
              <a:t>   	Metal</a:t>
            </a:r>
          </a:p>
          <a:p>
            <a:pPr lvl="1">
              <a:spcAft>
                <a:spcPts val="600"/>
              </a:spcAft>
            </a:pPr>
            <a:r>
              <a:rPr lang="en-US" sz="1200" dirty="0">
                <a:solidFill>
                  <a:srgbClr val="38D4D6"/>
                </a:solidFill>
                <a:latin typeface="Arial Rounded MT Bold" panose="020F0704030504030204" pitchFamily="34" charset="77"/>
              </a:rPr>
              <a:t>	Around</a:t>
            </a:r>
          </a:p>
          <a:p>
            <a:pPr lvl="1">
              <a:spcAft>
                <a:spcPts val="600"/>
              </a:spcAft>
            </a:pPr>
            <a:r>
              <a:rPr lang="en-US" sz="1200" dirty="0">
                <a:solidFill>
                  <a:srgbClr val="38D4D6"/>
                </a:solidFill>
                <a:latin typeface="Arial Rounded MT Bold" panose="020F0704030504030204" pitchFamily="34" charset="77"/>
              </a:rPr>
              <a:t>	Under </a:t>
            </a:r>
          </a:p>
          <a:p>
            <a:pPr lvl="1">
              <a:spcAft>
                <a:spcPts val="600"/>
              </a:spcAft>
            </a:pPr>
            <a:r>
              <a:rPr lang="en-US" sz="1200" dirty="0">
                <a:solidFill>
                  <a:srgbClr val="38D4D6"/>
                </a:solidFill>
                <a:latin typeface="Arial Rounded MT Bold" panose="020F0704030504030204" pitchFamily="34" charset="77"/>
              </a:rPr>
              <a:t>	Through</a:t>
            </a:r>
          </a:p>
          <a:p>
            <a:pPr>
              <a:spcAft>
                <a:spcPts val="600"/>
              </a:spcAft>
            </a:pPr>
            <a:r>
              <a:rPr lang="en-US" sz="1200" dirty="0">
                <a:solidFill>
                  <a:srgbClr val="38D4D6"/>
                </a:solidFill>
                <a:latin typeface="Arial Rounded MT Bold" panose="020F0704030504030204" pitchFamily="34" charset="77"/>
              </a:rPr>
              <a:t>	</a:t>
            </a:r>
          </a:p>
          <a:p>
            <a:pPr>
              <a:spcAft>
                <a:spcPts val="2400"/>
              </a:spcAft>
            </a:pPr>
            <a:endParaRPr lang="en-US" sz="1200" dirty="0">
              <a:solidFill>
                <a:srgbClr val="38D4D6"/>
              </a:solidFill>
              <a:latin typeface="Arial Rounded MT Bold" panose="020F0704030504030204" pitchFamily="34" charset="77"/>
            </a:endParaRPr>
          </a:p>
          <a:p>
            <a:pPr>
              <a:spcAft>
                <a:spcPts val="2400"/>
              </a:spcAft>
            </a:pPr>
            <a:endParaRPr lang="en-US" sz="1200" dirty="0">
              <a:solidFill>
                <a:srgbClr val="38D4D6"/>
              </a:solidFill>
              <a:latin typeface="Arial Rounded MT Bold" panose="020F0704030504030204" pitchFamily="34" charset="77"/>
            </a:endParaRPr>
          </a:p>
          <a:p>
            <a:pPr>
              <a:spcAft>
                <a:spcPts val="2400"/>
              </a:spcAft>
            </a:pPr>
            <a:endParaRPr lang="en-US" sz="1200" dirty="0">
              <a:solidFill>
                <a:srgbClr val="38D4D6"/>
              </a:solidFill>
              <a:latin typeface="Arial Rounded MT Bold" panose="020F0704030504030204" pitchFamily="34" charset="77"/>
            </a:endParaRPr>
          </a:p>
          <a:p>
            <a:pPr>
              <a:spcAft>
                <a:spcPts val="2400"/>
              </a:spcAft>
            </a:pPr>
            <a:endParaRPr lang="en-US" sz="1200" dirty="0">
              <a:solidFill>
                <a:srgbClr val="38D4D6"/>
              </a:solidFill>
              <a:latin typeface="Arial Rounded MT Bold" panose="020F0704030504030204" pitchFamily="34" charset="77"/>
            </a:endParaRPr>
          </a:p>
          <a:p>
            <a:pPr>
              <a:spcAft>
                <a:spcPts val="2400"/>
              </a:spcAft>
            </a:pPr>
            <a:endParaRPr lang="en-US" sz="1200" dirty="0">
              <a:solidFill>
                <a:srgbClr val="38D4D6"/>
              </a:solidFill>
              <a:latin typeface="Arial Rounded MT Bold" panose="020F0704030504030204" pitchFamily="34" charset="77"/>
            </a:endParaRPr>
          </a:p>
          <a:p>
            <a:pPr>
              <a:spcAft>
                <a:spcPts val="2400"/>
              </a:spcAft>
            </a:pPr>
            <a:endParaRPr lang="en-US" sz="1200" dirty="0">
              <a:solidFill>
                <a:srgbClr val="38D4D6"/>
              </a:solidFill>
              <a:latin typeface="Arial Rounded MT Bold" panose="020F0704030504030204" pitchFamily="34" charset="77"/>
            </a:endParaRPr>
          </a:p>
          <a:p>
            <a:pPr>
              <a:spcAft>
                <a:spcPts val="2400"/>
              </a:spcAft>
            </a:pPr>
            <a:endParaRPr lang="en-US" sz="1200" dirty="0">
              <a:solidFill>
                <a:srgbClr val="38D4D6"/>
              </a:solidFill>
              <a:latin typeface="Arial Rounded MT Bold" panose="020F0704030504030204" pitchFamily="34" charset="77"/>
            </a:endParaRPr>
          </a:p>
          <a:p>
            <a:pPr>
              <a:spcAft>
                <a:spcPts val="2400"/>
              </a:spcAft>
            </a:pPr>
            <a:endParaRPr lang="en-US" sz="1200" dirty="0">
              <a:solidFill>
                <a:srgbClr val="38D4D6"/>
              </a:solidFill>
              <a:latin typeface="Arial Rounded MT Bold" panose="020F0704030504030204" pitchFamily="34" charset="77"/>
            </a:endParaRPr>
          </a:p>
          <a:p>
            <a:pPr>
              <a:spcAft>
                <a:spcPts val="2400"/>
              </a:spcAft>
            </a:pPr>
            <a:endParaRPr lang="en-US" sz="1200" dirty="0">
              <a:solidFill>
                <a:srgbClr val="38D4D6"/>
              </a:solidFill>
              <a:latin typeface="Arial Rounded MT Bold" panose="020F0704030504030204" pitchFamily="34" charset="77"/>
            </a:endParaRPr>
          </a:p>
          <a:p>
            <a:pPr>
              <a:spcAft>
                <a:spcPts val="2400"/>
              </a:spcAft>
            </a:pPr>
            <a:endParaRPr lang="en-US" sz="1200" dirty="0">
              <a:solidFill>
                <a:srgbClr val="38D4D6"/>
              </a:solidFill>
              <a:latin typeface="Arial Rounded MT Bold" panose="020F0704030504030204" pitchFamily="34" charset="77"/>
            </a:endParaRPr>
          </a:p>
          <a:p>
            <a:pPr>
              <a:spcAft>
                <a:spcPts val="2400"/>
              </a:spcAft>
            </a:pPr>
            <a:endParaRPr lang="en-US" sz="1200" dirty="0">
              <a:solidFill>
                <a:srgbClr val="38D4D6"/>
              </a:solidFill>
              <a:latin typeface="Arial Rounded MT Bold" panose="020F0704030504030204" pitchFamily="34" charset="77"/>
            </a:endParaRPr>
          </a:p>
          <a:p>
            <a:pPr>
              <a:spcAft>
                <a:spcPts val="2400"/>
              </a:spcAft>
            </a:pPr>
            <a:endParaRPr lang="en-US" sz="1200" dirty="0">
              <a:solidFill>
                <a:srgbClr val="38D4D6"/>
              </a:solidFill>
              <a:latin typeface="Arial Rounded MT Bold" panose="020F0704030504030204" pitchFamily="34" charset="77"/>
            </a:endParaRPr>
          </a:p>
        </p:txBody>
      </p:sp>
      <p:pic>
        <p:nvPicPr>
          <p:cNvPr id="4" name="Picture 3" descr="Table&#10;&#10;Description automatically generated">
            <a:extLst>
              <a:ext uri="{FF2B5EF4-FFF2-40B4-BE49-F238E27FC236}">
                <a16:creationId xmlns:a16="http://schemas.microsoft.com/office/drawing/2014/main" id="{5FB5B517-289F-E848-B966-16E6E6DE84B1}"/>
              </a:ext>
            </a:extLst>
          </p:cNvPr>
          <p:cNvPicPr>
            <a:picLocks noChangeAspect="1"/>
          </p:cNvPicPr>
          <p:nvPr/>
        </p:nvPicPr>
        <p:blipFill>
          <a:blip r:embed="rId2">
            <a:grayscl/>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387349" y="3310837"/>
            <a:ext cx="6083300" cy="4597400"/>
          </a:xfrm>
          <a:prstGeom prst="rect">
            <a:avLst/>
          </a:prstGeom>
        </p:spPr>
      </p:pic>
      <p:sp>
        <p:nvSpPr>
          <p:cNvPr id="2" name="TextBox 1">
            <a:extLst>
              <a:ext uri="{FF2B5EF4-FFF2-40B4-BE49-F238E27FC236}">
                <a16:creationId xmlns:a16="http://schemas.microsoft.com/office/drawing/2014/main" id="{96FFF84D-C6E5-174E-9C4A-BBA9A6C7D753}"/>
              </a:ext>
            </a:extLst>
          </p:cNvPr>
          <p:cNvSpPr txBox="1"/>
          <p:nvPr/>
        </p:nvSpPr>
        <p:spPr>
          <a:xfrm>
            <a:off x="7545788" y="7967207"/>
            <a:ext cx="184731" cy="369332"/>
          </a:xfrm>
          <a:prstGeom prst="rect">
            <a:avLst/>
          </a:prstGeom>
          <a:noFill/>
        </p:spPr>
        <p:txBody>
          <a:bodyPr wrap="none" rtlCol="0">
            <a:spAutoFit/>
          </a:bodyPr>
          <a:lstStyle/>
          <a:p>
            <a:endParaRPr lang="en-US" dirty="0"/>
          </a:p>
        </p:txBody>
      </p:sp>
      <p:pic>
        <p:nvPicPr>
          <p:cNvPr id="6" name="Picture 5">
            <a:extLst>
              <a:ext uri="{FF2B5EF4-FFF2-40B4-BE49-F238E27FC236}">
                <a16:creationId xmlns:a16="http://schemas.microsoft.com/office/drawing/2014/main" id="{4BC81D95-62F8-F9D2-73E3-2D98998288FC}"/>
              </a:ext>
            </a:extLst>
          </p:cNvPr>
          <p:cNvPicPr>
            <a:picLocks noChangeAspect="1"/>
          </p:cNvPicPr>
          <p:nvPr/>
        </p:nvPicPr>
        <p:blipFill>
          <a:blip r:embed="rId4"/>
          <a:stretch>
            <a:fillRect/>
          </a:stretch>
        </p:blipFill>
        <p:spPr>
          <a:xfrm>
            <a:off x="387349" y="3344236"/>
            <a:ext cx="4836170" cy="4492073"/>
          </a:xfrm>
          <a:prstGeom prst="rect">
            <a:avLst/>
          </a:prstGeom>
        </p:spPr>
      </p:pic>
    </p:spTree>
    <p:extLst>
      <p:ext uri="{BB962C8B-B14F-4D97-AF65-F5344CB8AC3E}">
        <p14:creationId xmlns:p14="http://schemas.microsoft.com/office/powerpoint/2010/main" val="42495005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243</TotalTime>
  <Words>172</Words>
  <Application>Microsoft Macintosh PowerPoint</Application>
  <PresentationFormat>A4 Paper (210x297 mm)</PresentationFormat>
  <Paragraphs>34</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Arial Rounded MT</vt:lpstr>
      <vt:lpstr>Arial Rounded MT Bold</vt:lpstr>
      <vt:lpstr>Calibri</vt:lpstr>
      <vt:lpstr>Calibri Light</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 Debney</dc:creator>
  <cp:lastModifiedBy>Sarah Mintey</cp:lastModifiedBy>
  <cp:revision>20</cp:revision>
  <dcterms:created xsi:type="dcterms:W3CDTF">2022-04-04T12:23:53Z</dcterms:created>
  <dcterms:modified xsi:type="dcterms:W3CDTF">2022-08-14T07:43:53Z</dcterms:modified>
</cp:coreProperties>
</file>