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showGuides="1">
      <p:cViewPr>
        <p:scale>
          <a:sx n="140" d="100"/>
          <a:sy n="140" d="100"/>
        </p:scale>
        <p:origin x="1784" y="1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15A612F-3360-41F1-85E3-AC3ABEB22920}"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51BF28-4F78-4331-A324-B506272E55A9}" type="slidenum">
              <a:rPr lang="en-GB" smtClean="0"/>
              <a:t>‹#›</a:t>
            </a:fld>
            <a:endParaRPr lang="en-GB"/>
          </a:p>
        </p:txBody>
      </p:sp>
    </p:spTree>
    <p:extLst>
      <p:ext uri="{BB962C8B-B14F-4D97-AF65-F5344CB8AC3E}">
        <p14:creationId xmlns:p14="http://schemas.microsoft.com/office/powerpoint/2010/main" val="3618182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15A612F-3360-41F1-85E3-AC3ABEB22920}"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51BF28-4F78-4331-A324-B506272E55A9}" type="slidenum">
              <a:rPr lang="en-GB" smtClean="0"/>
              <a:t>‹#›</a:t>
            </a:fld>
            <a:endParaRPr lang="en-GB"/>
          </a:p>
        </p:txBody>
      </p:sp>
    </p:spTree>
    <p:extLst>
      <p:ext uri="{BB962C8B-B14F-4D97-AF65-F5344CB8AC3E}">
        <p14:creationId xmlns:p14="http://schemas.microsoft.com/office/powerpoint/2010/main" val="231066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15A612F-3360-41F1-85E3-AC3ABEB22920}"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51BF28-4F78-4331-A324-B506272E55A9}" type="slidenum">
              <a:rPr lang="en-GB" smtClean="0"/>
              <a:t>‹#›</a:t>
            </a:fld>
            <a:endParaRPr lang="en-GB"/>
          </a:p>
        </p:txBody>
      </p:sp>
    </p:spTree>
    <p:extLst>
      <p:ext uri="{BB962C8B-B14F-4D97-AF65-F5344CB8AC3E}">
        <p14:creationId xmlns:p14="http://schemas.microsoft.com/office/powerpoint/2010/main" val="366205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15A612F-3360-41F1-85E3-AC3ABEB22920}"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51BF28-4F78-4331-A324-B506272E55A9}" type="slidenum">
              <a:rPr lang="en-GB" smtClean="0"/>
              <a:t>‹#›</a:t>
            </a:fld>
            <a:endParaRPr lang="en-GB"/>
          </a:p>
        </p:txBody>
      </p:sp>
    </p:spTree>
    <p:extLst>
      <p:ext uri="{BB962C8B-B14F-4D97-AF65-F5344CB8AC3E}">
        <p14:creationId xmlns:p14="http://schemas.microsoft.com/office/powerpoint/2010/main" val="220571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15A612F-3360-41F1-85E3-AC3ABEB22920}"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51BF28-4F78-4331-A324-B506272E55A9}" type="slidenum">
              <a:rPr lang="en-GB" smtClean="0"/>
              <a:t>‹#›</a:t>
            </a:fld>
            <a:endParaRPr lang="en-GB"/>
          </a:p>
        </p:txBody>
      </p:sp>
    </p:spTree>
    <p:extLst>
      <p:ext uri="{BB962C8B-B14F-4D97-AF65-F5344CB8AC3E}">
        <p14:creationId xmlns:p14="http://schemas.microsoft.com/office/powerpoint/2010/main" val="369720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15A612F-3360-41F1-85E3-AC3ABEB22920}" type="datetimeFigureOut">
              <a:rPr lang="en-GB" smtClean="0"/>
              <a:t>02/09/2023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51BF28-4F78-4331-A324-B506272E55A9}" type="slidenum">
              <a:rPr lang="en-GB" smtClean="0"/>
              <a:t>‹#›</a:t>
            </a:fld>
            <a:endParaRPr lang="en-GB"/>
          </a:p>
        </p:txBody>
      </p:sp>
    </p:spTree>
    <p:extLst>
      <p:ext uri="{BB962C8B-B14F-4D97-AF65-F5344CB8AC3E}">
        <p14:creationId xmlns:p14="http://schemas.microsoft.com/office/powerpoint/2010/main" val="232302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15A612F-3360-41F1-85E3-AC3ABEB22920}" type="datetimeFigureOut">
              <a:rPr lang="en-GB" smtClean="0"/>
              <a:t>02/09/2023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51BF28-4F78-4331-A324-B506272E55A9}" type="slidenum">
              <a:rPr lang="en-GB" smtClean="0"/>
              <a:t>‹#›</a:t>
            </a:fld>
            <a:endParaRPr lang="en-GB"/>
          </a:p>
        </p:txBody>
      </p:sp>
    </p:spTree>
    <p:extLst>
      <p:ext uri="{BB962C8B-B14F-4D97-AF65-F5344CB8AC3E}">
        <p14:creationId xmlns:p14="http://schemas.microsoft.com/office/powerpoint/2010/main" val="22362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15A612F-3360-41F1-85E3-AC3ABEB22920}" type="datetimeFigureOut">
              <a:rPr lang="en-GB" smtClean="0"/>
              <a:t>02/09/2023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51BF28-4F78-4331-A324-B506272E55A9}" type="slidenum">
              <a:rPr lang="en-GB" smtClean="0"/>
              <a:t>‹#›</a:t>
            </a:fld>
            <a:endParaRPr lang="en-GB"/>
          </a:p>
        </p:txBody>
      </p:sp>
    </p:spTree>
    <p:extLst>
      <p:ext uri="{BB962C8B-B14F-4D97-AF65-F5344CB8AC3E}">
        <p14:creationId xmlns:p14="http://schemas.microsoft.com/office/powerpoint/2010/main" val="248070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A612F-3360-41F1-85E3-AC3ABEB22920}" type="datetimeFigureOut">
              <a:rPr lang="en-GB" smtClean="0"/>
              <a:t>02/09/2023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51BF28-4F78-4331-A324-B506272E55A9}" type="slidenum">
              <a:rPr lang="en-GB" smtClean="0"/>
              <a:t>‹#›</a:t>
            </a:fld>
            <a:endParaRPr lang="en-GB"/>
          </a:p>
        </p:txBody>
      </p:sp>
    </p:spTree>
    <p:extLst>
      <p:ext uri="{BB962C8B-B14F-4D97-AF65-F5344CB8AC3E}">
        <p14:creationId xmlns:p14="http://schemas.microsoft.com/office/powerpoint/2010/main" val="130788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315A612F-3360-41F1-85E3-AC3ABEB22920}" type="datetimeFigureOut">
              <a:rPr lang="en-GB" smtClean="0"/>
              <a:t>02/09/2023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51BF28-4F78-4331-A324-B506272E55A9}" type="slidenum">
              <a:rPr lang="en-GB" smtClean="0"/>
              <a:t>‹#›</a:t>
            </a:fld>
            <a:endParaRPr lang="en-GB"/>
          </a:p>
        </p:txBody>
      </p:sp>
    </p:spTree>
    <p:extLst>
      <p:ext uri="{BB962C8B-B14F-4D97-AF65-F5344CB8AC3E}">
        <p14:creationId xmlns:p14="http://schemas.microsoft.com/office/powerpoint/2010/main" val="332258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315A612F-3360-41F1-85E3-AC3ABEB22920}" type="datetimeFigureOut">
              <a:rPr lang="en-GB" smtClean="0"/>
              <a:t>02/09/2023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51BF28-4F78-4331-A324-B506272E55A9}" type="slidenum">
              <a:rPr lang="en-GB" smtClean="0"/>
              <a:t>‹#›</a:t>
            </a:fld>
            <a:endParaRPr lang="en-GB"/>
          </a:p>
        </p:txBody>
      </p:sp>
    </p:spTree>
    <p:extLst>
      <p:ext uri="{BB962C8B-B14F-4D97-AF65-F5344CB8AC3E}">
        <p14:creationId xmlns:p14="http://schemas.microsoft.com/office/powerpoint/2010/main" val="239618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15A612F-3360-41F1-85E3-AC3ABEB22920}" type="datetimeFigureOut">
              <a:rPr lang="en-GB" smtClean="0"/>
              <a:t>02/09/2023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A51BF28-4F78-4331-A324-B506272E55A9}" type="slidenum">
              <a:rPr lang="en-GB" smtClean="0"/>
              <a:t>‹#›</a:t>
            </a:fld>
            <a:endParaRPr lang="en-GB"/>
          </a:p>
        </p:txBody>
      </p:sp>
    </p:spTree>
    <p:extLst>
      <p:ext uri="{BB962C8B-B14F-4D97-AF65-F5344CB8AC3E}">
        <p14:creationId xmlns:p14="http://schemas.microsoft.com/office/powerpoint/2010/main" val="2138326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E247F7-9DE3-8C99-AB8E-2868FDF45CA5}"/>
              </a:ext>
            </a:extLst>
          </p:cNvPr>
          <p:cNvSpPr/>
          <p:nvPr/>
        </p:nvSpPr>
        <p:spPr>
          <a:xfrm>
            <a:off x="-2"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C591741-640B-F5CC-530E-6F9D5EC5B2A8}"/>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6" name="Picture 5">
            <a:extLst>
              <a:ext uri="{FF2B5EF4-FFF2-40B4-BE49-F238E27FC236}">
                <a16:creationId xmlns:a16="http://schemas.microsoft.com/office/drawing/2014/main" id="{70C13D18-6520-DA87-7854-4418740290B7}"/>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7" name="TextBox 6">
            <a:extLst>
              <a:ext uri="{FF2B5EF4-FFF2-40B4-BE49-F238E27FC236}">
                <a16:creationId xmlns:a16="http://schemas.microsoft.com/office/drawing/2014/main" id="{64CE4300-625B-3BB1-3851-1837240436B4}"/>
              </a:ext>
            </a:extLst>
          </p:cNvPr>
          <p:cNvSpPr txBox="1"/>
          <p:nvPr/>
        </p:nvSpPr>
        <p:spPr>
          <a:xfrm>
            <a:off x="1020903" y="221289"/>
            <a:ext cx="4746864" cy="276999"/>
          </a:xfrm>
          <a:prstGeom prst="rect">
            <a:avLst/>
          </a:prstGeom>
          <a:noFill/>
        </p:spPr>
        <p:txBody>
          <a:bodyPr wrap="square" rtlCol="0">
            <a:spAutoFit/>
          </a:bodyPr>
          <a:lstStyle/>
          <a:p>
            <a:r>
              <a:rPr lang="en-GB" sz="1200" dirty="0">
                <a:solidFill>
                  <a:schemeClr val="bg1"/>
                </a:solidFill>
                <a:latin typeface="Arial Rounded MT Bold" panose="020F0704030504030204" pitchFamily="34" charset="0"/>
              </a:rPr>
              <a:t>Mission Assignment: Consider the Earth as a magnet </a:t>
            </a:r>
          </a:p>
        </p:txBody>
      </p:sp>
      <p:sp>
        <p:nvSpPr>
          <p:cNvPr id="8" name="TextBox 7">
            <a:extLst>
              <a:ext uri="{FF2B5EF4-FFF2-40B4-BE49-F238E27FC236}">
                <a16:creationId xmlns:a16="http://schemas.microsoft.com/office/drawing/2014/main" id="{4C9C597F-7AFD-5B6D-08E5-FEC9518DE6A0}"/>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KS3-23-05</a:t>
            </a:r>
          </a:p>
        </p:txBody>
      </p:sp>
      <p:pic>
        <p:nvPicPr>
          <p:cNvPr id="9" name="Picture 8" descr="Logo, icon&#10;&#10;Description automatically generated">
            <a:extLst>
              <a:ext uri="{FF2B5EF4-FFF2-40B4-BE49-F238E27FC236}">
                <a16:creationId xmlns:a16="http://schemas.microsoft.com/office/drawing/2014/main" id="{E80FF72A-05AA-DC47-E4BF-0C025D0E221C}"/>
              </a:ext>
            </a:extLst>
          </p:cNvPr>
          <p:cNvPicPr>
            <a:picLocks noChangeAspect="1"/>
          </p:cNvPicPr>
          <p:nvPr/>
        </p:nvPicPr>
        <p:blipFill>
          <a:blip r:embed="rId3"/>
          <a:stretch>
            <a:fillRect/>
          </a:stretch>
        </p:blipFill>
        <p:spPr>
          <a:xfrm>
            <a:off x="6005032" y="224628"/>
            <a:ext cx="615703" cy="615703"/>
          </a:xfrm>
          <a:prstGeom prst="rect">
            <a:avLst/>
          </a:prstGeom>
        </p:spPr>
      </p:pic>
      <p:sp>
        <p:nvSpPr>
          <p:cNvPr id="10" name="TextBox 9">
            <a:extLst>
              <a:ext uri="{FF2B5EF4-FFF2-40B4-BE49-F238E27FC236}">
                <a16:creationId xmlns:a16="http://schemas.microsoft.com/office/drawing/2014/main" id="{BC7A350A-13FE-0221-D79C-F63BF0AA475D}"/>
              </a:ext>
            </a:extLst>
          </p:cNvPr>
          <p:cNvSpPr txBox="1"/>
          <p:nvPr/>
        </p:nvSpPr>
        <p:spPr>
          <a:xfrm>
            <a:off x="175301" y="1472699"/>
            <a:ext cx="6507397" cy="276999"/>
          </a:xfrm>
          <a:prstGeom prst="rect">
            <a:avLst/>
          </a:prstGeom>
          <a:noFill/>
        </p:spPr>
        <p:txBody>
          <a:bodyPr wrap="square">
            <a:spAutoFit/>
          </a:bodyPr>
          <a:lstStyle/>
          <a:p>
            <a:pPr algn="ctr"/>
            <a:r>
              <a:rPr lang="en-GB" sz="1200" dirty="0">
                <a:solidFill>
                  <a:srgbClr val="002060"/>
                </a:solidFill>
                <a:latin typeface="Arial Rounded MT Bold" panose="020F0704030504030204" pitchFamily="34" charset="77"/>
              </a:rPr>
              <a:t>Modelling Earth’s magnetic field    </a:t>
            </a:r>
            <a:endParaRPr lang="en-GB" sz="1200" dirty="0">
              <a:solidFill>
                <a:srgbClr val="002060"/>
              </a:solidFill>
              <a:latin typeface="Arial Rounded MT Bold" panose="020F0704030504030204" pitchFamily="34" charset="0"/>
            </a:endParaRPr>
          </a:p>
        </p:txBody>
      </p:sp>
      <p:sp>
        <p:nvSpPr>
          <p:cNvPr id="11" name="Rectangle: Rounded Corners 10">
            <a:extLst>
              <a:ext uri="{FF2B5EF4-FFF2-40B4-BE49-F238E27FC236}">
                <a16:creationId xmlns:a16="http://schemas.microsoft.com/office/drawing/2014/main" id="{553A73E1-3AAE-E297-E1BF-8A4F1AA3735B}"/>
              </a:ext>
            </a:extLst>
          </p:cNvPr>
          <p:cNvSpPr/>
          <p:nvPr/>
        </p:nvSpPr>
        <p:spPr>
          <a:xfrm>
            <a:off x="175300" y="1442171"/>
            <a:ext cx="6507397" cy="354879"/>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AF8767FF-D3B0-E644-456E-65D67F17F618}"/>
              </a:ext>
            </a:extLst>
          </p:cNvPr>
          <p:cNvSpPr txBox="1"/>
          <p:nvPr/>
        </p:nvSpPr>
        <p:spPr>
          <a:xfrm>
            <a:off x="175300" y="2008326"/>
            <a:ext cx="4351191" cy="1938992"/>
          </a:xfrm>
          <a:prstGeom prst="rect">
            <a:avLst/>
          </a:prstGeom>
          <a:noFill/>
        </p:spPr>
        <p:txBody>
          <a:bodyPr wrap="square">
            <a:spAutoFit/>
          </a:bodyPr>
          <a:lstStyle/>
          <a:p>
            <a:pPr eaLnBrk="0" fontAlgn="base" hangingPunct="0">
              <a:spcBef>
                <a:spcPct val="0"/>
              </a:spcBef>
              <a:spcAft>
                <a:spcPct val="0"/>
              </a:spcAft>
            </a:pP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You are going to model the three-dimensional nature of the Earth’s magnetic field.</a:t>
            </a:r>
          </a:p>
          <a:p>
            <a:pPr eaLnBrk="0" fontAlgn="base" hangingPunct="0">
              <a:spcBef>
                <a:spcPct val="0"/>
              </a:spcBef>
              <a:spcAft>
                <a:spcPct val="0"/>
              </a:spcAft>
            </a:pPr>
            <a:endPar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Method</a:t>
            </a:r>
          </a:p>
          <a:p>
            <a:pPr eaLnBrk="0" fontAlgn="base" hangingPunct="0">
              <a:spcBef>
                <a:spcPct val="0"/>
              </a:spcBef>
              <a:spcAft>
                <a:spcPct val="0"/>
              </a:spcAft>
            </a:pPr>
            <a:endPar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1. Hollow out the centre of your polystyrene ball and fill the hole with a </a:t>
            </a: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strong</a:t>
            </a:r>
            <a:r>
              <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 magnet.</a:t>
            </a:r>
          </a:p>
          <a:p>
            <a:pPr marL="342900" lvl="0" indent="-342900" eaLnBrk="0" fontAlgn="base" hangingPunct="0">
              <a:spcBef>
                <a:spcPct val="0"/>
              </a:spcBef>
              <a:spcAft>
                <a:spcPct val="0"/>
              </a:spcAft>
              <a:buFont typeface="+mj-lt"/>
              <a:buAutoNum type="arabicPeriod"/>
            </a:pPr>
            <a:endPar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2. Tie one end of a piece of thread to a cocktail stick and the other to a short piece of metal, about 1-2 cm long. </a:t>
            </a:r>
          </a:p>
        </p:txBody>
      </p:sp>
      <p:sp>
        <p:nvSpPr>
          <p:cNvPr id="37" name="Rectangle 11">
            <a:extLst>
              <a:ext uri="{FF2B5EF4-FFF2-40B4-BE49-F238E27FC236}">
                <a16:creationId xmlns:a16="http://schemas.microsoft.com/office/drawing/2014/main" id="{BAE1547A-86C7-AC20-BFA8-0FB27909767A}"/>
              </a:ext>
            </a:extLst>
          </p:cNvPr>
          <p:cNvSpPr>
            <a:spLocks noChangeArrowheads="1"/>
          </p:cNvSpPr>
          <p:nvPr/>
        </p:nvSpPr>
        <p:spPr bwMode="auto">
          <a:xfrm>
            <a:off x="175300" y="3762723"/>
            <a:ext cx="654513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lvl="0" indent="-342900" eaLnBrk="0" fontAlgn="base" hangingPunct="0">
              <a:spcBef>
                <a:spcPct val="0"/>
              </a:spcBef>
              <a:spcAft>
                <a:spcPct val="0"/>
              </a:spcAft>
              <a:buFont typeface="+mj-lt"/>
              <a:buAutoNum type="arabicPeriod"/>
            </a:pPr>
            <a:endPar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3. To make the pieces of metal, open out a paper clip and carefully trim the ends so you are left with a straight piece. </a:t>
            </a:r>
          </a:p>
          <a:p>
            <a:pPr marL="342900" lvl="0" indent="-342900" eaLnBrk="0" fontAlgn="base" hangingPunct="0">
              <a:spcBef>
                <a:spcPct val="0"/>
              </a:spcBef>
              <a:spcAft>
                <a:spcPct val="0"/>
              </a:spcAft>
              <a:buFont typeface="+mj-lt"/>
              <a:buAutoNum type="arabicPeriod"/>
            </a:pPr>
            <a:endPar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4. Make at least eight pieces of thread with the metal and cocktail stick tied on either end. </a:t>
            </a:r>
          </a:p>
          <a:p>
            <a:pPr marL="342900" lvl="0" indent="-342900" eaLnBrk="0" fontAlgn="base" hangingPunct="0">
              <a:spcBef>
                <a:spcPct val="0"/>
              </a:spcBef>
              <a:spcAft>
                <a:spcPct val="0"/>
              </a:spcAft>
              <a:buFont typeface="+mj-lt"/>
              <a:buAutoNum type="arabicPeriod"/>
            </a:pPr>
            <a:endPar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5. Place your magnetic ball on top of a cardboard box in the centre. </a:t>
            </a:r>
          </a:p>
          <a:p>
            <a:pPr marL="342900" lvl="0" indent="-342900" eaLnBrk="0" fontAlgn="base" hangingPunct="0">
              <a:spcBef>
                <a:spcPct val="0"/>
              </a:spcBef>
              <a:spcAft>
                <a:spcPct val="0"/>
              </a:spcAft>
              <a:buFont typeface="+mj-lt"/>
              <a:buAutoNum type="arabicPeriod"/>
            </a:pPr>
            <a:endPar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6. Push the cocktail stick into the box and let the other end of the thread with the piece of metal reach towards the magnetic ball. </a:t>
            </a:r>
          </a:p>
          <a:p>
            <a:pPr marL="342900" lvl="0" indent="-342900" eaLnBrk="0" fontAlgn="base" hangingPunct="0">
              <a:spcBef>
                <a:spcPct val="0"/>
              </a:spcBef>
              <a:spcAft>
                <a:spcPct val="0"/>
              </a:spcAft>
              <a:buFont typeface="+mj-lt"/>
              <a:buAutoNum type="arabicPeriod"/>
            </a:pPr>
            <a:endPar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7. You may need to adjust the length of the thread, so the piece of metal is suspended in the air by the magnetic field surrounding the ball.</a:t>
            </a:r>
          </a:p>
          <a:p>
            <a:pPr marL="342900" lvl="0" indent="-342900" eaLnBrk="0" fontAlgn="base" hangingPunct="0">
              <a:spcBef>
                <a:spcPct val="0"/>
              </a:spcBef>
              <a:spcAft>
                <a:spcPct val="0"/>
              </a:spcAft>
              <a:buFont typeface="+mj-lt"/>
              <a:buAutoNum type="arabicPeriod"/>
            </a:pPr>
            <a:endPar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8. Repeat with the other pieces of tread, so that the 3D nature of the ball’s magnetic field can be seen clearly. Making the pieces of metal rest at different heights around the ball will help achieve this. </a:t>
            </a:r>
          </a:p>
        </p:txBody>
      </p:sp>
      <p:grpSp>
        <p:nvGrpSpPr>
          <p:cNvPr id="38" name="Group 37">
            <a:extLst>
              <a:ext uri="{FF2B5EF4-FFF2-40B4-BE49-F238E27FC236}">
                <a16:creationId xmlns:a16="http://schemas.microsoft.com/office/drawing/2014/main" id="{7567F274-BD1A-4023-63C0-C8846F7B7158}"/>
              </a:ext>
            </a:extLst>
          </p:cNvPr>
          <p:cNvGrpSpPr/>
          <p:nvPr/>
        </p:nvGrpSpPr>
        <p:grpSpPr>
          <a:xfrm>
            <a:off x="1672590" y="7476804"/>
            <a:ext cx="3512820" cy="1854155"/>
            <a:chOff x="1672590" y="7220497"/>
            <a:chExt cx="3512820" cy="1854155"/>
          </a:xfrm>
        </p:grpSpPr>
        <p:sp>
          <p:nvSpPr>
            <p:cNvPr id="39" name="Rectangle 38">
              <a:extLst>
                <a:ext uri="{FF2B5EF4-FFF2-40B4-BE49-F238E27FC236}">
                  <a16:creationId xmlns:a16="http://schemas.microsoft.com/office/drawing/2014/main" id="{EF0A7110-DB02-B8A8-44AD-3C7E991A91D8}"/>
                </a:ext>
              </a:extLst>
            </p:cNvPr>
            <p:cNvSpPr/>
            <p:nvPr/>
          </p:nvSpPr>
          <p:spPr>
            <a:xfrm>
              <a:off x="1672590" y="8484486"/>
              <a:ext cx="3512820" cy="590166"/>
            </a:xfrm>
            <a:prstGeom prst="rect">
              <a:avLst/>
            </a:prstGeom>
            <a:solidFill>
              <a:srgbClr val="16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rapezoid 2">
              <a:extLst>
                <a:ext uri="{FF2B5EF4-FFF2-40B4-BE49-F238E27FC236}">
                  <a16:creationId xmlns:a16="http://schemas.microsoft.com/office/drawing/2014/main" id="{67ED6EB3-C238-EE4A-3A9C-104C43974505}"/>
                </a:ext>
              </a:extLst>
            </p:cNvPr>
            <p:cNvSpPr/>
            <p:nvPr/>
          </p:nvSpPr>
          <p:spPr>
            <a:xfrm>
              <a:off x="1672590" y="7894320"/>
              <a:ext cx="3512820" cy="590166"/>
            </a:xfrm>
            <a:prstGeom prst="trapezoid">
              <a:avLst/>
            </a:prstGeom>
            <a:solidFill>
              <a:srgbClr val="34D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6400D3A6-E4AE-9D9A-8D50-4EC239603CA8}"/>
                </a:ext>
              </a:extLst>
            </p:cNvPr>
            <p:cNvSpPr/>
            <p:nvPr/>
          </p:nvSpPr>
          <p:spPr>
            <a:xfrm>
              <a:off x="2925000" y="7220497"/>
              <a:ext cx="1008000" cy="1008000"/>
            </a:xfrm>
            <a:prstGeom prst="ellipse">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Connector 41">
              <a:extLst>
                <a:ext uri="{FF2B5EF4-FFF2-40B4-BE49-F238E27FC236}">
                  <a16:creationId xmlns:a16="http://schemas.microsoft.com/office/drawing/2014/main" id="{B8EC2201-B673-C21B-1659-EBF3FF4A0BD2}"/>
                </a:ext>
              </a:extLst>
            </p:cNvPr>
            <p:cNvCxnSpPr>
              <a:cxnSpLocks/>
            </p:cNvCxnSpPr>
            <p:nvPr/>
          </p:nvCxnSpPr>
          <p:spPr>
            <a:xfrm>
              <a:off x="2156460" y="7993380"/>
              <a:ext cx="0" cy="38862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1190AF-EF90-5A1C-4EF0-B255D70BE433}"/>
                </a:ext>
              </a:extLst>
            </p:cNvPr>
            <p:cNvCxnSpPr>
              <a:cxnSpLocks/>
            </p:cNvCxnSpPr>
            <p:nvPr/>
          </p:nvCxnSpPr>
          <p:spPr>
            <a:xfrm>
              <a:off x="2813146" y="7635090"/>
              <a:ext cx="0" cy="35829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31A43E-E39E-76D2-882F-B2B088948DEF}"/>
                </a:ext>
              </a:extLst>
            </p:cNvPr>
            <p:cNvCxnSpPr/>
            <p:nvPr/>
          </p:nvCxnSpPr>
          <p:spPr>
            <a:xfrm flipH="1">
              <a:off x="2174240" y="7814235"/>
              <a:ext cx="638906" cy="373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9FA6E7A-1330-BBFD-1E36-6A75866781E6}"/>
                </a:ext>
              </a:extLst>
            </p:cNvPr>
            <p:cNvCxnSpPr>
              <a:cxnSpLocks/>
            </p:cNvCxnSpPr>
            <p:nvPr/>
          </p:nvCxnSpPr>
          <p:spPr>
            <a:xfrm flipH="1">
              <a:off x="4925104" y="7604760"/>
              <a:ext cx="0" cy="38862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1FF204D-970A-24B1-8654-8ED627E32094}"/>
                </a:ext>
              </a:extLst>
            </p:cNvPr>
            <p:cNvCxnSpPr>
              <a:cxnSpLocks/>
            </p:cNvCxnSpPr>
            <p:nvPr/>
          </p:nvCxnSpPr>
          <p:spPr>
            <a:xfrm>
              <a:off x="3853815" y="7248903"/>
              <a:ext cx="151223" cy="2537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4988CC3-0A1D-5776-CCC1-E5419332E487}"/>
                </a:ext>
              </a:extLst>
            </p:cNvPr>
            <p:cNvCxnSpPr>
              <a:cxnSpLocks/>
            </p:cNvCxnSpPr>
            <p:nvPr/>
          </p:nvCxnSpPr>
          <p:spPr>
            <a:xfrm>
              <a:off x="3920299" y="7351042"/>
              <a:ext cx="997185" cy="309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850D06A4-10B5-A974-DD9B-C956E4009EDB}"/>
                </a:ext>
              </a:extLst>
            </p:cNvPr>
            <p:cNvSpPr/>
            <p:nvPr/>
          </p:nvSpPr>
          <p:spPr>
            <a:xfrm>
              <a:off x="3353389" y="7243189"/>
              <a:ext cx="151223" cy="796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 name="Rounded Rectangle 17">
            <a:extLst>
              <a:ext uri="{FF2B5EF4-FFF2-40B4-BE49-F238E27FC236}">
                <a16:creationId xmlns:a16="http://schemas.microsoft.com/office/drawing/2014/main" id="{FB60B3AE-1BB9-C39C-1C2E-53CBD4935DC5}"/>
              </a:ext>
            </a:extLst>
          </p:cNvPr>
          <p:cNvSpPr/>
          <p:nvPr/>
        </p:nvSpPr>
        <p:spPr>
          <a:xfrm>
            <a:off x="4708644" y="2031503"/>
            <a:ext cx="1969838" cy="1803713"/>
          </a:xfrm>
          <a:prstGeom prst="roundRect">
            <a:avLst>
              <a:gd name="adj" fmla="val 4949"/>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eaLnBrk="0" fontAlgn="base" hangingPunct="0">
              <a:spcBef>
                <a:spcPct val="0"/>
              </a:spcBef>
              <a:spcAft>
                <a:spcPct val="0"/>
              </a:spcAft>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Equipment</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Polystyrene Ball (3 inch)</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Strong magnet</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Thread</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Paper clips</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Wire clippers</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Cocktail sticks</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rgbClr val="002060"/>
                </a:solidFill>
                <a:latin typeface="Arial Rounded MT Bold" panose="020F0704030504030204" pitchFamily="34" charset="0"/>
                <a:ea typeface="Calibri" panose="020F0502020204030204" pitchFamily="34" charset="0"/>
                <a:cs typeface="Times New Roman" panose="02020603050405020304" pitchFamily="18" charset="0"/>
              </a:rPr>
              <a:t>Small cardboard box</a:t>
            </a:r>
          </a:p>
        </p:txBody>
      </p:sp>
    </p:spTree>
    <p:extLst>
      <p:ext uri="{BB962C8B-B14F-4D97-AF65-F5344CB8AC3E}">
        <p14:creationId xmlns:p14="http://schemas.microsoft.com/office/powerpoint/2010/main" val="243548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6A62B7-4C39-209C-20C4-AEE0FDFA94C2}"/>
              </a:ext>
            </a:extLst>
          </p:cNvPr>
          <p:cNvSpPr/>
          <p:nvPr/>
        </p:nvSpPr>
        <p:spPr>
          <a:xfrm>
            <a:off x="-2"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EC77559-930A-9BDB-0805-D48DAF1DE550}"/>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4" name="Picture 3">
            <a:extLst>
              <a:ext uri="{FF2B5EF4-FFF2-40B4-BE49-F238E27FC236}">
                <a16:creationId xmlns:a16="http://schemas.microsoft.com/office/drawing/2014/main" id="{63C6C482-DDAE-C426-D27A-41619A1FA54F}"/>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5" name="TextBox 4">
            <a:extLst>
              <a:ext uri="{FF2B5EF4-FFF2-40B4-BE49-F238E27FC236}">
                <a16:creationId xmlns:a16="http://schemas.microsoft.com/office/drawing/2014/main" id="{AE02E0DC-1CD6-CA67-3F9D-810306D25EAC}"/>
              </a:ext>
            </a:extLst>
          </p:cNvPr>
          <p:cNvSpPr txBox="1"/>
          <p:nvPr/>
        </p:nvSpPr>
        <p:spPr>
          <a:xfrm>
            <a:off x="1020903" y="221289"/>
            <a:ext cx="4746864" cy="276999"/>
          </a:xfrm>
          <a:prstGeom prst="rect">
            <a:avLst/>
          </a:prstGeom>
          <a:noFill/>
        </p:spPr>
        <p:txBody>
          <a:bodyPr wrap="square" rtlCol="0">
            <a:spAutoFit/>
          </a:bodyPr>
          <a:lstStyle/>
          <a:p>
            <a:r>
              <a:rPr lang="en-GB" sz="1200" dirty="0">
                <a:solidFill>
                  <a:schemeClr val="bg1"/>
                </a:solidFill>
                <a:latin typeface="Arial Rounded MT Bold" panose="020F0704030504030204" pitchFamily="34" charset="0"/>
              </a:rPr>
              <a:t>Mission Assignment: Consider the Earth as a magnet </a:t>
            </a:r>
          </a:p>
        </p:txBody>
      </p:sp>
      <p:sp>
        <p:nvSpPr>
          <p:cNvPr id="6" name="TextBox 5">
            <a:extLst>
              <a:ext uri="{FF2B5EF4-FFF2-40B4-BE49-F238E27FC236}">
                <a16:creationId xmlns:a16="http://schemas.microsoft.com/office/drawing/2014/main" id="{2D7FDE13-E3E7-A9CC-6710-660901605C83}"/>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KS3-23-05</a:t>
            </a:r>
          </a:p>
        </p:txBody>
      </p:sp>
      <p:pic>
        <p:nvPicPr>
          <p:cNvPr id="7" name="Picture 6" descr="Logo, icon&#10;&#10;Description automatically generated">
            <a:extLst>
              <a:ext uri="{FF2B5EF4-FFF2-40B4-BE49-F238E27FC236}">
                <a16:creationId xmlns:a16="http://schemas.microsoft.com/office/drawing/2014/main" id="{074232A5-C62B-21A7-0AE4-934CA762A279}"/>
              </a:ext>
            </a:extLst>
          </p:cNvPr>
          <p:cNvPicPr>
            <a:picLocks noChangeAspect="1"/>
          </p:cNvPicPr>
          <p:nvPr/>
        </p:nvPicPr>
        <p:blipFill>
          <a:blip r:embed="rId3"/>
          <a:stretch>
            <a:fillRect/>
          </a:stretch>
        </p:blipFill>
        <p:spPr>
          <a:xfrm>
            <a:off x="6005032" y="224628"/>
            <a:ext cx="615703" cy="615703"/>
          </a:xfrm>
          <a:prstGeom prst="rect">
            <a:avLst/>
          </a:prstGeom>
        </p:spPr>
      </p:pic>
      <p:sp>
        <p:nvSpPr>
          <p:cNvPr id="8" name="TextBox 7">
            <a:extLst>
              <a:ext uri="{FF2B5EF4-FFF2-40B4-BE49-F238E27FC236}">
                <a16:creationId xmlns:a16="http://schemas.microsoft.com/office/drawing/2014/main" id="{AEAF0B00-369F-E742-8E6A-891E1AFC4D19}"/>
              </a:ext>
            </a:extLst>
          </p:cNvPr>
          <p:cNvSpPr txBox="1"/>
          <p:nvPr/>
        </p:nvSpPr>
        <p:spPr>
          <a:xfrm>
            <a:off x="175301" y="1472699"/>
            <a:ext cx="6507397" cy="276999"/>
          </a:xfrm>
          <a:prstGeom prst="rect">
            <a:avLst/>
          </a:prstGeom>
          <a:noFill/>
        </p:spPr>
        <p:txBody>
          <a:bodyPr wrap="square">
            <a:spAutoFit/>
          </a:bodyPr>
          <a:lstStyle/>
          <a:p>
            <a:pPr algn="ctr"/>
            <a:r>
              <a:rPr lang="en-GB" sz="1200" dirty="0">
                <a:solidFill>
                  <a:srgbClr val="002060"/>
                </a:solidFill>
                <a:latin typeface="Arial Rounded MT Bold" panose="020F0704030504030204" pitchFamily="34" charset="77"/>
              </a:rPr>
              <a:t>Modelling Earth’s magnetic field    </a:t>
            </a:r>
            <a:endParaRPr lang="en-GB" sz="1200" dirty="0">
              <a:solidFill>
                <a:srgbClr val="002060"/>
              </a:solidFill>
              <a:latin typeface="Arial Rounded MT Bold" panose="020F0704030504030204" pitchFamily="34" charset="0"/>
            </a:endParaRPr>
          </a:p>
        </p:txBody>
      </p:sp>
      <p:sp>
        <p:nvSpPr>
          <p:cNvPr id="9" name="Rectangle: Rounded Corners 8">
            <a:extLst>
              <a:ext uri="{FF2B5EF4-FFF2-40B4-BE49-F238E27FC236}">
                <a16:creationId xmlns:a16="http://schemas.microsoft.com/office/drawing/2014/main" id="{9CB0B808-74B0-1BBA-9DE3-59B4DE83FF72}"/>
              </a:ext>
            </a:extLst>
          </p:cNvPr>
          <p:cNvSpPr/>
          <p:nvPr/>
        </p:nvSpPr>
        <p:spPr>
          <a:xfrm>
            <a:off x="175300" y="1442171"/>
            <a:ext cx="6507397" cy="354879"/>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11">
            <a:extLst>
              <a:ext uri="{FF2B5EF4-FFF2-40B4-BE49-F238E27FC236}">
                <a16:creationId xmlns:a16="http://schemas.microsoft.com/office/drawing/2014/main" id="{FFF7C85F-5E0D-53A0-F497-C759DAA44C4B}"/>
              </a:ext>
            </a:extLst>
          </p:cNvPr>
          <p:cNvSpPr>
            <a:spLocks noChangeArrowheads="1"/>
          </p:cNvSpPr>
          <p:nvPr/>
        </p:nvSpPr>
        <p:spPr bwMode="auto">
          <a:xfrm>
            <a:off x="175300" y="1852604"/>
            <a:ext cx="64826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GB"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Questions:</a:t>
            </a:r>
          </a:p>
          <a:p>
            <a:pPr eaLnBrk="0" fontAlgn="base" hangingPunct="0">
              <a:spcBef>
                <a:spcPct val="0"/>
              </a:spcBef>
              <a:spcAft>
                <a:spcPct val="0"/>
              </a:spcAft>
            </a:pPr>
            <a:endPar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1. Sketch the three-dimensional magnetic field of your model in the box below.</a:t>
            </a:r>
          </a:p>
        </p:txBody>
      </p:sp>
      <p:sp>
        <p:nvSpPr>
          <p:cNvPr id="25" name="Rounded Rectangle 146">
            <a:extLst>
              <a:ext uri="{FF2B5EF4-FFF2-40B4-BE49-F238E27FC236}">
                <a16:creationId xmlns:a16="http://schemas.microsoft.com/office/drawing/2014/main" id="{4A82A23E-0E92-3109-E2EC-EAFB63BB9DE2}"/>
              </a:ext>
            </a:extLst>
          </p:cNvPr>
          <p:cNvSpPr/>
          <p:nvPr/>
        </p:nvSpPr>
        <p:spPr>
          <a:xfrm>
            <a:off x="179525" y="2604674"/>
            <a:ext cx="6503172" cy="3038963"/>
          </a:xfrm>
          <a:prstGeom prst="roundRect">
            <a:avLst>
              <a:gd name="adj" fmla="val 2594"/>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2060"/>
              </a:solidFill>
              <a:latin typeface="Arial Rounded MT Bold" panose="020F0704030504030204" pitchFamily="34" charset="77"/>
            </a:endParaRPr>
          </a:p>
        </p:txBody>
      </p:sp>
      <p:sp>
        <p:nvSpPr>
          <p:cNvPr id="26" name="Rectangle 11">
            <a:extLst>
              <a:ext uri="{FF2B5EF4-FFF2-40B4-BE49-F238E27FC236}">
                <a16:creationId xmlns:a16="http://schemas.microsoft.com/office/drawing/2014/main" id="{1F3925CE-8815-0F72-B453-9D5B74ED57F9}"/>
              </a:ext>
            </a:extLst>
          </p:cNvPr>
          <p:cNvSpPr>
            <a:spLocks noChangeArrowheads="1"/>
          </p:cNvSpPr>
          <p:nvPr/>
        </p:nvSpPr>
        <p:spPr bwMode="auto">
          <a:xfrm>
            <a:off x="175300" y="5736127"/>
            <a:ext cx="648269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2. How can you tell, using this model, where the magnetic poles are?</a:t>
            </a:r>
          </a:p>
          <a:p>
            <a:pPr lvl="0" eaLnBrk="0" fontAlgn="base" hangingPunct="0">
              <a:spcBef>
                <a:spcPct val="0"/>
              </a:spcBef>
              <a:spcAft>
                <a:spcPct val="0"/>
              </a:spcAft>
            </a:pPr>
            <a:endPar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US" altLang="en-US" sz="14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a:t>
            </a:r>
          </a:p>
          <a:p>
            <a:pPr lvl="0" eaLnBrk="0" fontAlgn="base" hangingPunct="0">
              <a:spcBef>
                <a:spcPct val="0"/>
              </a:spcBef>
              <a:spcAft>
                <a:spcPct val="0"/>
              </a:spcAft>
            </a:pPr>
            <a:endPar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3. How is this model similar to the Earth’s magnetic field?</a:t>
            </a:r>
          </a:p>
          <a:p>
            <a:pPr eaLnBrk="0" fontAlgn="base" hangingPunct="0">
              <a:spcBef>
                <a:spcPct val="0"/>
              </a:spcBef>
              <a:spcAft>
                <a:spcPct val="0"/>
              </a:spcAft>
            </a:pPr>
            <a:r>
              <a:rPr lang="en-US" altLang="en-US" sz="14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____________________________________________________________________________________________________________________________________________</a:t>
            </a:r>
          </a:p>
          <a:p>
            <a:pPr eaLnBrk="0" fontAlgn="base" hangingPunct="0">
              <a:spcBef>
                <a:spcPct val="0"/>
              </a:spcBef>
              <a:spcAft>
                <a:spcPct val="0"/>
              </a:spcAft>
            </a:pPr>
            <a:endPar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4. How is this model different to the Earth’s magnetic field?</a:t>
            </a:r>
          </a:p>
          <a:p>
            <a:pPr eaLnBrk="0" fontAlgn="base" hangingPunct="0">
              <a:spcBef>
                <a:spcPct val="0"/>
              </a:spcBef>
              <a:spcAft>
                <a:spcPct val="0"/>
              </a:spcAft>
            </a:pPr>
            <a:r>
              <a:rPr lang="en-US" altLang="en-US" sz="14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____________________________________________________________________________________________________________________________________________</a:t>
            </a:r>
          </a:p>
          <a:p>
            <a:pPr eaLnBrk="0" fontAlgn="base" hangingPunct="0">
              <a:spcBef>
                <a:spcPct val="0"/>
              </a:spcBef>
              <a:spcAft>
                <a:spcPct val="0"/>
              </a:spcAft>
            </a:pPr>
            <a:endPar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5. How could you improve the model? J</a:t>
            </a:r>
            <a:r>
              <a:rPr lang="en-US" altLang="en-US" sz="120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ustify </a:t>
            </a:r>
            <a:r>
              <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your answer.</a:t>
            </a:r>
          </a:p>
          <a:p>
            <a:pPr eaLnBrk="0" fontAlgn="base" hangingPunct="0">
              <a:spcBef>
                <a:spcPct val="0"/>
              </a:spcBef>
              <a:spcAft>
                <a:spcPct val="0"/>
              </a:spcAft>
            </a:pPr>
            <a:r>
              <a:rPr lang="en-US" altLang="en-US" sz="14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a:t>
            </a:r>
          </a:p>
          <a:p>
            <a:pPr eaLnBrk="0" fontAlgn="base" hangingPunct="0">
              <a:spcBef>
                <a:spcPct val="0"/>
              </a:spcBef>
              <a:spcAft>
                <a:spcPct val="0"/>
              </a:spcAft>
            </a:pPr>
            <a:endPar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endParaRPr lang="en-US" altLang="en-US" sz="12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77501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93</TotalTime>
  <Words>366</Words>
  <Application>Microsoft Macintosh PowerPoint</Application>
  <PresentationFormat>A4 Paper (210x297 mm)</PresentationFormat>
  <Paragraphs>50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Rounded MT Bold</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Developing Experts</dc:creator>
  <cp:lastModifiedBy>Developing Experts</cp:lastModifiedBy>
  <cp:revision>2</cp:revision>
  <dcterms:created xsi:type="dcterms:W3CDTF">2023-07-06T11:42:09Z</dcterms:created>
  <dcterms:modified xsi:type="dcterms:W3CDTF">2023-09-02T10:01:59Z</dcterms:modified>
</cp:coreProperties>
</file>