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0"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CAF"/>
    <a:srgbClr val="38D4D6"/>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p:restoredTop sz="94719"/>
  </p:normalViewPr>
  <p:slideViewPr>
    <p:cSldViewPr snapToGrid="0" snapToObjects="1">
      <p:cViewPr>
        <p:scale>
          <a:sx n="150" d="100"/>
          <a:sy n="150" d="100"/>
        </p:scale>
        <p:origin x="1464" y="-3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56141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18141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357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723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38D636-7D53-2A40-B66B-27F3A360C276}" type="datetimeFigureOut">
              <a:rPr lang="en-US" smtClean="0"/>
              <a:t>7/23/21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77792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38D636-7D53-2A40-B66B-27F3A360C276}" type="datetimeFigureOut">
              <a:rPr lang="en-US" smtClean="0"/>
              <a:t>7/23/21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427534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38D636-7D53-2A40-B66B-27F3A360C276}" type="datetimeFigureOut">
              <a:rPr lang="en-US" smtClean="0"/>
              <a:t>7/23/21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9029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38D636-7D53-2A40-B66B-27F3A360C276}" type="datetimeFigureOut">
              <a:rPr lang="en-US" smtClean="0"/>
              <a:t>7/23/21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1614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8D636-7D53-2A40-B66B-27F3A360C276}" type="datetimeFigureOut">
              <a:rPr lang="en-US" smtClean="0"/>
              <a:t>7/23/21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8647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658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5847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38D636-7D53-2A40-B66B-27F3A360C276}" type="datetimeFigureOut">
              <a:rPr lang="en-US" smtClean="0"/>
              <a:t>7/23/21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1A9912-8F4E-7E4D-9391-3BDCCD0725B2}" type="slidenum">
              <a:rPr lang="en-US" smtClean="0"/>
              <a:t>‹#›</a:t>
            </a:fld>
            <a:endParaRPr lang="en-US"/>
          </a:p>
        </p:txBody>
      </p:sp>
    </p:spTree>
    <p:extLst>
      <p:ext uri="{BB962C8B-B14F-4D97-AF65-F5344CB8AC3E}">
        <p14:creationId xmlns:p14="http://schemas.microsoft.com/office/powerpoint/2010/main" val="1574602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704732" cy="1015663"/>
          </a:xfrm>
          <a:prstGeom prst="rect">
            <a:avLst/>
          </a:prstGeom>
        </p:spPr>
        <p:txBody>
          <a:bodyPr wrap="none">
            <a:spAutoFit/>
          </a:bodyPr>
          <a:lstStyle/>
          <a:p>
            <a:r>
              <a:rPr lang="en-GB" sz="1200" dirty="0"/>
              <a:t>KS4-17-09: Using Resources - </a:t>
            </a:r>
            <a:r>
              <a:rPr lang="en-US" sz="1200" dirty="0"/>
              <a:t>Explore water safe to drink</a:t>
            </a:r>
          </a:p>
          <a:p>
            <a:endParaRPr lang="en-US" sz="1200" dirty="0"/>
          </a:p>
          <a:p>
            <a:endParaRPr lang="en-US" sz="1200" dirty="0"/>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33855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the difference between potable and pure water  </a:t>
            </a:r>
          </a:p>
          <a:p>
            <a:r>
              <a:rPr lang="en-US" sz="800" dirty="0">
                <a:solidFill>
                  <a:srgbClr val="38D4D6"/>
                </a:solidFill>
              </a:rPr>
              <a:t>●</a:t>
            </a:r>
            <a:r>
              <a:rPr lang="en-US" sz="800" dirty="0"/>
              <a:t> Describe the steps used to produce potable water from fresh water and from salty water</a:t>
            </a:r>
          </a:p>
        </p:txBody>
      </p:sp>
      <p:sp>
        <p:nvSpPr>
          <p:cNvPr id="2" name="Rectangle 1">
            <a:extLst>
              <a:ext uri="{FF2B5EF4-FFF2-40B4-BE49-F238E27FC236}">
                <a16:creationId xmlns:a16="http://schemas.microsoft.com/office/drawing/2014/main" id="{F8BD07EC-8441-2041-A859-483A6B50148D}"/>
              </a:ext>
            </a:extLst>
          </p:cNvPr>
          <p:cNvSpPr/>
          <p:nvPr/>
        </p:nvSpPr>
        <p:spPr>
          <a:xfrm>
            <a:off x="156877" y="852582"/>
            <a:ext cx="6516742" cy="6124754"/>
          </a:xfrm>
          <a:prstGeom prst="rect">
            <a:avLst/>
          </a:prstGeom>
        </p:spPr>
        <p:txBody>
          <a:bodyPr wrap="square">
            <a:spAutoFit/>
          </a:bodyPr>
          <a:lstStyle/>
          <a:p>
            <a:r>
              <a:rPr lang="en-GB" sz="1200" b="1" dirty="0">
                <a:solidFill>
                  <a:srgbClr val="279CAF"/>
                </a:solidFill>
              </a:rPr>
              <a:t>Key Facts:</a:t>
            </a:r>
          </a:p>
          <a:p>
            <a:r>
              <a:rPr lang="en-GB" sz="1200" dirty="0"/>
              <a:t>Water of appropriate quality is essential for life. For humans, drinking water should have sufficiently low levels of dissolved salts and microbes. Water that is safe to drink is called potable water. Potable water is not pure water in the chemical sense because it contains dissolved substances.</a:t>
            </a:r>
          </a:p>
          <a:p>
            <a:r>
              <a:rPr lang="en-GB" sz="1200" dirty="0"/>
              <a:t>The methods used to produce potable water depend on available supplies of water and local conditions.</a:t>
            </a:r>
          </a:p>
          <a:p>
            <a:endParaRPr lang="en-GB" sz="800" dirty="0"/>
          </a:p>
          <a:p>
            <a:r>
              <a:rPr lang="en-GB" sz="1200" dirty="0"/>
              <a:t>In the UK, rain provides water with low levels of dissolved substances (fresh water) that collects in the ground, in lakes, and rivers, and most potable water is produced by:</a:t>
            </a:r>
          </a:p>
          <a:p>
            <a:endParaRPr lang="en-GB" sz="800" dirty="0"/>
          </a:p>
          <a:p>
            <a:pPr marL="171450" indent="-171450">
              <a:buFont typeface="Arial" panose="020B0604020202020204" pitchFamily="34" charset="0"/>
              <a:buChar char="•"/>
            </a:pPr>
            <a:r>
              <a:rPr lang="en-GB" sz="1200" dirty="0"/>
              <a:t>choosing an appropriate source of fresh water</a:t>
            </a:r>
          </a:p>
          <a:p>
            <a:pPr marL="171450" indent="-171450">
              <a:buFont typeface="Arial" panose="020B0604020202020204" pitchFamily="34" charset="0"/>
              <a:buChar char="•"/>
            </a:pPr>
            <a:r>
              <a:rPr lang="en-GB" sz="1200" dirty="0"/>
              <a:t>passing the water through filter beds </a:t>
            </a:r>
          </a:p>
          <a:p>
            <a:pPr marL="171450" indent="-171450">
              <a:buFont typeface="Arial" panose="020B0604020202020204" pitchFamily="34" charset="0"/>
              <a:buChar char="•"/>
            </a:pPr>
            <a:r>
              <a:rPr lang="en-GB" sz="1200" dirty="0"/>
              <a:t>sterilising</a:t>
            </a:r>
          </a:p>
          <a:p>
            <a:endParaRPr lang="en-GB" sz="800" dirty="0"/>
          </a:p>
          <a:p>
            <a:r>
              <a:rPr lang="en-GB" sz="1200" dirty="0"/>
              <a:t>Sterilising agents used for potable water include chlorine, ozone or ultra-violet light.</a:t>
            </a:r>
          </a:p>
          <a:p>
            <a:r>
              <a:rPr lang="en-GB" sz="1200" dirty="0"/>
              <a:t>If supplies of fresh water are limited, desalination of salty water or sea water may be required. Desalination can be done by distillation or by processes that use membranes such as reverse osmosis. These processes require large amounts of energy.</a:t>
            </a:r>
          </a:p>
          <a:p>
            <a:endParaRPr lang="en-GB" sz="800" b="0" i="0" dirty="0">
              <a:effectLst/>
            </a:endParaRPr>
          </a:p>
          <a:p>
            <a:r>
              <a:rPr lang="en-GB" sz="1200" dirty="0"/>
              <a:t>Potable water is water that has been processed and is safe for human consumption and daily use.</a:t>
            </a:r>
          </a:p>
          <a:p>
            <a:r>
              <a:rPr lang="en-GB" sz="1200" dirty="0"/>
              <a:t>The difference between pure water and potable water is that pure water is solely made up of </a:t>
            </a:r>
            <a:r>
              <a:rPr lang="en-GB" sz="1200" b="1" dirty="0"/>
              <a:t>H</a:t>
            </a:r>
            <a:r>
              <a:rPr lang="en-GB" sz="1200" b="1" baseline="-25000" dirty="0"/>
              <a:t>2</a:t>
            </a:r>
            <a:r>
              <a:rPr lang="en-GB" sz="1200" b="1" dirty="0"/>
              <a:t>O molecules</a:t>
            </a:r>
            <a:r>
              <a:rPr lang="en-GB" sz="1200" dirty="0"/>
              <a:t>, whereas potable water may contain different substances, usually dissolved minerals and salts.</a:t>
            </a:r>
          </a:p>
          <a:p>
            <a:endParaRPr lang="en-GB" sz="800" dirty="0"/>
          </a:p>
          <a:p>
            <a:r>
              <a:rPr lang="en-GB" sz="1200" dirty="0"/>
              <a:t>Potable water should have the following characteristics:</a:t>
            </a:r>
          </a:p>
          <a:p>
            <a:pPr lvl="1"/>
            <a:r>
              <a:rPr lang="en-GB" sz="1200" dirty="0"/>
              <a:t>Have a pH between 6.5 and 8.5.</a:t>
            </a:r>
          </a:p>
          <a:p>
            <a:pPr lvl="1"/>
            <a:r>
              <a:rPr lang="en-GB" sz="1200" dirty="0"/>
              <a:t>The dissolved substances (e.g. salt) will be within a normal range i.e. not saturated.</a:t>
            </a:r>
          </a:p>
          <a:p>
            <a:pPr lvl="1"/>
            <a:r>
              <a:rPr lang="en-GB" sz="1200" dirty="0"/>
              <a:t>Be free of bacteria or potentially harmful microbes.</a:t>
            </a:r>
          </a:p>
          <a:p>
            <a:pPr lvl="1"/>
            <a:endParaRPr lang="en-GB" sz="800" dirty="0"/>
          </a:p>
          <a:p>
            <a:r>
              <a:rPr lang="en-GB" sz="1200" dirty="0"/>
              <a:t>Water is considered fresh when it is relatively free from dissolves substances e.g. rainwater.</a:t>
            </a:r>
          </a:p>
          <a:p>
            <a:r>
              <a:rPr lang="en-GB" sz="1200" dirty="0"/>
              <a:t>Water can collect in reservoirs, lakes and rivers and is known as </a:t>
            </a:r>
            <a:r>
              <a:rPr lang="en-GB" sz="1200" b="1" dirty="0"/>
              <a:t>surface water.</a:t>
            </a:r>
            <a:endParaRPr lang="en-GB" sz="1200" dirty="0"/>
          </a:p>
          <a:p>
            <a:r>
              <a:rPr lang="en-GB" sz="1200" dirty="0"/>
              <a:t>In addition, it can collect in</a:t>
            </a:r>
            <a:r>
              <a:rPr lang="en-GB" sz="1200" b="1" dirty="0"/>
              <a:t> aquifers</a:t>
            </a:r>
            <a:r>
              <a:rPr lang="en-GB" sz="1200" dirty="0"/>
              <a:t> which are rocks that collect water underground.</a:t>
            </a:r>
          </a:p>
          <a:p>
            <a:r>
              <a:rPr lang="en-GB" sz="1200" dirty="0"/>
              <a:t>This water is called </a:t>
            </a:r>
            <a:r>
              <a:rPr lang="en-GB" sz="1200" b="1" dirty="0"/>
              <a:t>groundwater.</a:t>
            </a:r>
            <a:endParaRPr lang="en-GB" sz="1200" dirty="0"/>
          </a:p>
          <a:p>
            <a:endParaRPr lang="en-GB" sz="1200" b="0" i="0" dirty="0">
              <a:effectLst/>
            </a:endParaRPr>
          </a:p>
        </p:txBody>
      </p:sp>
      <p:sp>
        <p:nvSpPr>
          <p:cNvPr id="3" name="TextBox 2">
            <a:extLst>
              <a:ext uri="{FF2B5EF4-FFF2-40B4-BE49-F238E27FC236}">
                <a16:creationId xmlns:a16="http://schemas.microsoft.com/office/drawing/2014/main" id="{F43AD8D6-59D0-E74A-9385-7C97EE48AD5C}"/>
              </a:ext>
            </a:extLst>
          </p:cNvPr>
          <p:cNvSpPr txBox="1"/>
          <p:nvPr/>
        </p:nvSpPr>
        <p:spPr>
          <a:xfrm>
            <a:off x="526330" y="7644298"/>
            <a:ext cx="2694686" cy="1569660"/>
          </a:xfrm>
          <a:prstGeom prst="rect">
            <a:avLst/>
          </a:prstGeom>
          <a:noFill/>
        </p:spPr>
        <p:txBody>
          <a:bodyPr wrap="square" rtlCol="0">
            <a:spAutoFit/>
          </a:bodyPr>
          <a:lstStyle/>
          <a:p>
            <a:pPr algn="ctr"/>
            <a:r>
              <a:rPr lang="en-US" sz="1200" b="1" dirty="0">
                <a:solidFill>
                  <a:srgbClr val="279CAF"/>
                </a:solidFill>
              </a:rPr>
              <a:t>Did you know…</a:t>
            </a:r>
          </a:p>
          <a:p>
            <a:pPr algn="ctr"/>
            <a:r>
              <a:rPr lang="en-GB" sz="1200" dirty="0"/>
              <a:t>We're one of the UK's largest water and wastewater services company. Every day we supply </a:t>
            </a:r>
            <a:r>
              <a:rPr lang="en-GB" sz="1200" b="1" dirty="0"/>
              <a:t>around 2.6 billion litres of drinking water to nine million customers</a:t>
            </a:r>
            <a:r>
              <a:rPr lang="en-GB" sz="1200" dirty="0"/>
              <a:t>. We also remove and treat 4.4 billion litres of sewage every day for 15 million customers.</a:t>
            </a:r>
            <a:endParaRPr lang="en-US" sz="1200" dirty="0"/>
          </a:p>
        </p:txBody>
      </p:sp>
      <p:pic>
        <p:nvPicPr>
          <p:cNvPr id="10" name="Graphic 9">
            <a:extLst>
              <a:ext uri="{FF2B5EF4-FFF2-40B4-BE49-F238E27FC236}">
                <a16:creationId xmlns:a16="http://schemas.microsoft.com/office/drawing/2014/main" id="{717EC1BA-9876-5B4B-9CA2-138A04EC79B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49335" y="7448719"/>
            <a:ext cx="2582335" cy="2076702"/>
          </a:xfrm>
          <a:prstGeom prst="rect">
            <a:avLst/>
          </a:prstGeom>
        </p:spPr>
      </p:pic>
      <p:sp>
        <p:nvSpPr>
          <p:cNvPr id="13" name="Rounded Rectangle 12">
            <a:extLst>
              <a:ext uri="{FF2B5EF4-FFF2-40B4-BE49-F238E27FC236}">
                <a16:creationId xmlns:a16="http://schemas.microsoft.com/office/drawing/2014/main" id="{B2AE8EDE-3FAC-DF44-969D-9898EBE35AC5}"/>
              </a:ext>
            </a:extLst>
          </p:cNvPr>
          <p:cNvSpPr/>
          <p:nvPr/>
        </p:nvSpPr>
        <p:spPr>
          <a:xfrm>
            <a:off x="192048" y="7407768"/>
            <a:ext cx="6473904" cy="2226932"/>
          </a:xfrm>
          <a:prstGeom prst="roundRect">
            <a:avLst>
              <a:gd name="adj" fmla="val 4879"/>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E4859BC-B61E-0C49-89AD-83DA66A786C5}"/>
              </a:ext>
            </a:extLst>
          </p:cNvPr>
          <p:cNvSpPr/>
          <p:nvPr/>
        </p:nvSpPr>
        <p:spPr>
          <a:xfrm>
            <a:off x="195955" y="6646667"/>
            <a:ext cx="6473903" cy="646331"/>
          </a:xfrm>
          <a:prstGeom prst="rect">
            <a:avLst/>
          </a:prstGeom>
        </p:spPr>
        <p:txBody>
          <a:bodyPr wrap="square">
            <a:spAutoFit/>
          </a:bodyPr>
          <a:lstStyle/>
          <a:p>
            <a:pPr algn="ctr"/>
            <a:r>
              <a:rPr lang="en-GB" sz="1200" dirty="0">
                <a:solidFill>
                  <a:srgbClr val="279CAF"/>
                </a:solidFill>
              </a:rPr>
              <a:t>The difference between distillation and desalination is distillation is the action of separating a solution by heating or cooling and desalination is the removal of salt from salt water. That is the difference between distillation and desalination.</a:t>
            </a:r>
            <a:endParaRPr lang="en-US" sz="1200" dirty="0">
              <a:solidFill>
                <a:srgbClr val="279CAF"/>
              </a:solidFill>
            </a:endParaRPr>
          </a:p>
        </p:txBody>
      </p:sp>
      <p:sp>
        <p:nvSpPr>
          <p:cNvPr id="15" name="Rounded Rectangle 14">
            <a:extLst>
              <a:ext uri="{FF2B5EF4-FFF2-40B4-BE49-F238E27FC236}">
                <a16:creationId xmlns:a16="http://schemas.microsoft.com/office/drawing/2014/main" id="{DD1195F5-9FE6-1A4A-8A40-C1274AF93C46}"/>
              </a:ext>
            </a:extLst>
          </p:cNvPr>
          <p:cNvSpPr/>
          <p:nvPr/>
        </p:nvSpPr>
        <p:spPr>
          <a:xfrm>
            <a:off x="195956" y="6646667"/>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857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704732" cy="1015663"/>
          </a:xfrm>
          <a:prstGeom prst="rect">
            <a:avLst/>
          </a:prstGeom>
        </p:spPr>
        <p:txBody>
          <a:bodyPr wrap="none">
            <a:spAutoFit/>
          </a:bodyPr>
          <a:lstStyle/>
          <a:p>
            <a:r>
              <a:rPr lang="en-GB" sz="1200" dirty="0"/>
              <a:t>KS4-17-09: Using Resources - </a:t>
            </a:r>
            <a:r>
              <a:rPr lang="en-US" sz="1200" dirty="0"/>
              <a:t>Explore water safe to drink</a:t>
            </a:r>
          </a:p>
          <a:p>
            <a:endParaRPr lang="en-US" sz="1200" dirty="0"/>
          </a:p>
          <a:p>
            <a:endParaRPr lang="en-US" sz="1200" dirty="0"/>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33855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the difference between potable and pure water  </a:t>
            </a:r>
          </a:p>
          <a:p>
            <a:r>
              <a:rPr lang="en-US" sz="800" dirty="0">
                <a:solidFill>
                  <a:srgbClr val="38D4D6"/>
                </a:solidFill>
              </a:rPr>
              <a:t>●</a:t>
            </a:r>
            <a:r>
              <a:rPr lang="en-US" sz="800" dirty="0"/>
              <a:t> Describe the steps used to produce potable water from fresh water and from salty water</a:t>
            </a:r>
          </a:p>
        </p:txBody>
      </p:sp>
      <p:sp>
        <p:nvSpPr>
          <p:cNvPr id="9" name="Rectangle 8">
            <a:extLst>
              <a:ext uri="{FF2B5EF4-FFF2-40B4-BE49-F238E27FC236}">
                <a16:creationId xmlns:a16="http://schemas.microsoft.com/office/drawing/2014/main" id="{DDDF269D-E3CE-D649-B0B2-CBE7CA1C5EF8}"/>
              </a:ext>
            </a:extLst>
          </p:cNvPr>
          <p:cNvSpPr/>
          <p:nvPr/>
        </p:nvSpPr>
        <p:spPr>
          <a:xfrm>
            <a:off x="84666" y="6516710"/>
            <a:ext cx="6551324" cy="3795911"/>
          </a:xfrm>
          <a:prstGeom prst="rect">
            <a:avLst/>
          </a:prstGeom>
        </p:spPr>
        <p:txBody>
          <a:bodyPr wrap="square">
            <a:spAutoFit/>
          </a:bodyPr>
          <a:lstStyle/>
          <a:p>
            <a:pPr>
              <a:lnSpc>
                <a:spcPts val="1300"/>
              </a:lnSpc>
            </a:pPr>
            <a:r>
              <a:rPr lang="en-GB" sz="1200" b="1" dirty="0">
                <a:solidFill>
                  <a:srgbClr val="279CAF"/>
                </a:solidFill>
                <a:ea typeface="Times New Roman" panose="02020603050405020304" pitchFamily="18" charset="0"/>
                <a:cs typeface="Arial" panose="020B0604020202020204" pitchFamily="34" charset="0"/>
              </a:rPr>
              <a:t>Define the terms:</a:t>
            </a:r>
            <a:endParaRPr lang="en-GB" sz="1200" b="1" dirty="0">
              <a:solidFill>
                <a:srgbClr val="279CAF"/>
              </a:solidFill>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Times New Roman" panose="02020603050405020304" pitchFamily="18" charset="0"/>
              </a:rPr>
              <a:t>P</a:t>
            </a:r>
            <a:r>
              <a:rPr lang="en-GB" sz="1200" dirty="0">
                <a:ea typeface="Times New Roman" panose="02020603050405020304" pitchFamily="18" charset="0"/>
                <a:cs typeface="Arial" panose="020B0604020202020204" pitchFamily="34" charset="0"/>
              </a:rPr>
              <a:t>otable water: 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8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Pure water:</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Explain the differences between the two terms.</a:t>
            </a:r>
          </a:p>
          <a:p>
            <a:pPr>
              <a:lnSpc>
                <a:spcPts val="1300"/>
              </a:lnSpc>
            </a:pPr>
            <a:endParaRPr lang="en-GB" sz="1200" dirty="0">
              <a:ea typeface="Times New Roman" panose="02020603050405020304" pitchFamily="18" charset="0"/>
              <a:cs typeface="Arial" panose="020B0604020202020204" pitchFamily="34" charset="0"/>
            </a:endParaRPr>
          </a:p>
          <a:p>
            <a:pPr>
              <a:lnSpc>
                <a:spcPts val="1300"/>
              </a:lnSpc>
            </a:pP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Extended writing: describe the process of desalination.</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Extended writing: describe the process of distillation</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Extended writing: explain why distillation separates substances.</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r>
              <a:rPr lang="en-GB" sz="1200" dirty="0">
                <a:ea typeface="Times New Roman" panose="02020603050405020304" pitchFamily="18" charset="0"/>
              </a:rPr>
              <a:t>Grade 9: explain what happens to substances during the process of distillation in terms of intermolecular forces of attraction.</a:t>
            </a:r>
            <a:r>
              <a:rPr lang="en-GB" sz="1200" dirty="0"/>
              <a:t> </a:t>
            </a:r>
            <a:endParaRPr lang="en-US" sz="1200" dirty="0"/>
          </a:p>
        </p:txBody>
      </p:sp>
      <p:sp>
        <p:nvSpPr>
          <p:cNvPr id="11" name="Rectangle 10">
            <a:extLst>
              <a:ext uri="{FF2B5EF4-FFF2-40B4-BE49-F238E27FC236}">
                <a16:creationId xmlns:a16="http://schemas.microsoft.com/office/drawing/2014/main" id="{0B05EA58-6D76-D44C-9FA7-D718EC713829}"/>
              </a:ext>
            </a:extLst>
          </p:cNvPr>
          <p:cNvSpPr/>
          <p:nvPr/>
        </p:nvSpPr>
        <p:spPr>
          <a:xfrm>
            <a:off x="84667" y="938076"/>
            <a:ext cx="6521365" cy="4154984"/>
          </a:xfrm>
          <a:prstGeom prst="rect">
            <a:avLst/>
          </a:prstGeom>
        </p:spPr>
        <p:txBody>
          <a:bodyPr wrap="square">
            <a:spAutoFit/>
          </a:bodyPr>
          <a:lstStyle/>
          <a:p>
            <a:r>
              <a:rPr lang="en-GB" sz="1200" b="1" dirty="0">
                <a:solidFill>
                  <a:srgbClr val="279CAF"/>
                </a:solidFill>
              </a:rPr>
              <a:t>Desalination </a:t>
            </a:r>
          </a:p>
          <a:p>
            <a:r>
              <a:rPr lang="en-GB" sz="1200" dirty="0">
                <a:solidFill>
                  <a:srgbClr val="231F20"/>
                </a:solidFill>
              </a:rPr>
              <a:t>Desalination is the removal of salt from seawater. This produces clean drinking water and is particularly useful in countries that have coastlines but no readily available fresh water sources, such as rivers and streams.</a:t>
            </a:r>
          </a:p>
          <a:p>
            <a:endParaRPr lang="en-GB" sz="800" dirty="0">
              <a:solidFill>
                <a:srgbClr val="231F20"/>
              </a:solidFill>
            </a:endParaRPr>
          </a:p>
          <a:p>
            <a:r>
              <a:rPr lang="en-GB" sz="1200" dirty="0">
                <a:solidFill>
                  <a:srgbClr val="231F20"/>
                </a:solidFill>
              </a:rPr>
              <a:t>Desalination uses one of two main methods. The first is </a:t>
            </a:r>
            <a:r>
              <a:rPr lang="en-GB" sz="1200" b="1" dirty="0">
                <a:solidFill>
                  <a:srgbClr val="231F20"/>
                </a:solidFill>
              </a:rPr>
              <a:t>reverse osmosis</a:t>
            </a:r>
            <a:r>
              <a:rPr lang="en-GB" sz="1200" dirty="0">
                <a:solidFill>
                  <a:srgbClr val="231F20"/>
                </a:solidFill>
              </a:rPr>
              <a:t>, where seawater is forced through a membrane at high pressure. The membrane </a:t>
            </a:r>
          </a:p>
          <a:p>
            <a:r>
              <a:rPr lang="en-GB" sz="1200" dirty="0">
                <a:solidFill>
                  <a:srgbClr val="231F20"/>
                </a:solidFill>
              </a:rPr>
              <a:t>allows water molecules to pass through but prevents </a:t>
            </a:r>
          </a:p>
          <a:p>
            <a:r>
              <a:rPr lang="en-GB" sz="1200" dirty="0">
                <a:solidFill>
                  <a:srgbClr val="231F20"/>
                </a:solidFill>
              </a:rPr>
              <a:t>any other chemicals dissolved in the water from </a:t>
            </a:r>
          </a:p>
          <a:p>
            <a:r>
              <a:rPr lang="en-GB" sz="1200" dirty="0">
                <a:solidFill>
                  <a:srgbClr val="231F20"/>
                </a:solidFill>
              </a:rPr>
              <a:t>passing through.</a:t>
            </a:r>
          </a:p>
          <a:p>
            <a:endParaRPr lang="en-GB" sz="800" dirty="0">
              <a:solidFill>
                <a:srgbClr val="231F20"/>
              </a:solidFill>
            </a:endParaRPr>
          </a:p>
          <a:p>
            <a:r>
              <a:rPr lang="en-GB" sz="1200" dirty="0">
                <a:solidFill>
                  <a:srgbClr val="231F20"/>
                </a:solidFill>
              </a:rPr>
              <a:t>The second is </a:t>
            </a:r>
            <a:r>
              <a:rPr lang="en-GB" sz="1200" b="1" dirty="0">
                <a:solidFill>
                  <a:srgbClr val="231F20"/>
                </a:solidFill>
              </a:rPr>
              <a:t>thermal desalination</a:t>
            </a:r>
            <a:r>
              <a:rPr lang="en-GB" sz="1200" dirty="0">
                <a:solidFill>
                  <a:srgbClr val="231F20"/>
                </a:solidFill>
              </a:rPr>
              <a:t>. Older (thermal) </a:t>
            </a:r>
          </a:p>
          <a:p>
            <a:r>
              <a:rPr lang="en-GB" sz="1200" dirty="0">
                <a:solidFill>
                  <a:srgbClr val="231F20"/>
                </a:solidFill>
              </a:rPr>
              <a:t>desalination plants may work using a principle similar </a:t>
            </a:r>
          </a:p>
          <a:p>
            <a:r>
              <a:rPr lang="en-GB" sz="1200" dirty="0">
                <a:solidFill>
                  <a:srgbClr val="231F20"/>
                </a:solidFill>
              </a:rPr>
              <a:t>to </a:t>
            </a:r>
            <a:r>
              <a:rPr lang="en-GB" sz="1200" b="1" dirty="0">
                <a:solidFill>
                  <a:srgbClr val="231F20"/>
                </a:solidFill>
              </a:rPr>
              <a:t>distillation</a:t>
            </a:r>
            <a:r>
              <a:rPr lang="en-GB" sz="1200" dirty="0">
                <a:solidFill>
                  <a:srgbClr val="231F20"/>
                </a:solidFill>
              </a:rPr>
              <a:t>:</a:t>
            </a:r>
          </a:p>
          <a:p>
            <a:endParaRPr lang="en-GB" sz="800" dirty="0">
              <a:solidFill>
                <a:srgbClr val="231F20"/>
              </a:solidFill>
            </a:endParaRPr>
          </a:p>
          <a:p>
            <a:pPr marL="171450" indent="-171450">
              <a:buFont typeface="Arial" panose="020B0604020202020204" pitchFamily="34" charset="0"/>
              <a:buChar char="•"/>
            </a:pPr>
            <a:r>
              <a:rPr lang="en-GB" sz="1200" dirty="0">
                <a:solidFill>
                  <a:srgbClr val="231F20"/>
                </a:solidFill>
              </a:rPr>
              <a:t>the salt water is heated or the water is allowed </a:t>
            </a:r>
          </a:p>
          <a:p>
            <a:r>
              <a:rPr lang="en-GB" sz="1200" dirty="0">
                <a:solidFill>
                  <a:srgbClr val="231F20"/>
                </a:solidFill>
              </a:rPr>
              <a:t>to evaporate</a:t>
            </a:r>
          </a:p>
          <a:p>
            <a:pPr marL="171450" indent="-171450">
              <a:buFont typeface="Arial" panose="020B0604020202020204" pitchFamily="34" charset="0"/>
              <a:buChar char="•"/>
            </a:pPr>
            <a:r>
              <a:rPr lang="en-GB" sz="1200" dirty="0">
                <a:solidFill>
                  <a:srgbClr val="231F20"/>
                </a:solidFill>
              </a:rPr>
              <a:t>the water vapour is collected rather than being </a:t>
            </a:r>
          </a:p>
          <a:p>
            <a:r>
              <a:rPr lang="en-GB" sz="1200" dirty="0">
                <a:solidFill>
                  <a:srgbClr val="231F20"/>
                </a:solidFill>
              </a:rPr>
              <a:t>lost</a:t>
            </a:r>
          </a:p>
          <a:p>
            <a:pPr marL="171450" indent="-171450">
              <a:buFont typeface="Arial" panose="020B0604020202020204" pitchFamily="34" charset="0"/>
              <a:buChar char="•"/>
            </a:pPr>
            <a:r>
              <a:rPr lang="en-GB" sz="1200" dirty="0">
                <a:solidFill>
                  <a:srgbClr val="231F20"/>
                </a:solidFill>
              </a:rPr>
              <a:t>the water vapour is condensed to form pure </a:t>
            </a:r>
          </a:p>
          <a:p>
            <a:r>
              <a:rPr lang="en-GB" sz="1200" dirty="0">
                <a:solidFill>
                  <a:srgbClr val="231F20"/>
                </a:solidFill>
              </a:rPr>
              <a:t>water/fresh water</a:t>
            </a:r>
          </a:p>
          <a:p>
            <a:pPr marL="171450" indent="-171450">
              <a:buFont typeface="Arial" panose="020B0604020202020204" pitchFamily="34" charset="0"/>
              <a:buChar char="•"/>
            </a:pPr>
            <a:r>
              <a:rPr lang="en-GB" sz="1200" dirty="0">
                <a:solidFill>
                  <a:srgbClr val="231F20"/>
                </a:solidFill>
              </a:rPr>
              <a:t>the salt is left behind and can be used for other </a:t>
            </a:r>
          </a:p>
          <a:p>
            <a:r>
              <a:rPr lang="en-GB" sz="1200" dirty="0">
                <a:solidFill>
                  <a:srgbClr val="231F20"/>
                </a:solidFill>
              </a:rPr>
              <a:t>purposes</a:t>
            </a:r>
            <a:endParaRPr lang="en-GB" sz="1200" b="0" i="0" dirty="0">
              <a:solidFill>
                <a:srgbClr val="231F20"/>
              </a:solidFill>
              <a:effectLst/>
            </a:endParaRPr>
          </a:p>
        </p:txBody>
      </p:sp>
      <p:pic>
        <p:nvPicPr>
          <p:cNvPr id="2050" name="Picture 2" descr="Chemistry Words: Distillation @ GCSE Science Dictionary">
            <a:extLst>
              <a:ext uri="{FF2B5EF4-FFF2-40B4-BE49-F238E27FC236}">
                <a16:creationId xmlns:a16="http://schemas.microsoft.com/office/drawing/2014/main" id="{962B7724-84C9-BB41-A902-24F01BEA4A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4883" y="2039138"/>
            <a:ext cx="3031069" cy="2774922"/>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2A77BDBF-812A-F34A-A042-5584B77BD449}"/>
              </a:ext>
            </a:extLst>
          </p:cNvPr>
          <p:cNvSpPr/>
          <p:nvPr/>
        </p:nvSpPr>
        <p:spPr>
          <a:xfrm>
            <a:off x="84666" y="5131715"/>
            <a:ext cx="6581285" cy="1384995"/>
          </a:xfrm>
          <a:prstGeom prst="rect">
            <a:avLst/>
          </a:prstGeom>
        </p:spPr>
        <p:txBody>
          <a:bodyPr wrap="square">
            <a:spAutoFit/>
          </a:bodyPr>
          <a:lstStyle/>
          <a:p>
            <a:r>
              <a:rPr lang="en-GB" sz="1200" b="1" dirty="0">
                <a:solidFill>
                  <a:srgbClr val="279CAF"/>
                </a:solidFill>
                <a:latin typeface="ReithSans"/>
              </a:rPr>
              <a:t>Distillation</a:t>
            </a:r>
          </a:p>
          <a:p>
            <a:r>
              <a:rPr lang="en-GB" sz="1200" b="1" dirty="0">
                <a:solidFill>
                  <a:srgbClr val="231F20"/>
                </a:solidFill>
              </a:rPr>
              <a:t>Simple distillation</a:t>
            </a:r>
            <a:r>
              <a:rPr lang="en-GB" sz="1200" dirty="0">
                <a:solidFill>
                  <a:srgbClr val="231F20"/>
                </a:solidFill>
              </a:rPr>
              <a:t> is used to separate a </a:t>
            </a:r>
            <a:r>
              <a:rPr lang="en-GB" sz="1200" b="1" dirty="0">
                <a:solidFill>
                  <a:srgbClr val="231F20"/>
                </a:solidFill>
              </a:rPr>
              <a:t>solvent</a:t>
            </a:r>
            <a:r>
              <a:rPr lang="en-GB" sz="1200" dirty="0">
                <a:solidFill>
                  <a:srgbClr val="231F20"/>
                </a:solidFill>
              </a:rPr>
              <a:t> from a </a:t>
            </a:r>
            <a:r>
              <a:rPr lang="en-GB" sz="1200" b="1" dirty="0">
                <a:solidFill>
                  <a:srgbClr val="231F20"/>
                </a:solidFill>
              </a:rPr>
              <a:t>solution</a:t>
            </a:r>
            <a:r>
              <a:rPr lang="en-GB" sz="1200" dirty="0">
                <a:solidFill>
                  <a:srgbClr val="231F20"/>
                </a:solidFill>
              </a:rPr>
              <a:t>. It is useful for producing </a:t>
            </a:r>
            <a:r>
              <a:rPr lang="en-GB" sz="1200" b="1" dirty="0">
                <a:solidFill>
                  <a:srgbClr val="231F20"/>
                </a:solidFill>
              </a:rPr>
              <a:t>pure water from seawater</a:t>
            </a:r>
            <a:r>
              <a:rPr lang="en-GB" sz="1200" dirty="0">
                <a:solidFill>
                  <a:srgbClr val="231F20"/>
                </a:solidFill>
              </a:rPr>
              <a:t>.</a:t>
            </a:r>
          </a:p>
          <a:p>
            <a:r>
              <a:rPr lang="en-GB" sz="1200" dirty="0">
                <a:solidFill>
                  <a:srgbClr val="231F20"/>
                </a:solidFill>
              </a:rPr>
              <a:t>Simple distillation works because the </a:t>
            </a:r>
            <a:r>
              <a:rPr lang="en-GB" sz="1200" b="1" dirty="0">
                <a:solidFill>
                  <a:srgbClr val="231F20"/>
                </a:solidFill>
              </a:rPr>
              <a:t>dissolved</a:t>
            </a:r>
            <a:r>
              <a:rPr lang="en-GB" sz="1200" dirty="0">
                <a:solidFill>
                  <a:srgbClr val="231F20"/>
                </a:solidFill>
              </a:rPr>
              <a:t> </a:t>
            </a:r>
            <a:r>
              <a:rPr lang="en-GB" sz="1200" b="1" dirty="0">
                <a:solidFill>
                  <a:srgbClr val="231F20"/>
                </a:solidFill>
              </a:rPr>
              <a:t>solute</a:t>
            </a:r>
            <a:r>
              <a:rPr lang="en-GB" sz="1200" dirty="0">
                <a:solidFill>
                  <a:srgbClr val="231F20"/>
                </a:solidFill>
              </a:rPr>
              <a:t> has a much higher </a:t>
            </a:r>
            <a:r>
              <a:rPr lang="en-GB" sz="1200" b="1" dirty="0">
                <a:solidFill>
                  <a:srgbClr val="231F20"/>
                </a:solidFill>
              </a:rPr>
              <a:t>boiling point</a:t>
            </a:r>
            <a:r>
              <a:rPr lang="en-GB" sz="1200" dirty="0">
                <a:solidFill>
                  <a:srgbClr val="231F20"/>
                </a:solidFill>
              </a:rPr>
              <a:t> than the solvent. When the solution is heated, solvent </a:t>
            </a:r>
            <a:r>
              <a:rPr lang="en-GB" sz="1200" b="1" dirty="0">
                <a:solidFill>
                  <a:srgbClr val="231F20"/>
                </a:solidFill>
              </a:rPr>
              <a:t>vapour</a:t>
            </a:r>
            <a:r>
              <a:rPr lang="en-GB" sz="1200" dirty="0">
                <a:solidFill>
                  <a:srgbClr val="231F20"/>
                </a:solidFill>
              </a:rPr>
              <a:t> leaves the solution. It moves away and is cooled and </a:t>
            </a:r>
            <a:r>
              <a:rPr lang="en-GB" sz="1200" b="1" dirty="0">
                <a:solidFill>
                  <a:srgbClr val="231F20"/>
                </a:solidFill>
              </a:rPr>
              <a:t>condensed</a:t>
            </a:r>
            <a:r>
              <a:rPr lang="en-GB" sz="1200" dirty="0">
                <a:solidFill>
                  <a:srgbClr val="231F20"/>
                </a:solidFill>
              </a:rPr>
              <a:t>. The remaining solution becomes more concentrated as the amount of solvent in it decreases.</a:t>
            </a:r>
            <a:endParaRPr lang="en-GB" sz="1200" dirty="0">
              <a:solidFill>
                <a:srgbClr val="231F20"/>
              </a:solidFill>
              <a:effectLst/>
            </a:endParaRPr>
          </a:p>
        </p:txBody>
      </p:sp>
    </p:spTree>
    <p:extLst>
      <p:ext uri="{BB962C8B-B14F-4D97-AF65-F5344CB8AC3E}">
        <p14:creationId xmlns:p14="http://schemas.microsoft.com/office/powerpoint/2010/main" val="244287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704732" cy="1015663"/>
          </a:xfrm>
          <a:prstGeom prst="rect">
            <a:avLst/>
          </a:prstGeom>
        </p:spPr>
        <p:txBody>
          <a:bodyPr wrap="none">
            <a:spAutoFit/>
          </a:bodyPr>
          <a:lstStyle/>
          <a:p>
            <a:r>
              <a:rPr lang="en-GB" sz="1200" dirty="0"/>
              <a:t>KS4-17-09: Using Resources - </a:t>
            </a:r>
            <a:r>
              <a:rPr lang="en-US" sz="1200" dirty="0"/>
              <a:t>Explore water safe to drink</a:t>
            </a:r>
          </a:p>
          <a:p>
            <a:endParaRPr lang="en-US" sz="1200" dirty="0"/>
          </a:p>
          <a:p>
            <a:endParaRPr lang="en-US" sz="1200" dirty="0"/>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33855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the difference between potable and pure water  </a:t>
            </a:r>
          </a:p>
          <a:p>
            <a:r>
              <a:rPr lang="en-US" sz="800" dirty="0">
                <a:solidFill>
                  <a:srgbClr val="38D4D6"/>
                </a:solidFill>
              </a:rPr>
              <a:t>●</a:t>
            </a:r>
            <a:r>
              <a:rPr lang="en-US" sz="800" dirty="0"/>
              <a:t> Describe the steps used to produce potable water from fresh water and from salty water</a:t>
            </a:r>
          </a:p>
        </p:txBody>
      </p:sp>
      <p:sp>
        <p:nvSpPr>
          <p:cNvPr id="9" name="Rectangle 8">
            <a:extLst>
              <a:ext uri="{FF2B5EF4-FFF2-40B4-BE49-F238E27FC236}">
                <a16:creationId xmlns:a16="http://schemas.microsoft.com/office/drawing/2014/main" id="{DDDF269D-E3CE-D649-B0B2-CBE7CA1C5EF8}"/>
              </a:ext>
            </a:extLst>
          </p:cNvPr>
          <p:cNvSpPr/>
          <p:nvPr/>
        </p:nvSpPr>
        <p:spPr>
          <a:xfrm>
            <a:off x="84666" y="6516710"/>
            <a:ext cx="6551324" cy="3259867"/>
          </a:xfrm>
          <a:prstGeom prst="rect">
            <a:avLst/>
          </a:prstGeom>
        </p:spPr>
        <p:txBody>
          <a:bodyPr wrap="square">
            <a:spAutoFit/>
          </a:bodyPr>
          <a:lstStyle/>
          <a:p>
            <a:pPr>
              <a:lnSpc>
                <a:spcPts val="1300"/>
              </a:lnSpc>
            </a:pPr>
            <a:r>
              <a:rPr lang="en-GB" sz="1200" b="1" dirty="0">
                <a:solidFill>
                  <a:srgbClr val="279CAF"/>
                </a:solidFill>
                <a:ea typeface="Times New Roman" panose="02020603050405020304" pitchFamily="18" charset="0"/>
                <a:cs typeface="Arial" panose="020B0604020202020204" pitchFamily="34" charset="0"/>
              </a:rPr>
              <a:t>Define the terms:</a:t>
            </a:r>
            <a:endParaRPr lang="en-GB" sz="1200" b="1" dirty="0">
              <a:solidFill>
                <a:srgbClr val="279CAF"/>
              </a:solidFill>
              <a:ea typeface="Times New Roman" panose="02020603050405020304" pitchFamily="18" charset="0"/>
              <a:cs typeface="Times New Roman" panose="02020603050405020304" pitchFamily="18" charset="0"/>
            </a:endParaRPr>
          </a:p>
          <a:p>
            <a:pPr>
              <a:lnSpc>
                <a:spcPts val="1300"/>
              </a:lnSpc>
            </a:pPr>
            <a:endParaRPr lang="en-GB" sz="8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Times New Roman" panose="02020603050405020304" pitchFamily="18" charset="0"/>
              </a:rPr>
              <a:t>P</a:t>
            </a:r>
            <a:r>
              <a:rPr lang="en-GB" sz="1200" dirty="0">
                <a:ea typeface="Times New Roman" panose="02020603050405020304" pitchFamily="18" charset="0"/>
                <a:cs typeface="Arial" panose="020B0604020202020204" pitchFamily="34" charset="0"/>
              </a:rPr>
              <a:t>otable water: 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8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Pure water:</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Explain the differences between the two terms.</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0B05EA58-6D76-D44C-9FA7-D718EC713829}"/>
              </a:ext>
            </a:extLst>
          </p:cNvPr>
          <p:cNvSpPr/>
          <p:nvPr/>
        </p:nvSpPr>
        <p:spPr>
          <a:xfrm>
            <a:off x="84667" y="938076"/>
            <a:ext cx="6521365" cy="4154984"/>
          </a:xfrm>
          <a:prstGeom prst="rect">
            <a:avLst/>
          </a:prstGeom>
        </p:spPr>
        <p:txBody>
          <a:bodyPr wrap="square">
            <a:spAutoFit/>
          </a:bodyPr>
          <a:lstStyle/>
          <a:p>
            <a:r>
              <a:rPr lang="en-GB" sz="1200" b="1" dirty="0">
                <a:solidFill>
                  <a:srgbClr val="279CAF"/>
                </a:solidFill>
              </a:rPr>
              <a:t>Desalination </a:t>
            </a:r>
          </a:p>
          <a:p>
            <a:r>
              <a:rPr lang="en-GB" sz="1200" dirty="0">
                <a:solidFill>
                  <a:srgbClr val="231F20"/>
                </a:solidFill>
              </a:rPr>
              <a:t>Desalination is the removal of salt from seawater. This produces clean drinking water and is particularly useful in countries that have coastlines but no readily available fresh water sources, such as rivers and streams.</a:t>
            </a:r>
          </a:p>
          <a:p>
            <a:endParaRPr lang="en-GB" sz="800" dirty="0">
              <a:solidFill>
                <a:srgbClr val="231F20"/>
              </a:solidFill>
            </a:endParaRPr>
          </a:p>
          <a:p>
            <a:r>
              <a:rPr lang="en-GB" sz="1200" dirty="0">
                <a:solidFill>
                  <a:srgbClr val="231F20"/>
                </a:solidFill>
              </a:rPr>
              <a:t>Desalination uses one of two main methods. The first is </a:t>
            </a:r>
            <a:r>
              <a:rPr lang="en-GB" sz="1200" b="1" dirty="0">
                <a:solidFill>
                  <a:srgbClr val="231F20"/>
                </a:solidFill>
              </a:rPr>
              <a:t>reverse osmosis</a:t>
            </a:r>
            <a:r>
              <a:rPr lang="en-GB" sz="1200" dirty="0">
                <a:solidFill>
                  <a:srgbClr val="231F20"/>
                </a:solidFill>
              </a:rPr>
              <a:t>, where seawater is forced through a membrane at high pressure. The membrane </a:t>
            </a:r>
          </a:p>
          <a:p>
            <a:r>
              <a:rPr lang="en-GB" sz="1200" dirty="0">
                <a:solidFill>
                  <a:srgbClr val="231F20"/>
                </a:solidFill>
              </a:rPr>
              <a:t>allows water molecules to pass through but prevents </a:t>
            </a:r>
          </a:p>
          <a:p>
            <a:r>
              <a:rPr lang="en-GB" sz="1200" dirty="0">
                <a:solidFill>
                  <a:srgbClr val="231F20"/>
                </a:solidFill>
              </a:rPr>
              <a:t>any other chemicals dissolved in the water from </a:t>
            </a:r>
          </a:p>
          <a:p>
            <a:r>
              <a:rPr lang="en-GB" sz="1200" dirty="0">
                <a:solidFill>
                  <a:srgbClr val="231F20"/>
                </a:solidFill>
              </a:rPr>
              <a:t>passing through.</a:t>
            </a:r>
          </a:p>
          <a:p>
            <a:endParaRPr lang="en-GB" sz="800" dirty="0">
              <a:solidFill>
                <a:srgbClr val="231F20"/>
              </a:solidFill>
            </a:endParaRPr>
          </a:p>
          <a:p>
            <a:r>
              <a:rPr lang="en-GB" sz="1200" dirty="0">
                <a:solidFill>
                  <a:srgbClr val="231F20"/>
                </a:solidFill>
              </a:rPr>
              <a:t>The second is </a:t>
            </a:r>
            <a:r>
              <a:rPr lang="en-GB" sz="1200" b="1" dirty="0">
                <a:solidFill>
                  <a:srgbClr val="231F20"/>
                </a:solidFill>
              </a:rPr>
              <a:t>thermal desalination</a:t>
            </a:r>
            <a:r>
              <a:rPr lang="en-GB" sz="1200" dirty="0">
                <a:solidFill>
                  <a:srgbClr val="231F20"/>
                </a:solidFill>
              </a:rPr>
              <a:t>. Older (thermal) </a:t>
            </a:r>
          </a:p>
          <a:p>
            <a:r>
              <a:rPr lang="en-GB" sz="1200" dirty="0">
                <a:solidFill>
                  <a:srgbClr val="231F20"/>
                </a:solidFill>
              </a:rPr>
              <a:t>desalination plants may work using a principle similar </a:t>
            </a:r>
          </a:p>
          <a:p>
            <a:r>
              <a:rPr lang="en-GB" sz="1200" dirty="0">
                <a:solidFill>
                  <a:srgbClr val="231F20"/>
                </a:solidFill>
              </a:rPr>
              <a:t>to </a:t>
            </a:r>
            <a:r>
              <a:rPr lang="en-GB" sz="1200" b="1" dirty="0">
                <a:solidFill>
                  <a:srgbClr val="231F20"/>
                </a:solidFill>
              </a:rPr>
              <a:t>distillation</a:t>
            </a:r>
            <a:r>
              <a:rPr lang="en-GB" sz="1200" dirty="0">
                <a:solidFill>
                  <a:srgbClr val="231F20"/>
                </a:solidFill>
              </a:rPr>
              <a:t>:</a:t>
            </a:r>
          </a:p>
          <a:p>
            <a:endParaRPr lang="en-GB" sz="800" dirty="0">
              <a:solidFill>
                <a:srgbClr val="231F20"/>
              </a:solidFill>
            </a:endParaRPr>
          </a:p>
          <a:p>
            <a:pPr marL="171450" indent="-171450">
              <a:buFont typeface="Arial" panose="020B0604020202020204" pitchFamily="34" charset="0"/>
              <a:buChar char="•"/>
            </a:pPr>
            <a:r>
              <a:rPr lang="en-GB" sz="1200" dirty="0">
                <a:solidFill>
                  <a:srgbClr val="231F20"/>
                </a:solidFill>
              </a:rPr>
              <a:t>the salt water is heated or the water is allowed </a:t>
            </a:r>
          </a:p>
          <a:p>
            <a:r>
              <a:rPr lang="en-GB" sz="1200" dirty="0">
                <a:solidFill>
                  <a:srgbClr val="231F20"/>
                </a:solidFill>
              </a:rPr>
              <a:t>to evaporate</a:t>
            </a:r>
          </a:p>
          <a:p>
            <a:pPr marL="171450" indent="-171450">
              <a:buFont typeface="Arial" panose="020B0604020202020204" pitchFamily="34" charset="0"/>
              <a:buChar char="•"/>
            </a:pPr>
            <a:r>
              <a:rPr lang="en-GB" sz="1200" dirty="0">
                <a:solidFill>
                  <a:srgbClr val="231F20"/>
                </a:solidFill>
              </a:rPr>
              <a:t>the water vapour is collected rather than being </a:t>
            </a:r>
          </a:p>
          <a:p>
            <a:r>
              <a:rPr lang="en-GB" sz="1200" dirty="0">
                <a:solidFill>
                  <a:srgbClr val="231F20"/>
                </a:solidFill>
              </a:rPr>
              <a:t>lost</a:t>
            </a:r>
          </a:p>
          <a:p>
            <a:pPr marL="171450" indent="-171450">
              <a:buFont typeface="Arial" panose="020B0604020202020204" pitchFamily="34" charset="0"/>
              <a:buChar char="•"/>
            </a:pPr>
            <a:r>
              <a:rPr lang="en-GB" sz="1200" dirty="0">
                <a:solidFill>
                  <a:srgbClr val="231F20"/>
                </a:solidFill>
              </a:rPr>
              <a:t>the water vapour is condensed to form pure </a:t>
            </a:r>
          </a:p>
          <a:p>
            <a:r>
              <a:rPr lang="en-GB" sz="1200" dirty="0">
                <a:solidFill>
                  <a:srgbClr val="231F20"/>
                </a:solidFill>
              </a:rPr>
              <a:t>water/fresh water</a:t>
            </a:r>
          </a:p>
          <a:p>
            <a:pPr marL="171450" indent="-171450">
              <a:buFont typeface="Arial" panose="020B0604020202020204" pitchFamily="34" charset="0"/>
              <a:buChar char="•"/>
            </a:pPr>
            <a:r>
              <a:rPr lang="en-GB" sz="1200" dirty="0">
                <a:solidFill>
                  <a:srgbClr val="231F20"/>
                </a:solidFill>
              </a:rPr>
              <a:t>the salt is left behind and can be used for other </a:t>
            </a:r>
          </a:p>
          <a:p>
            <a:r>
              <a:rPr lang="en-GB" sz="1200" dirty="0">
                <a:solidFill>
                  <a:srgbClr val="231F20"/>
                </a:solidFill>
              </a:rPr>
              <a:t>purposes</a:t>
            </a:r>
            <a:endParaRPr lang="en-GB" sz="1200" b="0" i="0" dirty="0">
              <a:solidFill>
                <a:srgbClr val="231F20"/>
              </a:solidFill>
              <a:effectLst/>
            </a:endParaRPr>
          </a:p>
        </p:txBody>
      </p:sp>
      <p:pic>
        <p:nvPicPr>
          <p:cNvPr id="2050" name="Picture 2" descr="Chemistry Words: Distillation @ GCSE Science Dictionary">
            <a:extLst>
              <a:ext uri="{FF2B5EF4-FFF2-40B4-BE49-F238E27FC236}">
                <a16:creationId xmlns:a16="http://schemas.microsoft.com/office/drawing/2014/main" id="{962B7724-84C9-BB41-A902-24F01BEA4A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4883" y="2039138"/>
            <a:ext cx="3031069" cy="2774922"/>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2A77BDBF-812A-F34A-A042-5584B77BD449}"/>
              </a:ext>
            </a:extLst>
          </p:cNvPr>
          <p:cNvSpPr/>
          <p:nvPr/>
        </p:nvSpPr>
        <p:spPr>
          <a:xfrm>
            <a:off x="84666" y="5131715"/>
            <a:ext cx="6581285" cy="1384995"/>
          </a:xfrm>
          <a:prstGeom prst="rect">
            <a:avLst/>
          </a:prstGeom>
        </p:spPr>
        <p:txBody>
          <a:bodyPr wrap="square">
            <a:spAutoFit/>
          </a:bodyPr>
          <a:lstStyle/>
          <a:p>
            <a:r>
              <a:rPr lang="en-GB" sz="1200" b="1" dirty="0">
                <a:solidFill>
                  <a:srgbClr val="279CAF"/>
                </a:solidFill>
                <a:latin typeface="ReithSans"/>
              </a:rPr>
              <a:t>Distillation</a:t>
            </a:r>
          </a:p>
          <a:p>
            <a:r>
              <a:rPr lang="en-GB" sz="1200" b="1" dirty="0">
                <a:solidFill>
                  <a:srgbClr val="231F20"/>
                </a:solidFill>
              </a:rPr>
              <a:t>Simple distillation</a:t>
            </a:r>
            <a:r>
              <a:rPr lang="en-GB" sz="1200" dirty="0">
                <a:solidFill>
                  <a:srgbClr val="231F20"/>
                </a:solidFill>
              </a:rPr>
              <a:t> is used to separate a </a:t>
            </a:r>
            <a:r>
              <a:rPr lang="en-GB" sz="1200" b="1" dirty="0">
                <a:solidFill>
                  <a:srgbClr val="231F20"/>
                </a:solidFill>
              </a:rPr>
              <a:t>solvent</a:t>
            </a:r>
            <a:r>
              <a:rPr lang="en-GB" sz="1200" dirty="0">
                <a:solidFill>
                  <a:srgbClr val="231F20"/>
                </a:solidFill>
              </a:rPr>
              <a:t> from a </a:t>
            </a:r>
            <a:r>
              <a:rPr lang="en-GB" sz="1200" b="1" dirty="0">
                <a:solidFill>
                  <a:srgbClr val="231F20"/>
                </a:solidFill>
              </a:rPr>
              <a:t>solution</a:t>
            </a:r>
            <a:r>
              <a:rPr lang="en-GB" sz="1200" dirty="0">
                <a:solidFill>
                  <a:srgbClr val="231F20"/>
                </a:solidFill>
              </a:rPr>
              <a:t>. It is useful for producing </a:t>
            </a:r>
            <a:r>
              <a:rPr lang="en-GB" sz="1200" b="1" dirty="0">
                <a:solidFill>
                  <a:srgbClr val="231F20"/>
                </a:solidFill>
              </a:rPr>
              <a:t>pure water from seawater</a:t>
            </a:r>
            <a:r>
              <a:rPr lang="en-GB" sz="1200" dirty="0">
                <a:solidFill>
                  <a:srgbClr val="231F20"/>
                </a:solidFill>
              </a:rPr>
              <a:t>.</a:t>
            </a:r>
          </a:p>
          <a:p>
            <a:r>
              <a:rPr lang="en-GB" sz="1200" dirty="0">
                <a:solidFill>
                  <a:srgbClr val="231F20"/>
                </a:solidFill>
              </a:rPr>
              <a:t>Simple distillation works because the </a:t>
            </a:r>
            <a:r>
              <a:rPr lang="en-GB" sz="1200" b="1" dirty="0">
                <a:solidFill>
                  <a:srgbClr val="231F20"/>
                </a:solidFill>
              </a:rPr>
              <a:t>dissolved</a:t>
            </a:r>
            <a:r>
              <a:rPr lang="en-GB" sz="1200" dirty="0">
                <a:solidFill>
                  <a:srgbClr val="231F20"/>
                </a:solidFill>
              </a:rPr>
              <a:t> </a:t>
            </a:r>
            <a:r>
              <a:rPr lang="en-GB" sz="1200" b="1" dirty="0">
                <a:solidFill>
                  <a:srgbClr val="231F20"/>
                </a:solidFill>
              </a:rPr>
              <a:t>solute</a:t>
            </a:r>
            <a:r>
              <a:rPr lang="en-GB" sz="1200" dirty="0">
                <a:solidFill>
                  <a:srgbClr val="231F20"/>
                </a:solidFill>
              </a:rPr>
              <a:t> has a much higher </a:t>
            </a:r>
            <a:r>
              <a:rPr lang="en-GB" sz="1200" b="1" dirty="0">
                <a:solidFill>
                  <a:srgbClr val="231F20"/>
                </a:solidFill>
              </a:rPr>
              <a:t>boiling point</a:t>
            </a:r>
            <a:r>
              <a:rPr lang="en-GB" sz="1200" dirty="0">
                <a:solidFill>
                  <a:srgbClr val="231F20"/>
                </a:solidFill>
              </a:rPr>
              <a:t> than the solvent. When the solution is heated, solvent </a:t>
            </a:r>
            <a:r>
              <a:rPr lang="en-GB" sz="1200" b="1" dirty="0">
                <a:solidFill>
                  <a:srgbClr val="231F20"/>
                </a:solidFill>
              </a:rPr>
              <a:t>vapour</a:t>
            </a:r>
            <a:r>
              <a:rPr lang="en-GB" sz="1200" dirty="0">
                <a:solidFill>
                  <a:srgbClr val="231F20"/>
                </a:solidFill>
              </a:rPr>
              <a:t> leaves the solution. It moves away and is cooled and </a:t>
            </a:r>
            <a:r>
              <a:rPr lang="en-GB" sz="1200" b="1" dirty="0">
                <a:solidFill>
                  <a:srgbClr val="231F20"/>
                </a:solidFill>
              </a:rPr>
              <a:t>condensed</a:t>
            </a:r>
            <a:r>
              <a:rPr lang="en-GB" sz="1200" dirty="0">
                <a:solidFill>
                  <a:srgbClr val="231F20"/>
                </a:solidFill>
              </a:rPr>
              <a:t>. The remaining solution becomes more concentrated as the amount of solvent in it decreases.</a:t>
            </a:r>
            <a:endParaRPr lang="en-GB" sz="1200" dirty="0">
              <a:solidFill>
                <a:srgbClr val="231F20"/>
              </a:solidFill>
              <a:effectLst/>
            </a:endParaRPr>
          </a:p>
        </p:txBody>
      </p:sp>
    </p:spTree>
    <p:extLst>
      <p:ext uri="{BB962C8B-B14F-4D97-AF65-F5344CB8AC3E}">
        <p14:creationId xmlns:p14="http://schemas.microsoft.com/office/powerpoint/2010/main" val="237095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704732" cy="1015663"/>
          </a:xfrm>
          <a:prstGeom prst="rect">
            <a:avLst/>
          </a:prstGeom>
        </p:spPr>
        <p:txBody>
          <a:bodyPr wrap="none">
            <a:spAutoFit/>
          </a:bodyPr>
          <a:lstStyle/>
          <a:p>
            <a:r>
              <a:rPr lang="en-GB" sz="1200" dirty="0"/>
              <a:t>KS4-17-09: Using Resources - </a:t>
            </a:r>
            <a:r>
              <a:rPr lang="en-US" sz="1200" dirty="0"/>
              <a:t>Explore water safe to drink</a:t>
            </a:r>
          </a:p>
          <a:p>
            <a:endParaRPr lang="en-US" sz="1200" dirty="0"/>
          </a:p>
          <a:p>
            <a:endParaRPr lang="en-US" sz="1200" dirty="0"/>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33855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the difference between potable and pure water  </a:t>
            </a:r>
          </a:p>
          <a:p>
            <a:r>
              <a:rPr lang="en-US" sz="800" dirty="0">
                <a:solidFill>
                  <a:srgbClr val="38D4D6"/>
                </a:solidFill>
              </a:rPr>
              <a:t>●</a:t>
            </a:r>
            <a:r>
              <a:rPr lang="en-US" sz="800" dirty="0"/>
              <a:t> Describe the steps used to produce potable water from fresh water and from salty water</a:t>
            </a:r>
          </a:p>
        </p:txBody>
      </p:sp>
      <p:sp>
        <p:nvSpPr>
          <p:cNvPr id="2" name="Rectangle 1">
            <a:extLst>
              <a:ext uri="{FF2B5EF4-FFF2-40B4-BE49-F238E27FC236}">
                <a16:creationId xmlns:a16="http://schemas.microsoft.com/office/drawing/2014/main" id="{E11B7DF0-C54B-E24F-99EF-764238BF88B0}"/>
              </a:ext>
            </a:extLst>
          </p:cNvPr>
          <p:cNvSpPr/>
          <p:nvPr/>
        </p:nvSpPr>
        <p:spPr>
          <a:xfrm>
            <a:off x="118533" y="905337"/>
            <a:ext cx="6555085" cy="8481809"/>
          </a:xfrm>
          <a:prstGeom prst="rect">
            <a:avLst/>
          </a:prstGeom>
        </p:spPr>
        <p:txBody>
          <a:bodyPr wrap="square">
            <a:spAutoFit/>
          </a:bodyPr>
          <a:lstStyle/>
          <a:p>
            <a:pPr>
              <a:lnSpc>
                <a:spcPts val="1300"/>
              </a:lnSpc>
            </a:pPr>
            <a:r>
              <a:rPr lang="en-GB" sz="1200" dirty="0">
                <a:ea typeface="Times New Roman" panose="02020603050405020304" pitchFamily="18" charset="0"/>
                <a:cs typeface="Arial" panose="020B0604020202020204" pitchFamily="34" charset="0"/>
              </a:rPr>
              <a:t>Extended writing: describe the process of desalination.</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Extended writing: describe the process of distillation</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Extended writing: explain why distillation separates substances.</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r>
              <a:rPr lang="en-GB" sz="1200" dirty="0">
                <a:ea typeface="Times New Roman" panose="02020603050405020304" pitchFamily="18" charset="0"/>
              </a:rPr>
              <a:t>Explain what happens to substances during the process of distillation in terms of intermolecular forces of attraction.</a:t>
            </a:r>
            <a:r>
              <a:rPr lang="en-GB" sz="1200" dirty="0"/>
              <a:t> </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a:p>
            <a:endParaRPr lang="en-US" sz="1200" dirty="0"/>
          </a:p>
        </p:txBody>
      </p:sp>
    </p:spTree>
    <p:extLst>
      <p:ext uri="{BB962C8B-B14F-4D97-AF65-F5344CB8AC3E}">
        <p14:creationId xmlns:p14="http://schemas.microsoft.com/office/powerpoint/2010/main" val="14350710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1206</Words>
  <Application>Microsoft Macintosh PowerPoint</Application>
  <PresentationFormat>A4 Paper (210x297 mm)</PresentationFormat>
  <Paragraphs>156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CordiaUPC</vt:lpstr>
      <vt:lpstr>ReithSans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14</cp:revision>
  <dcterms:created xsi:type="dcterms:W3CDTF">2021-07-22T08:01:10Z</dcterms:created>
  <dcterms:modified xsi:type="dcterms:W3CDTF">2021-07-23T12:09:23Z</dcterms:modified>
</cp:coreProperties>
</file>