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" roundtripDataSignature="AMtx7miuPBw9bVdwv6Czxwf/MYFwWKmd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03A"/>
    <a:srgbClr val="120F38"/>
    <a:srgbClr val="807E80"/>
    <a:srgbClr val="55C7CC"/>
    <a:srgbClr val="38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>
        <p:scale>
          <a:sx n="100" d="100"/>
          <a:sy n="100" d="100"/>
        </p:scale>
        <p:origin x="1594" y="-29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FC49F497-5BDA-D415-6942-2A74136F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>
            <a:extLst>
              <a:ext uri="{FF2B5EF4-FFF2-40B4-BE49-F238E27FC236}">
                <a16:creationId xmlns:a16="http://schemas.microsoft.com/office/drawing/2014/main" id="{B73C320B-E4D8-704F-C82D-202C664FB0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:notes">
            <a:extLst>
              <a:ext uri="{FF2B5EF4-FFF2-40B4-BE49-F238E27FC236}">
                <a16:creationId xmlns:a16="http://schemas.microsoft.com/office/drawing/2014/main" id="{5C7BDDE4-3955-F14E-0A95-0BC4B6EF96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40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07DC689-E25D-D17C-6DC1-29D3DBC1C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>
            <a:extLst>
              <a:ext uri="{FF2B5EF4-FFF2-40B4-BE49-F238E27FC236}">
                <a16:creationId xmlns:a16="http://schemas.microsoft.com/office/drawing/2014/main" id="{536C4903-7198-FCF2-5E2B-B73D2B01E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:notes">
            <a:extLst>
              <a:ext uri="{FF2B5EF4-FFF2-40B4-BE49-F238E27FC236}">
                <a16:creationId xmlns:a16="http://schemas.microsoft.com/office/drawing/2014/main" id="{09A370EB-4AF3-A26B-7EAB-41C30450F7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711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5172A2-1955-8A29-FE9B-746317DC1072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61" name="Google Shape;116;p1">
            <a:extLst>
              <a:ext uri="{FF2B5EF4-FFF2-40B4-BE49-F238E27FC236}">
                <a16:creationId xmlns:a16="http://schemas.microsoft.com/office/drawing/2014/main" id="{D3EDCC41-C4CF-4CA8-B272-0AC5BDB1EF17}"/>
              </a:ext>
            </a:extLst>
          </p:cNvPr>
          <p:cNvSpPr/>
          <p:nvPr/>
        </p:nvSpPr>
        <p:spPr>
          <a:xfrm>
            <a:off x="153988" y="1150659"/>
            <a:ext cx="6521343" cy="637782"/>
          </a:xfrm>
          <a:prstGeom prst="roundRect">
            <a:avLst>
              <a:gd name="adj" fmla="val 4891"/>
            </a:avLst>
          </a:prstGeom>
          <a:noFill/>
          <a:ln w="28575" cap="flat" cmpd="sng">
            <a:solidFill>
              <a:srgbClr val="14103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Use the word bank to label the mountain range.</a:t>
            </a:r>
          </a:p>
        </p:txBody>
      </p:sp>
      <p:pic>
        <p:nvPicPr>
          <p:cNvPr id="4" name="Picture 3" descr="A black and white drawing of mountains and trees&#10;&#10;Description automatically generated">
            <a:extLst>
              <a:ext uri="{FF2B5EF4-FFF2-40B4-BE49-F238E27FC236}">
                <a16:creationId xmlns:a16="http://schemas.microsoft.com/office/drawing/2014/main" id="{DC82AC61-611B-F541-F1F6-4DCD0500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" y="2525890"/>
            <a:ext cx="6675537" cy="4172260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8DE6C8-9C15-34A1-195A-75016BE602B4}"/>
              </a:ext>
            </a:extLst>
          </p:cNvPr>
          <p:cNvSpPr/>
          <p:nvPr/>
        </p:nvSpPr>
        <p:spPr>
          <a:xfrm>
            <a:off x="163114" y="1992586"/>
            <a:ext cx="6496449" cy="5391960"/>
          </a:xfrm>
          <a:prstGeom prst="roundRect">
            <a:avLst>
              <a:gd name="adj" fmla="val 627"/>
            </a:avLst>
          </a:prstGeom>
          <a:noFill/>
          <a:ln w="28575"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5" name="Google Shape;116;p1">
            <a:extLst>
              <a:ext uri="{FF2B5EF4-FFF2-40B4-BE49-F238E27FC236}">
                <a16:creationId xmlns:a16="http://schemas.microsoft.com/office/drawing/2014/main" id="{5AD79F76-1E5A-7305-97CE-553AF2462589}"/>
              </a:ext>
            </a:extLst>
          </p:cNvPr>
          <p:cNvSpPr/>
          <p:nvPr/>
        </p:nvSpPr>
        <p:spPr>
          <a:xfrm>
            <a:off x="163114" y="7585095"/>
            <a:ext cx="6496449" cy="1736442"/>
          </a:xfrm>
          <a:prstGeom prst="roundRect">
            <a:avLst>
              <a:gd name="adj" fmla="val 2948"/>
            </a:avLst>
          </a:prstGeom>
          <a:noFill/>
          <a:ln w="28575" cap="flat" cmpd="sng">
            <a:solidFill>
              <a:srgbClr val="120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Word bank: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u="sng" dirty="0">
              <a:solidFill>
                <a:srgbClr val="120F38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peak                valley             river formation	   steep side  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rgbClr val="120F38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ridge                base                tree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BA428E-A8BB-210D-9C2B-7CF5DEC4832D}"/>
              </a:ext>
            </a:extLst>
          </p:cNvPr>
          <p:cNvCxnSpPr>
            <a:cxnSpLocks/>
          </p:cNvCxnSpPr>
          <p:nvPr/>
        </p:nvCxnSpPr>
        <p:spPr>
          <a:xfrm flipV="1">
            <a:off x="3702681" y="6115832"/>
            <a:ext cx="0" cy="582318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AD50C4-9CD6-5A2E-5055-B6F8D948EB15}"/>
              </a:ext>
            </a:extLst>
          </p:cNvPr>
          <p:cNvCxnSpPr>
            <a:cxnSpLocks/>
          </p:cNvCxnSpPr>
          <p:nvPr/>
        </p:nvCxnSpPr>
        <p:spPr>
          <a:xfrm flipH="1" flipV="1">
            <a:off x="5397466" y="5746190"/>
            <a:ext cx="185034" cy="1002744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4972E4-E67A-45CB-3B3F-2B2903F7C1E8}"/>
              </a:ext>
            </a:extLst>
          </p:cNvPr>
          <p:cNvCxnSpPr>
            <a:cxnSpLocks/>
          </p:cNvCxnSpPr>
          <p:nvPr/>
        </p:nvCxnSpPr>
        <p:spPr>
          <a:xfrm flipH="1">
            <a:off x="2838313" y="3596361"/>
            <a:ext cx="54798" cy="503941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65F6DF-9504-BA57-C3DE-229700EDDF2C}"/>
              </a:ext>
            </a:extLst>
          </p:cNvPr>
          <p:cNvCxnSpPr>
            <a:cxnSpLocks/>
          </p:cNvCxnSpPr>
          <p:nvPr/>
        </p:nvCxnSpPr>
        <p:spPr>
          <a:xfrm flipH="1">
            <a:off x="4305392" y="2938977"/>
            <a:ext cx="887093" cy="657384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37A3FD-90D3-2905-9F34-62F3C3FCADC8}"/>
              </a:ext>
            </a:extLst>
          </p:cNvPr>
          <p:cNvCxnSpPr>
            <a:cxnSpLocks/>
          </p:cNvCxnSpPr>
          <p:nvPr/>
        </p:nvCxnSpPr>
        <p:spPr>
          <a:xfrm>
            <a:off x="2107672" y="2757820"/>
            <a:ext cx="192161" cy="950713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B796F89-A2C2-1A99-3E2A-75B65BA538A0}"/>
              </a:ext>
            </a:extLst>
          </p:cNvPr>
          <p:cNvCxnSpPr>
            <a:cxnSpLocks/>
          </p:cNvCxnSpPr>
          <p:nvPr/>
        </p:nvCxnSpPr>
        <p:spPr>
          <a:xfrm>
            <a:off x="1183112" y="2938977"/>
            <a:ext cx="690001" cy="358685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AA7CA9-4361-190F-F7B5-24EB9F8EB7B7}"/>
              </a:ext>
            </a:extLst>
          </p:cNvPr>
          <p:cNvCxnSpPr>
            <a:cxnSpLocks/>
          </p:cNvCxnSpPr>
          <p:nvPr/>
        </p:nvCxnSpPr>
        <p:spPr>
          <a:xfrm flipV="1">
            <a:off x="1701272" y="4952380"/>
            <a:ext cx="1483360" cy="1780636"/>
          </a:xfrm>
          <a:prstGeom prst="straightConnector1">
            <a:avLst/>
          </a:prstGeom>
          <a:ln w="19050">
            <a:solidFill>
              <a:srgbClr val="141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E3FAAB9-CE08-EACF-EE5E-D825413144DB}"/>
              </a:ext>
            </a:extLst>
          </p:cNvPr>
          <p:cNvSpPr/>
          <p:nvPr/>
        </p:nvSpPr>
        <p:spPr>
          <a:xfrm>
            <a:off x="527792" y="6824271"/>
            <a:ext cx="1310640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90BA4F-E486-8A33-C80E-8D7D0B0D5D7C}"/>
              </a:ext>
            </a:extLst>
          </p:cNvPr>
          <p:cNvSpPr/>
          <p:nvPr/>
        </p:nvSpPr>
        <p:spPr>
          <a:xfrm>
            <a:off x="2534172" y="6824271"/>
            <a:ext cx="2337019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6CB9A8-D305-E35D-FE4A-759036B980CE}"/>
              </a:ext>
            </a:extLst>
          </p:cNvPr>
          <p:cNvSpPr/>
          <p:nvPr/>
        </p:nvSpPr>
        <p:spPr>
          <a:xfrm>
            <a:off x="5130163" y="6824271"/>
            <a:ext cx="1346310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7D346A-EF86-A30A-7FD2-83CC9A7DA79F}"/>
              </a:ext>
            </a:extLst>
          </p:cNvPr>
          <p:cNvSpPr/>
          <p:nvPr/>
        </p:nvSpPr>
        <p:spPr>
          <a:xfrm>
            <a:off x="318522" y="2475106"/>
            <a:ext cx="1209590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D798F2-7F11-242E-1F01-D46CDEBAFCB4}"/>
              </a:ext>
            </a:extLst>
          </p:cNvPr>
          <p:cNvSpPr/>
          <p:nvPr/>
        </p:nvSpPr>
        <p:spPr>
          <a:xfrm>
            <a:off x="1683520" y="2251200"/>
            <a:ext cx="1729712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711C1A-EBE3-4CBE-B14C-C20683A57C79}"/>
              </a:ext>
            </a:extLst>
          </p:cNvPr>
          <p:cNvSpPr/>
          <p:nvPr/>
        </p:nvSpPr>
        <p:spPr>
          <a:xfrm>
            <a:off x="2420538" y="3103278"/>
            <a:ext cx="1534419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C6B0A5-5A98-98EB-CD83-F64D44A4B7AE}"/>
              </a:ext>
            </a:extLst>
          </p:cNvPr>
          <p:cNvSpPr/>
          <p:nvPr/>
        </p:nvSpPr>
        <p:spPr>
          <a:xfrm>
            <a:off x="4702075" y="2475105"/>
            <a:ext cx="1449277" cy="378221"/>
          </a:xfrm>
          <a:prstGeom prst="rect">
            <a:avLst/>
          </a:prstGeom>
          <a:noFill/>
          <a:ln>
            <a:solidFill>
              <a:srgbClr val="1410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41DA7-944B-C413-8447-7B3DB0443DF9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200" kern="1200" dirty="0">
                <a:solidFill>
                  <a:prstClr val="white"/>
                </a:solidFill>
                <a:latin typeface="Arial Rounded MT Bold" panose="020F0704030504030204" pitchFamily="34" charset="77"/>
                <a:ea typeface="+mn-ea"/>
                <a:cs typeface="+mn-cs"/>
              </a:rPr>
              <a:t>Mission Assignment: What is the equator?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30662-A906-73C7-0D86-8BE9F847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36784"/>
            <a:ext cx="4815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Year 4: Volcanoes, Mountains and Earthquakes</a:t>
            </a:r>
            <a:endParaRPr lang="en-US" altLang="en-US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7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15B36D6-E577-8DF8-A322-F40E3346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850D206E-434E-5075-BD42-908E9B5AC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5284"/>
            <a:ext cx="3516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1. What are mountains?</a:t>
            </a:r>
            <a:endParaRPr lang="en-US" altLang="en-US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3C000-D1EA-33FF-46D0-176EB7C784A8}"/>
              </a:ext>
            </a:extLst>
          </p:cNvPr>
          <p:cNvCxnSpPr>
            <a:cxnSpLocks/>
          </p:cNvCxnSpPr>
          <p:nvPr/>
        </p:nvCxnSpPr>
        <p:spPr>
          <a:xfrm>
            <a:off x="153988" y="960565"/>
            <a:ext cx="6505575" cy="3417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square with a globe and text&#10;&#10;Description automatically generated">
            <a:extLst>
              <a:ext uri="{FF2B5EF4-FFF2-40B4-BE49-F238E27FC236}">
                <a16:creationId xmlns:a16="http://schemas.microsoft.com/office/drawing/2014/main" id="{AD5394AF-E690-8DF3-FE48-9A22D68BF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21" y="140571"/>
            <a:ext cx="869251" cy="782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5F1AB5-3E3B-FBB9-93E2-4E3222D75E94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9194512-9685-933D-F607-FA2DC3295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180" y="9625880"/>
            <a:ext cx="38006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US" altLang="en-US" sz="8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Developing Experts Copyright 2025 All Rights Reserved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B41E7F-B4D6-35FE-38A8-C080C3C26517}"/>
              </a:ext>
            </a:extLst>
          </p:cNvPr>
          <p:cNvCxnSpPr>
            <a:cxnSpLocks/>
          </p:cNvCxnSpPr>
          <p:nvPr/>
        </p:nvCxnSpPr>
        <p:spPr>
          <a:xfrm>
            <a:off x="177416" y="9551988"/>
            <a:ext cx="6505832" cy="0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star with a white background&#10;&#10;Description automatically generated">
            <a:extLst>
              <a:ext uri="{FF2B5EF4-FFF2-40B4-BE49-F238E27FC236}">
                <a16:creationId xmlns:a16="http://schemas.microsoft.com/office/drawing/2014/main" id="{56DDA142-C285-89EE-144E-6ABF8CE81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9437" y="706182"/>
            <a:ext cx="198238" cy="189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268B32-38D1-BF32-D2D1-9DCF646628F3}"/>
              </a:ext>
            </a:extLst>
          </p:cNvPr>
          <p:cNvSpPr txBox="1"/>
          <p:nvPr/>
        </p:nvSpPr>
        <p:spPr>
          <a:xfrm>
            <a:off x="-19680" y="9669124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14103A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E590EBD7-8801-1A0C-3A68-59B641CB9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5ECBFB-DD04-05C9-7FC8-34213599E8A4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61" name="Google Shape;116;p1">
            <a:extLst>
              <a:ext uri="{FF2B5EF4-FFF2-40B4-BE49-F238E27FC236}">
                <a16:creationId xmlns:a16="http://schemas.microsoft.com/office/drawing/2014/main" id="{D420F4B7-F879-018A-B158-B92096E9D376}"/>
              </a:ext>
            </a:extLst>
          </p:cNvPr>
          <p:cNvSpPr/>
          <p:nvPr/>
        </p:nvSpPr>
        <p:spPr>
          <a:xfrm>
            <a:off x="163114" y="1182877"/>
            <a:ext cx="6496449" cy="637782"/>
          </a:xfrm>
          <a:prstGeom prst="roundRect">
            <a:avLst>
              <a:gd name="adj" fmla="val 4891"/>
            </a:avLst>
          </a:prstGeom>
          <a:noFill/>
          <a:ln w="28575" cap="flat" cmpd="sng">
            <a:solidFill>
              <a:srgbClr val="120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Draw a mountain range in the space below. Use the word bank to label your drawing.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5B784A-B613-9624-DCBB-C0F34F792788}"/>
              </a:ext>
            </a:extLst>
          </p:cNvPr>
          <p:cNvSpPr/>
          <p:nvPr/>
        </p:nvSpPr>
        <p:spPr>
          <a:xfrm>
            <a:off x="178882" y="2084747"/>
            <a:ext cx="6496449" cy="5391960"/>
          </a:xfrm>
          <a:prstGeom prst="roundRect">
            <a:avLst>
              <a:gd name="adj" fmla="val 627"/>
            </a:avLst>
          </a:prstGeom>
          <a:noFill/>
          <a:ln w="28575">
            <a:solidFill>
              <a:srgbClr val="120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116;p1">
            <a:extLst>
              <a:ext uri="{FF2B5EF4-FFF2-40B4-BE49-F238E27FC236}">
                <a16:creationId xmlns:a16="http://schemas.microsoft.com/office/drawing/2014/main" id="{5FF87F98-36E3-96D3-5163-5F9109D306E5}"/>
              </a:ext>
            </a:extLst>
          </p:cNvPr>
          <p:cNvSpPr/>
          <p:nvPr/>
        </p:nvSpPr>
        <p:spPr>
          <a:xfrm>
            <a:off x="177416" y="7728139"/>
            <a:ext cx="6497915" cy="1622707"/>
          </a:xfrm>
          <a:prstGeom prst="roundRect">
            <a:avLst>
              <a:gd name="adj" fmla="val 1976"/>
            </a:avLst>
          </a:prstGeom>
          <a:noFill/>
          <a:ln w="28575" cap="flat" cmpd="sng">
            <a:solidFill>
              <a:srgbClr val="120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Word bank: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u="sng" dirty="0">
              <a:solidFill>
                <a:srgbClr val="120F38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peak                valley                river formation               steep side  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rgbClr val="120F38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ridge               base                tree 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9406B-28DB-67CD-70C6-B7C5DE2E4FE4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200" kern="1200" dirty="0">
                <a:solidFill>
                  <a:prstClr val="white"/>
                </a:solidFill>
                <a:latin typeface="Arial Rounded MT Bold" panose="020F0704030504030204" pitchFamily="34" charset="77"/>
                <a:ea typeface="+mn-ea"/>
                <a:cs typeface="+mn-cs"/>
              </a:rPr>
              <a:t>Mission Assignment: What is the equator?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E7A3D-2F9D-F761-1666-75278705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36784"/>
            <a:ext cx="4815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Year 4: Volcanoes, Mountains and Earthquakes</a:t>
            </a:r>
            <a:endParaRPr lang="en-US" altLang="en-US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6" name="Picture 5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35D36F4F-4271-DE64-C73E-71ECBA15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5762B85E-39B6-0749-A2D9-D82EA0509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5284"/>
            <a:ext cx="3516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1. What are mountains?</a:t>
            </a:r>
            <a:endParaRPr lang="en-US" altLang="en-US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199296-0D0C-DE07-E32A-70CC0AEBAF68}"/>
              </a:ext>
            </a:extLst>
          </p:cNvPr>
          <p:cNvCxnSpPr>
            <a:cxnSpLocks/>
          </p:cNvCxnSpPr>
          <p:nvPr/>
        </p:nvCxnSpPr>
        <p:spPr>
          <a:xfrm>
            <a:off x="153988" y="960565"/>
            <a:ext cx="6505575" cy="3417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square with a globe and text&#10;&#10;Description automatically generated">
            <a:extLst>
              <a:ext uri="{FF2B5EF4-FFF2-40B4-BE49-F238E27FC236}">
                <a16:creationId xmlns:a16="http://schemas.microsoft.com/office/drawing/2014/main" id="{1D9C336B-9E8A-BAA2-CE7B-E1A675BF0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21" y="149119"/>
            <a:ext cx="869251" cy="782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DB4FEC-E836-B81E-CE4C-D8917E26C604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7E905BF-64A6-3A70-CE14-D0FDA031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180" y="9605963"/>
            <a:ext cx="38006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US" altLang="en-US" sz="8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Developing Experts Copyright 2025 All Rights Reserved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02385C-30D5-BB12-7B82-062117BD4E88}"/>
              </a:ext>
            </a:extLst>
          </p:cNvPr>
          <p:cNvCxnSpPr>
            <a:cxnSpLocks/>
          </p:cNvCxnSpPr>
          <p:nvPr/>
        </p:nvCxnSpPr>
        <p:spPr>
          <a:xfrm>
            <a:off x="177416" y="9551988"/>
            <a:ext cx="6505832" cy="0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star with a white background&#10;&#10;Description automatically generated">
            <a:extLst>
              <a:ext uri="{FF2B5EF4-FFF2-40B4-BE49-F238E27FC236}">
                <a16:creationId xmlns:a16="http://schemas.microsoft.com/office/drawing/2014/main" id="{34A22261-19EE-3AB7-576D-7379AC8E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9525" y="696685"/>
            <a:ext cx="218062" cy="208929"/>
          </a:xfrm>
          <a:prstGeom prst="rect">
            <a:avLst/>
          </a:prstGeom>
        </p:spPr>
      </p:pic>
      <p:pic>
        <p:nvPicPr>
          <p:cNvPr id="15" name="Picture 14" descr="A blue star with a white background&#10;&#10;Description automatically generated">
            <a:extLst>
              <a:ext uri="{FF2B5EF4-FFF2-40B4-BE49-F238E27FC236}">
                <a16:creationId xmlns:a16="http://schemas.microsoft.com/office/drawing/2014/main" id="{ADC706CA-EA31-F08C-F83A-A9931B5FC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795" y="693510"/>
            <a:ext cx="218062" cy="208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047F14-3DFD-B628-B4A4-C57A9E0C8B53}"/>
              </a:ext>
            </a:extLst>
          </p:cNvPr>
          <p:cNvSpPr txBox="1"/>
          <p:nvPr/>
        </p:nvSpPr>
        <p:spPr>
          <a:xfrm>
            <a:off x="-19680" y="9669124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14103A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785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9DBF59C5-7C45-B0C6-4385-75B19CDD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kingdom&#10;&#10;Description automatically generated">
            <a:extLst>
              <a:ext uri="{FF2B5EF4-FFF2-40B4-BE49-F238E27FC236}">
                <a16:creationId xmlns:a16="http://schemas.microsoft.com/office/drawing/2014/main" id="{F6FF2944-96DE-CD74-214C-6E0C746E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25" b="3896"/>
          <a:stretch/>
        </p:blipFill>
        <p:spPr>
          <a:xfrm>
            <a:off x="683028" y="2116183"/>
            <a:ext cx="5494733" cy="7086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C62F55-635E-81E8-DEC9-76D648022C8B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61" name="Google Shape;116;p1">
            <a:extLst>
              <a:ext uri="{FF2B5EF4-FFF2-40B4-BE49-F238E27FC236}">
                <a16:creationId xmlns:a16="http://schemas.microsoft.com/office/drawing/2014/main" id="{7CD45C4E-5448-ADAC-1E4B-17B964243011}"/>
              </a:ext>
            </a:extLst>
          </p:cNvPr>
          <p:cNvSpPr/>
          <p:nvPr/>
        </p:nvSpPr>
        <p:spPr>
          <a:xfrm>
            <a:off x="178881" y="1160967"/>
            <a:ext cx="6496449" cy="637782"/>
          </a:xfrm>
          <a:prstGeom prst="roundRect">
            <a:avLst>
              <a:gd name="adj" fmla="val 4891"/>
            </a:avLst>
          </a:prstGeom>
          <a:noFill/>
          <a:ln w="28575" cap="flat" cmpd="sng">
            <a:solidFill>
              <a:srgbClr val="120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120F38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What features can you see on the relief map? </a:t>
            </a:r>
            <a:r>
              <a:rPr lang="en-GB" sz="1600" b="0" i="0" u="none" strike="noStrike" dirty="0">
                <a:solidFill>
                  <a:srgbClr val="120F38"/>
                </a:solidFill>
                <a:effectLst/>
                <a:latin typeface="Arial Rounded MT Bold" panose="020F0704030504030204" pitchFamily="34" charset="0"/>
              </a:rPr>
              <a:t>Can you point out the valleys, the peaks and the low-lying areas on the map?</a:t>
            </a:r>
            <a:endParaRPr lang="en-GB" sz="1600" b="0" dirty="0">
              <a:solidFill>
                <a:srgbClr val="120F38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CB3426-5C60-0347-A57D-5BC5EA37C0DA}"/>
              </a:ext>
            </a:extLst>
          </p:cNvPr>
          <p:cNvSpPr/>
          <p:nvPr/>
        </p:nvSpPr>
        <p:spPr>
          <a:xfrm>
            <a:off x="178881" y="1995734"/>
            <a:ext cx="6496449" cy="7316110"/>
          </a:xfrm>
          <a:prstGeom prst="roundRect">
            <a:avLst>
              <a:gd name="adj" fmla="val 876"/>
            </a:avLst>
          </a:prstGeom>
          <a:noFill/>
          <a:ln w="28575">
            <a:solidFill>
              <a:srgbClr val="120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20F3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7AB96-BA95-8524-2A58-334C484EF8E0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8433448-61A5-3A17-0782-C3D50135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180" y="9605963"/>
            <a:ext cx="38006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US" altLang="en-US" sz="8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Developing Experts Copyright 2025 All Rights Reserved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4F73AD-E932-3E68-FE44-EE498B97691C}"/>
              </a:ext>
            </a:extLst>
          </p:cNvPr>
          <p:cNvCxnSpPr>
            <a:cxnSpLocks/>
          </p:cNvCxnSpPr>
          <p:nvPr/>
        </p:nvCxnSpPr>
        <p:spPr>
          <a:xfrm>
            <a:off x="177416" y="9551988"/>
            <a:ext cx="6505832" cy="0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AF9FDA-815A-53FF-E7E3-A6898F45E130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200" kern="1200" dirty="0">
                <a:solidFill>
                  <a:prstClr val="white"/>
                </a:solidFill>
                <a:latin typeface="Arial Rounded MT Bold" panose="020F0704030504030204" pitchFamily="34" charset="77"/>
                <a:ea typeface="+mn-ea"/>
                <a:cs typeface="+mn-cs"/>
              </a:rPr>
              <a:t>Mission Assignment: What is the equator?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A274F-7197-EEBB-1426-A2D216359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36784"/>
            <a:ext cx="4815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Year 4: Volcanoes, Mountains and Earthquakes</a:t>
            </a:r>
            <a:endParaRPr lang="en-US" altLang="en-US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5" name="Picture 14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4E5B507-09E0-96A3-9875-0CDD9A1A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AB62A88E-8654-615C-5FBD-78E1425C2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5284"/>
            <a:ext cx="3516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1. What are mountains?</a:t>
            </a:r>
            <a:endParaRPr lang="en-US" altLang="en-US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2B5FA-FFE1-C2E5-1716-407F4E1FE376}"/>
              </a:ext>
            </a:extLst>
          </p:cNvPr>
          <p:cNvCxnSpPr>
            <a:cxnSpLocks/>
          </p:cNvCxnSpPr>
          <p:nvPr/>
        </p:nvCxnSpPr>
        <p:spPr>
          <a:xfrm>
            <a:off x="153988" y="960565"/>
            <a:ext cx="6505575" cy="3417"/>
          </a:xfrm>
          <a:prstGeom prst="line">
            <a:avLst/>
          </a:prstGeom>
          <a:ln w="28575">
            <a:solidFill>
              <a:srgbClr val="130E3C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ue square with a globe and text&#10;&#10;Description automatically generated">
            <a:extLst>
              <a:ext uri="{FF2B5EF4-FFF2-40B4-BE49-F238E27FC236}">
                <a16:creationId xmlns:a16="http://schemas.microsoft.com/office/drawing/2014/main" id="{76F7B852-A289-0DA8-188E-EAEA38033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21" y="132275"/>
            <a:ext cx="869251" cy="782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55E75-4A27-B605-0E0A-B07B945B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532" y="660595"/>
            <a:ext cx="3516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Challenge</a:t>
            </a:r>
            <a:endParaRPr lang="en-US" altLang="en-US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ACA8D-6C13-5038-CECE-3A7134375E0F}"/>
              </a:ext>
            </a:extLst>
          </p:cNvPr>
          <p:cNvSpPr txBox="1"/>
          <p:nvPr/>
        </p:nvSpPr>
        <p:spPr>
          <a:xfrm>
            <a:off x="-19680" y="9669124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14103A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016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216</Words>
  <Application>Microsoft Office PowerPoint</Application>
  <PresentationFormat>A4 Paper (210x297 mm)</PresentationFormat>
  <Paragraphs>35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17</cp:revision>
  <dcterms:created xsi:type="dcterms:W3CDTF">2022-04-04T08:08:59Z</dcterms:created>
  <dcterms:modified xsi:type="dcterms:W3CDTF">2025-02-05T11:53:28Z</dcterms:modified>
</cp:coreProperties>
</file>