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/>
    <p:restoredTop sz="95840"/>
  </p:normalViewPr>
  <p:slideViewPr>
    <p:cSldViewPr snapToGrid="0" snapToObjects="1">
      <p:cViewPr varScale="1">
        <p:scale>
          <a:sx n="74" d="100"/>
          <a:sy n="74" d="100"/>
        </p:scale>
        <p:origin x="3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08A557-CCFB-41D3-A4CE-6C82D654FF69}"/>
              </a:ext>
            </a:extLst>
          </p:cNvPr>
          <p:cNvSpPr/>
          <p:nvPr userDrawn="1"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28DDBC-121B-45D7-BC01-522BC9FB0E0A}"/>
              </a:ext>
            </a:extLst>
          </p:cNvPr>
          <p:cNvSpPr/>
          <p:nvPr userDrawn="1"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S6.01.06 Handout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D21C46F5-583C-4317-B94E-51AD55695E6D}"/>
              </a:ext>
            </a:extLst>
          </p:cNvPr>
          <p:cNvSpPr/>
          <p:nvPr userDrawn="1"/>
        </p:nvSpPr>
        <p:spPr>
          <a:xfrm rot="10800000" flipV="1">
            <a:off x="952500" y="557882"/>
            <a:ext cx="5706219" cy="527968"/>
          </a:xfrm>
          <a:prstGeom prst="wedgeRoundRectCallout">
            <a:avLst>
              <a:gd name="adj1" fmla="val 52360"/>
              <a:gd name="adj2" fmla="val -24111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the life cycle of the butterfly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F5440A-9C0E-4F67-B3A4-675C4B041D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1" y="557882"/>
            <a:ext cx="527969" cy="5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5F57647-E9B5-4BD9-B825-75F45360E484}"/>
              </a:ext>
            </a:extLst>
          </p:cNvPr>
          <p:cNvGrpSpPr/>
          <p:nvPr/>
        </p:nvGrpSpPr>
        <p:grpSpPr>
          <a:xfrm>
            <a:off x="260266" y="10266742"/>
            <a:ext cx="6335083" cy="1082385"/>
            <a:chOff x="213360" y="1949743"/>
            <a:chExt cx="6335083" cy="1082385"/>
          </a:xfrm>
        </p:grpSpPr>
        <p:pic>
          <p:nvPicPr>
            <p:cNvPr id="1026" name="Picture 2" descr="Animal, Butterfly, Chromatic, Flying, Insect, Monarch">
              <a:extLst>
                <a:ext uri="{FF2B5EF4-FFF2-40B4-BE49-F238E27FC236}">
                  <a16:creationId xmlns:a16="http://schemas.microsoft.com/office/drawing/2014/main" id="{2F2F223B-770C-4B98-AFA1-03DDD76E5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750" y="2040671"/>
              <a:ext cx="1319693" cy="907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Worm, Millipede, Insect, Caterpillar, Nature">
              <a:extLst>
                <a:ext uri="{FF2B5EF4-FFF2-40B4-BE49-F238E27FC236}">
                  <a16:creationId xmlns:a16="http://schemas.microsoft.com/office/drawing/2014/main" id="{E205E790-0682-49E7-950E-9DBF2BF5E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7811">
              <a:off x="2009300" y="2118598"/>
              <a:ext cx="784113" cy="91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66D311-D01E-4676-A2EF-895F15A34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434" t="14075" r="7783" b="45105"/>
            <a:stretch/>
          </p:blipFill>
          <p:spPr>
            <a:xfrm>
              <a:off x="213360" y="1949743"/>
              <a:ext cx="1156695" cy="99821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2EFE420-77D8-4F2A-BD07-1564C3E52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1" t="59163" r="7758" b="9570"/>
            <a:stretch/>
          </p:blipFill>
          <p:spPr>
            <a:xfrm>
              <a:off x="3432658" y="1984056"/>
              <a:ext cx="1156846" cy="9639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</p:grpSp>
      <p:sp>
        <p:nvSpPr>
          <p:cNvPr id="40" name="Rectangle 3">
            <a:extLst>
              <a:ext uri="{FF2B5EF4-FFF2-40B4-BE49-F238E27FC236}">
                <a16:creationId xmlns:a16="http://schemas.microsoft.com/office/drawing/2014/main" id="{B3A436D9-E177-4C66-83F5-52DE81E9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" y="1170789"/>
            <a:ext cx="6454140" cy="639478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2000" tIns="42360" rIns="7200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Compare the life cycle of a butterfly to that of a frog and a chicken. You can use the pictures to help you.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212D68-D352-4A26-8643-16EE9A8444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79" b="14607"/>
          <a:stretch/>
        </p:blipFill>
        <p:spPr>
          <a:xfrm>
            <a:off x="200888" y="1934813"/>
            <a:ext cx="6456224" cy="963903"/>
          </a:xfrm>
          <a:prstGeom prst="rect">
            <a:avLst/>
          </a:prstGeom>
          <a:ln w="28575">
            <a:solidFill>
              <a:srgbClr val="2FA2B4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908EC8D-F05E-43D2-AACC-5615AA4F7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9" y="2903478"/>
            <a:ext cx="6512719" cy="662389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C900914-968B-4C43-B35A-0448874DA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78465"/>
              </p:ext>
            </p:extLst>
          </p:nvPr>
        </p:nvGraphicFramePr>
        <p:xfrm>
          <a:off x="171448" y="3748504"/>
          <a:ext cx="6485662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831">
                  <a:extLst>
                    <a:ext uri="{9D8B030D-6E8A-4147-A177-3AD203B41FA5}">
                      <a16:colId xmlns:a16="http://schemas.microsoft.com/office/drawing/2014/main" val="2667061232"/>
                    </a:ext>
                  </a:extLst>
                </a:gridCol>
                <a:gridCol w="3242831">
                  <a:extLst>
                    <a:ext uri="{9D8B030D-6E8A-4147-A177-3AD203B41FA5}">
                      <a16:colId xmlns:a16="http://schemas.microsoft.com/office/drawing/2014/main" val="283346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Arial Rounded MT Bold" panose="020F0704030504030204" pitchFamily="34" charset="0"/>
                        </a:rPr>
                        <a:t>Similarities between the butterfly and frog life cycle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A2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Arial Rounded MT Bold" panose="020F0704030504030204" pitchFamily="34" charset="0"/>
                        </a:rPr>
                        <a:t>Differences between the butterfly and frog life cycle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A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7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26960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BFBB461-81DB-4C3B-B64D-2587D478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93142"/>
              </p:ext>
            </p:extLst>
          </p:nvPr>
        </p:nvGraphicFramePr>
        <p:xfrm>
          <a:off x="171448" y="6611440"/>
          <a:ext cx="6485662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831">
                  <a:extLst>
                    <a:ext uri="{9D8B030D-6E8A-4147-A177-3AD203B41FA5}">
                      <a16:colId xmlns:a16="http://schemas.microsoft.com/office/drawing/2014/main" val="2667061232"/>
                    </a:ext>
                  </a:extLst>
                </a:gridCol>
                <a:gridCol w="3242831">
                  <a:extLst>
                    <a:ext uri="{9D8B030D-6E8A-4147-A177-3AD203B41FA5}">
                      <a16:colId xmlns:a16="http://schemas.microsoft.com/office/drawing/2014/main" val="283346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Arial Rounded MT Bold" panose="020F0704030504030204" pitchFamily="34" charset="0"/>
                        </a:rPr>
                        <a:t>Similarities between the butterfly and bird life cycle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A2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Arial Rounded MT Bold" panose="020F0704030504030204" pitchFamily="34" charset="0"/>
                        </a:rPr>
                        <a:t>Differences between the butterfly and bird life cycle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A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7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2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239583" y="2129619"/>
            <a:ext cx="1405915" cy="1716953"/>
          </a:xfrm>
          <a:prstGeom prst="roundRect">
            <a:avLst>
              <a:gd name="adj" fmla="val 10255"/>
            </a:avLst>
          </a:prstGeom>
          <a:noFill/>
          <a:ln>
            <a:solidFill>
              <a:srgbClr val="2FA2B4"/>
            </a:solidFill>
          </a:ln>
          <a:effectLst/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Why is it better to become a butterfly than remain a caterpillar.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238531" y="3961542"/>
            <a:ext cx="1405915" cy="1286464"/>
          </a:xfrm>
          <a:prstGeom prst="roundRect">
            <a:avLst>
              <a:gd name="adj" fmla="val 9659"/>
            </a:avLst>
          </a:prstGeom>
          <a:noFill/>
          <a:ln>
            <a:solidFill>
              <a:srgbClr val="2FA2B4"/>
            </a:solidFill>
          </a:ln>
          <a:effectLst/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why butterflies lay so many eggs?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676" y="5229289"/>
            <a:ext cx="64486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3D1EA1-E6C4-48D5-81B0-3B4E2C21F5F0}"/>
              </a:ext>
            </a:extLst>
          </p:cNvPr>
          <p:cNvGrpSpPr/>
          <p:nvPr/>
        </p:nvGrpSpPr>
        <p:grpSpPr>
          <a:xfrm>
            <a:off x="745819" y="2023242"/>
            <a:ext cx="4397681" cy="2653470"/>
            <a:chOff x="1530884" y="1025367"/>
            <a:chExt cx="3508927" cy="2653470"/>
          </a:xfrm>
        </p:grpSpPr>
        <p:sp>
          <p:nvSpPr>
            <p:cNvPr id="4" name="Arrow: Circular 3">
              <a:extLst>
                <a:ext uri="{FF2B5EF4-FFF2-40B4-BE49-F238E27FC236}">
                  <a16:creationId xmlns:a16="http://schemas.microsoft.com/office/drawing/2014/main" id="{66375A3C-31BC-426C-A4F3-44EF3E747A60}"/>
                </a:ext>
              </a:extLst>
            </p:cNvPr>
            <p:cNvSpPr/>
            <p:nvPr/>
          </p:nvSpPr>
          <p:spPr>
            <a:xfrm rot="20183586">
              <a:off x="2528872" y="1025367"/>
              <a:ext cx="1800255" cy="1800255"/>
            </a:xfrm>
            <a:prstGeom prst="circularArrow">
              <a:avLst>
                <a:gd name="adj1" fmla="val 7298"/>
                <a:gd name="adj2" fmla="val 917861"/>
                <a:gd name="adj3" fmla="val 20418350"/>
                <a:gd name="adj4" fmla="val 15039390"/>
                <a:gd name="adj5" fmla="val 12997"/>
              </a:avLst>
            </a:prstGeom>
            <a:solidFill>
              <a:srgbClr val="2FA2B4"/>
            </a:solidFill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22" name="Picture 2" descr="Animal, Butterfly, Chromatic, Flying, Insect, Monarch">
              <a:extLst>
                <a:ext uri="{FF2B5EF4-FFF2-40B4-BE49-F238E27FC236}">
                  <a16:creationId xmlns:a16="http://schemas.microsoft.com/office/drawing/2014/main" id="{79D88248-9749-4A78-932C-F03FF488A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884" y="2657114"/>
              <a:ext cx="1319693" cy="907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Worm, Millipede, Insect, Caterpillar, Nature">
              <a:extLst>
                <a:ext uri="{FF2B5EF4-FFF2-40B4-BE49-F238E27FC236}">
                  <a16:creationId xmlns:a16="http://schemas.microsoft.com/office/drawing/2014/main" id="{1403C3E9-D14F-4AEA-913A-6B9581BA3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7811">
              <a:off x="3858390" y="1342964"/>
              <a:ext cx="784113" cy="91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2E5B90-F37F-40E9-9773-78FA76369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34" t="14075" r="7783" b="45105"/>
            <a:stretch/>
          </p:blipFill>
          <p:spPr>
            <a:xfrm>
              <a:off x="1683995" y="1104530"/>
              <a:ext cx="1156695" cy="99821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7A4ABB-BC44-4EE4-A750-996138270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1" t="59163" r="7758" b="9570"/>
            <a:stretch/>
          </p:blipFill>
          <p:spPr>
            <a:xfrm>
              <a:off x="3882965" y="2714934"/>
              <a:ext cx="1156846" cy="9639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26" name="Arrow: Circular 25">
              <a:extLst>
                <a:ext uri="{FF2B5EF4-FFF2-40B4-BE49-F238E27FC236}">
                  <a16:creationId xmlns:a16="http://schemas.microsoft.com/office/drawing/2014/main" id="{54212E40-408A-4075-B0D2-6B58A3E31BAE}"/>
                </a:ext>
              </a:extLst>
            </p:cNvPr>
            <p:cNvSpPr/>
            <p:nvPr/>
          </p:nvSpPr>
          <p:spPr>
            <a:xfrm rot="9000000">
              <a:off x="2573204" y="1856966"/>
              <a:ext cx="1800255" cy="1800255"/>
            </a:xfrm>
            <a:prstGeom prst="circularArrow">
              <a:avLst>
                <a:gd name="adj1" fmla="val 7298"/>
                <a:gd name="adj2" fmla="val 917861"/>
                <a:gd name="adj3" fmla="val 20418350"/>
                <a:gd name="adj4" fmla="val 15039390"/>
                <a:gd name="adj5" fmla="val 12997"/>
              </a:avLst>
            </a:prstGeom>
            <a:solidFill>
              <a:srgbClr val="2FA2B4"/>
            </a:solidFill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Arrow: Circular 26">
              <a:extLst>
                <a:ext uri="{FF2B5EF4-FFF2-40B4-BE49-F238E27FC236}">
                  <a16:creationId xmlns:a16="http://schemas.microsoft.com/office/drawing/2014/main" id="{30734DE8-354F-4C3F-B2FF-FF0E95C4EC20}"/>
                </a:ext>
              </a:extLst>
            </p:cNvPr>
            <p:cNvSpPr/>
            <p:nvPr/>
          </p:nvSpPr>
          <p:spPr>
            <a:xfrm rot="2301060">
              <a:off x="2885587" y="1385123"/>
              <a:ext cx="1800255" cy="1800255"/>
            </a:xfrm>
            <a:prstGeom prst="circularArrow">
              <a:avLst>
                <a:gd name="adj1" fmla="val 7298"/>
                <a:gd name="adj2" fmla="val 917861"/>
                <a:gd name="adj3" fmla="val 20418350"/>
                <a:gd name="adj4" fmla="val 18269617"/>
                <a:gd name="adj5" fmla="val 12997"/>
              </a:avLst>
            </a:prstGeom>
            <a:solidFill>
              <a:srgbClr val="2FA2B4"/>
            </a:solidFill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Arrow: Circular 27">
              <a:extLst>
                <a:ext uri="{FF2B5EF4-FFF2-40B4-BE49-F238E27FC236}">
                  <a16:creationId xmlns:a16="http://schemas.microsoft.com/office/drawing/2014/main" id="{91CC3659-FA08-46D8-BA8D-939EC3DE5B69}"/>
                </a:ext>
              </a:extLst>
            </p:cNvPr>
            <p:cNvSpPr/>
            <p:nvPr/>
          </p:nvSpPr>
          <p:spPr>
            <a:xfrm rot="12841957">
              <a:off x="2124049" y="1608936"/>
              <a:ext cx="1800255" cy="1800255"/>
            </a:xfrm>
            <a:prstGeom prst="circularArrow">
              <a:avLst>
                <a:gd name="adj1" fmla="val 8080"/>
                <a:gd name="adj2" fmla="val 739633"/>
                <a:gd name="adj3" fmla="val 20113150"/>
                <a:gd name="adj4" fmla="val 18909001"/>
                <a:gd name="adj5" fmla="val 9239"/>
              </a:avLst>
            </a:prstGeom>
            <a:solidFill>
              <a:srgbClr val="2FA2B4"/>
            </a:solidFill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A00035-8696-4FB0-B8D9-DEEF42C29948}"/>
              </a:ext>
            </a:extLst>
          </p:cNvPr>
          <p:cNvSpPr/>
          <p:nvPr/>
        </p:nvSpPr>
        <p:spPr>
          <a:xfrm>
            <a:off x="196850" y="1168135"/>
            <a:ext cx="6448648" cy="855107"/>
          </a:xfrm>
          <a:prstGeom prst="roundRect">
            <a:avLst>
              <a:gd name="adj" fmla="val 18312"/>
            </a:avLst>
          </a:prstGeom>
          <a:ln>
            <a:solidFill>
              <a:srgbClr val="2FA2B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Write a paragraph which explains how the butterfly develops through the four stages of metamorphosis: egg, larva (caterpillar), pupa (chrysalis), and adult (butterfly).</a:t>
            </a:r>
          </a:p>
        </p:txBody>
      </p: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499" y="2137738"/>
            <a:ext cx="49656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3" name="Rectangle: Rounded Corners 22"/>
          <p:cNvSpPr>
            <a:spLocks noChangeArrowheads="1"/>
          </p:cNvSpPr>
          <p:nvPr/>
        </p:nvSpPr>
        <p:spPr bwMode="auto">
          <a:xfrm>
            <a:off x="5156199" y="2315981"/>
            <a:ext cx="1473200" cy="2304973"/>
          </a:xfrm>
          <a:prstGeom prst="roundRect">
            <a:avLst>
              <a:gd name="adj" fmla="val 7925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what the word metamorphosis means. What other animals undergo metamorphosis. 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6199" y="4811264"/>
            <a:ext cx="1473200" cy="1458182"/>
          </a:xfrm>
          <a:prstGeom prst="roundRect">
            <a:avLst>
              <a:gd name="adj" fmla="val 9770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Why do most animals change as they get older?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378EA1-87F7-4D3E-A90E-B5C5B02A0BBA}"/>
              </a:ext>
            </a:extLst>
          </p:cNvPr>
          <p:cNvSpPr/>
          <p:nvPr/>
        </p:nvSpPr>
        <p:spPr>
          <a:xfrm>
            <a:off x="190500" y="1218337"/>
            <a:ext cx="6438900" cy="919401"/>
          </a:xfrm>
          <a:prstGeom prst="roundRect">
            <a:avLst/>
          </a:prstGeom>
          <a:ln>
            <a:solidFill>
              <a:srgbClr val="2FA2B4"/>
            </a:solidFill>
          </a:ln>
        </p:spPr>
        <p:txBody>
          <a:bodyPr wrap="square" lIns="72000" rIns="72000">
            <a:spAutoFit/>
          </a:bodyPr>
          <a:lstStyle/>
          <a:p>
            <a:pPr algn="ctr"/>
            <a:r>
              <a:rPr 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Write two paragraphs give the similarities and differences between a butterfly’s life cycle with human growth and development. You can include a diagram with your answer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F3CA0B9-8263-4979-9126-11033FD8036C}"/>
              </a:ext>
            </a:extLst>
          </p:cNvPr>
          <p:cNvSpPr/>
          <p:nvPr/>
        </p:nvSpPr>
        <p:spPr>
          <a:xfrm>
            <a:off x="184030" y="7081973"/>
            <a:ext cx="6445369" cy="2318636"/>
          </a:xfrm>
          <a:prstGeom prst="roundRect">
            <a:avLst>
              <a:gd name="adj" fmla="val 4331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stages of human development</a:t>
            </a:r>
          </a:p>
        </p:txBody>
      </p:sp>
    </p:spTree>
    <p:extLst>
      <p:ext uri="{BB962C8B-B14F-4D97-AF65-F5344CB8AC3E}">
        <p14:creationId xmlns:p14="http://schemas.microsoft.com/office/powerpoint/2010/main" val="170143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175</Words>
  <Application>Microsoft Macintosh PowerPoint</Application>
  <PresentationFormat>A4 Paper (210x297 mm)</PresentationFormat>
  <Paragraphs>36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58</cp:revision>
  <cp:lastPrinted>2016-07-25T06:30:05Z</cp:lastPrinted>
  <dcterms:created xsi:type="dcterms:W3CDTF">2016-06-12T08:53:59Z</dcterms:created>
  <dcterms:modified xsi:type="dcterms:W3CDTF">2021-12-11T10:09:34Z</dcterms:modified>
</cp:coreProperties>
</file>