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62" r:id="rId2"/>
    <p:sldId id="263" r:id="rId3"/>
  </p:sldIdLst>
  <p:sldSz cx="6858000" cy="9906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iuPBw9bVdwv6Czxwf/MYFwWKmdS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C7CC"/>
    <a:srgbClr val="807E80"/>
    <a:srgbClr val="38D4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38"/>
    <p:restoredTop sz="94650"/>
  </p:normalViewPr>
  <p:slideViewPr>
    <p:cSldViewPr snapToGrid="0">
      <p:cViewPr varScale="1">
        <p:scale>
          <a:sx n="83" d="100"/>
          <a:sy n="83" d="100"/>
        </p:scale>
        <p:origin x="52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2:notes"/>
          <p:cNvSpPr>
            <a:spLocks noGrp="1" noRot="1" noChangeAspect="1"/>
          </p:cNvSpPr>
          <p:nvPr>
            <p:ph type="sldImg" idx="2"/>
          </p:nvPr>
        </p:nvSpPr>
        <p:spPr>
          <a:xfrm>
            <a:off x="2241550" y="685800"/>
            <a:ext cx="23749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821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2:notes"/>
          <p:cNvSpPr>
            <a:spLocks noGrp="1" noRot="1" noChangeAspect="1"/>
          </p:cNvSpPr>
          <p:nvPr>
            <p:ph type="sldImg" idx="2"/>
          </p:nvPr>
        </p:nvSpPr>
        <p:spPr>
          <a:xfrm>
            <a:off x="2241550" y="685800"/>
            <a:ext cx="23749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964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514350" y="1621191"/>
            <a:ext cx="5829300" cy="3448756"/>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857250" y="5202944"/>
            <a:ext cx="5143500" cy="239165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4" name="Google Shape;14;p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1449696" y="3985464"/>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0" name="Google Shape;20;p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467916" y="6629226"/>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26" name="Google Shape;26;p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2" name="Google Shape;32;p8"/>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3" name="Google Shape;33;p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39" name="Google Shape;39;p9"/>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 name="Google Shape;40;p9"/>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1" name="Google Shape;41;p9"/>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9"/>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9"/>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2915543" y="1426283"/>
            <a:ext cx="3471863" cy="7039681"/>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57" name="Google Shape;57;p12"/>
          <p:cNvSpPr txBox="1">
            <a:spLocks noGrp="1"/>
          </p:cNvSpPr>
          <p:nvPr>
            <p:ph type="body" idx="2"/>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58" name="Google Shape;58;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3"/>
          <p:cNvSpPr>
            <a:spLocks noGrp="1"/>
          </p:cNvSpPr>
          <p:nvPr>
            <p:ph type="pic" idx="2"/>
          </p:nvPr>
        </p:nvSpPr>
        <p:spPr>
          <a:xfrm>
            <a:off x="2915543" y="1426283"/>
            <a:ext cx="3471863" cy="7039681"/>
          </a:xfrm>
          <a:prstGeom prst="rect">
            <a:avLst/>
          </a:prstGeom>
          <a:noFill/>
          <a:ln>
            <a:noFill/>
          </a:ln>
        </p:spPr>
      </p:sp>
      <p:sp>
        <p:nvSpPr>
          <p:cNvPr id="64" name="Google Shape;64;p13"/>
          <p:cNvSpPr txBox="1">
            <a:spLocks noGrp="1"/>
          </p:cNvSpPr>
          <p:nvPr>
            <p:ph type="body" idx="1"/>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5" name="Google Shape;65;p1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5" name="Google Shape;165;p2"/>
          <p:cNvSpPr/>
          <p:nvPr/>
        </p:nvSpPr>
        <p:spPr>
          <a:xfrm>
            <a:off x="1093357" y="177564"/>
            <a:ext cx="5580506" cy="717631"/>
          </a:xfrm>
          <a:prstGeom prst="roundRect">
            <a:avLst>
              <a:gd name="adj" fmla="val 16667"/>
            </a:avLst>
          </a:prstGeom>
          <a:no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a:solidFill>
                <a:schemeClr val="lt1"/>
              </a:solidFill>
              <a:latin typeface="Arial Rounded"/>
              <a:ea typeface="Arial Rounded"/>
              <a:cs typeface="Arial Rounded"/>
              <a:sym typeface="Arial Rounded"/>
            </a:endParaRPr>
          </a:p>
        </p:txBody>
      </p:sp>
      <p:pic>
        <p:nvPicPr>
          <p:cNvPr id="69" name="Picture 68" descr="Graphical user interface&#10;&#10;Description automatically generated">
            <a:extLst>
              <a:ext uri="{FF2B5EF4-FFF2-40B4-BE49-F238E27FC236}">
                <a16:creationId xmlns:a16="http://schemas.microsoft.com/office/drawing/2014/main" id="{1AE04517-856E-BB7A-8580-07416983622D}"/>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70" name="TextBox 69">
            <a:extLst>
              <a:ext uri="{FF2B5EF4-FFF2-40B4-BE49-F238E27FC236}">
                <a16:creationId xmlns:a16="http://schemas.microsoft.com/office/drawing/2014/main" id="{79710670-DC7D-3293-9BE4-59CFA57CD1F6}"/>
              </a:ext>
            </a:extLst>
          </p:cNvPr>
          <p:cNvSpPr txBox="1"/>
          <p:nvPr/>
        </p:nvSpPr>
        <p:spPr>
          <a:xfrm>
            <a:off x="4440397" y="870726"/>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KS4_07_16</a:t>
            </a:r>
          </a:p>
        </p:txBody>
      </p:sp>
      <p:sp>
        <p:nvSpPr>
          <p:cNvPr id="7" name="Rectangle 6">
            <a:extLst>
              <a:ext uri="{FF2B5EF4-FFF2-40B4-BE49-F238E27FC236}">
                <a16:creationId xmlns:a16="http://schemas.microsoft.com/office/drawing/2014/main" id="{C5D3650F-FC8B-4072-CFA0-DAAF7DA361B0}"/>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B90EA30-2725-E3F5-1284-3A89816A0708}"/>
              </a:ext>
            </a:extLst>
          </p:cNvPr>
          <p:cNvSpPr txBox="1"/>
          <p:nvPr/>
        </p:nvSpPr>
        <p:spPr>
          <a:xfrm flipH="1">
            <a:off x="852406" y="1379297"/>
            <a:ext cx="5160935" cy="461665"/>
          </a:xfrm>
          <a:prstGeom prst="rect">
            <a:avLst/>
          </a:prstGeom>
          <a:noFill/>
        </p:spPr>
        <p:txBody>
          <a:bodyPr wrap="square" rtlCol="0">
            <a:spAutoFit/>
          </a:bodyPr>
          <a:lstStyle/>
          <a:p>
            <a:pPr algn="ctr"/>
            <a:r>
              <a:rPr lang="en-US" sz="1200" dirty="0">
                <a:solidFill>
                  <a:srgbClr val="807E80"/>
                </a:solidFill>
                <a:latin typeface="Arial Rounded MT Bold" panose="020F0704030504030204" pitchFamily="34" charset="77"/>
              </a:rPr>
              <a:t>Interpret graphs showing increased waste production following human population growth</a:t>
            </a:r>
          </a:p>
        </p:txBody>
      </p:sp>
      <p:sp>
        <p:nvSpPr>
          <p:cNvPr id="20" name="Rectangle: Rounded Corners 19">
            <a:extLst>
              <a:ext uri="{FF2B5EF4-FFF2-40B4-BE49-F238E27FC236}">
                <a16:creationId xmlns:a16="http://schemas.microsoft.com/office/drawing/2014/main" id="{27E5DEFA-6A9F-DA9C-A773-B5DE076B7D27}"/>
              </a:ext>
            </a:extLst>
          </p:cNvPr>
          <p:cNvSpPr/>
          <p:nvPr/>
        </p:nvSpPr>
        <p:spPr>
          <a:xfrm>
            <a:off x="187960" y="1389600"/>
            <a:ext cx="6482079" cy="441060"/>
          </a:xfrm>
          <a:prstGeom prst="roundRect">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Google Shape;166;p2">
            <a:extLst>
              <a:ext uri="{FF2B5EF4-FFF2-40B4-BE49-F238E27FC236}">
                <a16:creationId xmlns:a16="http://schemas.microsoft.com/office/drawing/2014/main" id="{448CCF23-596D-EEE2-ECF6-0C93C90E9B43}"/>
              </a:ext>
            </a:extLst>
          </p:cNvPr>
          <p:cNvSpPr txBox="1"/>
          <p:nvPr/>
        </p:nvSpPr>
        <p:spPr>
          <a:xfrm>
            <a:off x="1077098" y="150850"/>
            <a:ext cx="5669446"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lt1"/>
                </a:solidFill>
                <a:latin typeface="Arial Rounded MT Bold" panose="020F0704030504030204" pitchFamily="34" charset="0"/>
                <a:ea typeface="Arial Rounded"/>
                <a:cs typeface="Arial Rounded"/>
                <a:sym typeface="Arial Rounded"/>
              </a:rPr>
              <a:t>Mission Assignment: Explore waste management</a:t>
            </a:r>
            <a:endParaRPr dirty="0">
              <a:latin typeface="Arial Rounded MT Bold" panose="020F0704030504030204" pitchFamily="34" charset="0"/>
            </a:endParaRPr>
          </a:p>
        </p:txBody>
      </p:sp>
      <p:pic>
        <p:nvPicPr>
          <p:cNvPr id="14" name="Picture 13" descr="Logo&#10;&#10;Description automatically generated">
            <a:extLst>
              <a:ext uri="{FF2B5EF4-FFF2-40B4-BE49-F238E27FC236}">
                <a16:creationId xmlns:a16="http://schemas.microsoft.com/office/drawing/2014/main" id="{785BA01A-FF71-FCD9-0730-8A2923F01331}"/>
              </a:ext>
            </a:extLst>
          </p:cNvPr>
          <p:cNvPicPr>
            <a:picLocks noChangeAspect="1"/>
          </p:cNvPicPr>
          <p:nvPr/>
        </p:nvPicPr>
        <p:blipFill>
          <a:blip r:embed="rId5"/>
          <a:stretch>
            <a:fillRect/>
          </a:stretch>
        </p:blipFill>
        <p:spPr>
          <a:xfrm>
            <a:off x="5343409" y="242402"/>
            <a:ext cx="1330454" cy="587953"/>
          </a:xfrm>
          <a:prstGeom prst="rect">
            <a:avLst/>
          </a:prstGeom>
        </p:spPr>
      </p:pic>
      <p:sp>
        <p:nvSpPr>
          <p:cNvPr id="26" name="TextBox 25">
            <a:extLst>
              <a:ext uri="{FF2B5EF4-FFF2-40B4-BE49-F238E27FC236}">
                <a16:creationId xmlns:a16="http://schemas.microsoft.com/office/drawing/2014/main" id="{0BCC9105-0E05-99E7-CB6E-585C9435B26F}"/>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104" name="Rectangle 3">
            <a:extLst>
              <a:ext uri="{FF2B5EF4-FFF2-40B4-BE49-F238E27FC236}">
                <a16:creationId xmlns:a16="http://schemas.microsoft.com/office/drawing/2014/main" id="{C846DA46-E169-580A-A4E8-1E21BB61AA38}"/>
              </a:ext>
            </a:extLst>
          </p:cNvPr>
          <p:cNvSpPr>
            <a:spLocks noChangeArrowheads="1"/>
          </p:cNvSpPr>
          <p:nvPr/>
        </p:nvSpPr>
        <p:spPr bwMode="auto">
          <a:xfrm>
            <a:off x="187960" y="1896512"/>
            <a:ext cx="6440053"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Task 1: The human population is increasing and more household waste is being produced</a:t>
            </a:r>
          </a:p>
        </p:txBody>
      </p:sp>
      <p:sp>
        <p:nvSpPr>
          <p:cNvPr id="105" name="Rectangle 3">
            <a:extLst>
              <a:ext uri="{FF2B5EF4-FFF2-40B4-BE49-F238E27FC236}">
                <a16:creationId xmlns:a16="http://schemas.microsoft.com/office/drawing/2014/main" id="{B4DFFCC7-B234-70D3-E048-58D21A715A7B}"/>
              </a:ext>
            </a:extLst>
          </p:cNvPr>
          <p:cNvSpPr>
            <a:spLocks noChangeArrowheads="1"/>
          </p:cNvSpPr>
          <p:nvPr/>
        </p:nvSpPr>
        <p:spPr bwMode="auto">
          <a:xfrm>
            <a:off x="187960" y="2244832"/>
            <a:ext cx="6440053" cy="270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(A) Give one way in which an increase in household waste affects our environment. </a:t>
            </a:r>
          </a:p>
        </p:txBody>
      </p:sp>
      <p:sp>
        <p:nvSpPr>
          <p:cNvPr id="106" name="Rectangle 3">
            <a:extLst>
              <a:ext uri="{FF2B5EF4-FFF2-40B4-BE49-F238E27FC236}">
                <a16:creationId xmlns:a16="http://schemas.microsoft.com/office/drawing/2014/main" id="{9626DB2F-5A5A-387D-D4FE-0598F647AAFC}"/>
              </a:ext>
            </a:extLst>
          </p:cNvPr>
          <p:cNvSpPr>
            <a:spLocks noChangeArrowheads="1"/>
          </p:cNvSpPr>
          <p:nvPr/>
        </p:nvSpPr>
        <p:spPr bwMode="auto">
          <a:xfrm>
            <a:off x="217403" y="2515045"/>
            <a:ext cx="6440053"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a:t>
            </a:r>
          </a:p>
        </p:txBody>
      </p:sp>
      <p:sp>
        <p:nvSpPr>
          <p:cNvPr id="107" name="Rectangle 3">
            <a:extLst>
              <a:ext uri="{FF2B5EF4-FFF2-40B4-BE49-F238E27FC236}">
                <a16:creationId xmlns:a16="http://schemas.microsoft.com/office/drawing/2014/main" id="{CC7512A0-4ADD-F622-5B88-6BF6F3CB6584}"/>
              </a:ext>
            </a:extLst>
          </p:cNvPr>
          <p:cNvSpPr>
            <a:spLocks noChangeArrowheads="1"/>
          </p:cNvSpPr>
          <p:nvPr/>
        </p:nvSpPr>
        <p:spPr bwMode="auto">
          <a:xfrm>
            <a:off x="217402" y="2998471"/>
            <a:ext cx="6440053"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(B) The release of sulfur dioxide affects our environment. The graph shows how the mass of sulfur dioxide released in the UK has changed from 2001 to 2011.</a:t>
            </a:r>
          </a:p>
        </p:txBody>
      </p:sp>
      <p:pic>
        <p:nvPicPr>
          <p:cNvPr id="108" name="Picture 107" descr="Chart&#10;&#10;Description automatically generated">
            <a:extLst>
              <a:ext uri="{FF2B5EF4-FFF2-40B4-BE49-F238E27FC236}">
                <a16:creationId xmlns:a16="http://schemas.microsoft.com/office/drawing/2014/main" id="{08E2F479-F9D0-2C8A-4EBF-DC0C7151A82E}"/>
              </a:ext>
            </a:extLst>
          </p:cNvPr>
          <p:cNvPicPr>
            <a:picLocks noChangeAspect="1"/>
          </p:cNvPicPr>
          <p:nvPr/>
        </p:nvPicPr>
        <p:blipFill>
          <a:blip r:embed="rId6"/>
          <a:stretch>
            <a:fillRect/>
          </a:stretch>
        </p:blipFill>
        <p:spPr>
          <a:xfrm>
            <a:off x="1275772" y="3598172"/>
            <a:ext cx="4293870" cy="3696188"/>
          </a:xfrm>
          <a:prstGeom prst="roundRect">
            <a:avLst>
              <a:gd name="adj" fmla="val 8594"/>
            </a:avLst>
          </a:prstGeom>
          <a:solidFill>
            <a:srgbClr val="FFFFFF">
              <a:shade val="85000"/>
            </a:srgbClr>
          </a:solidFill>
          <a:ln w="28575">
            <a:solidFill>
              <a:srgbClr val="55C7CC"/>
            </a:solidFill>
          </a:ln>
          <a:effectLst>
            <a:reflection blurRad="12700" stA="0" endPos="28000" dist="5000" dir="5400000" sy="-100000" algn="bl" rotWithShape="0"/>
          </a:effectLst>
        </p:spPr>
      </p:pic>
      <p:sp>
        <p:nvSpPr>
          <p:cNvPr id="109" name="Rectangle 3">
            <a:extLst>
              <a:ext uri="{FF2B5EF4-FFF2-40B4-BE49-F238E27FC236}">
                <a16:creationId xmlns:a16="http://schemas.microsoft.com/office/drawing/2014/main" id="{8B991C61-0037-34D8-8C1D-D64E5C127E9B}"/>
              </a:ext>
            </a:extLst>
          </p:cNvPr>
          <p:cNvSpPr>
            <a:spLocks noChangeArrowheads="1"/>
          </p:cNvSpPr>
          <p:nvPr/>
        </p:nvSpPr>
        <p:spPr bwMode="auto">
          <a:xfrm>
            <a:off x="187959" y="7401701"/>
            <a:ext cx="6440053" cy="270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(i) Describe the pattern shown in the graph. </a:t>
            </a:r>
          </a:p>
        </p:txBody>
      </p:sp>
      <p:sp>
        <p:nvSpPr>
          <p:cNvPr id="110" name="Rectangle 3">
            <a:extLst>
              <a:ext uri="{FF2B5EF4-FFF2-40B4-BE49-F238E27FC236}">
                <a16:creationId xmlns:a16="http://schemas.microsoft.com/office/drawing/2014/main" id="{94686321-5F75-AAA8-1059-73B3D8C87DCB}"/>
              </a:ext>
            </a:extLst>
          </p:cNvPr>
          <p:cNvSpPr>
            <a:spLocks noChangeArrowheads="1"/>
          </p:cNvSpPr>
          <p:nvPr/>
        </p:nvSpPr>
        <p:spPr bwMode="auto">
          <a:xfrm>
            <a:off x="217402" y="7587116"/>
            <a:ext cx="6440053" cy="10088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11" name="Rectangle 3">
            <a:extLst>
              <a:ext uri="{FF2B5EF4-FFF2-40B4-BE49-F238E27FC236}">
                <a16:creationId xmlns:a16="http://schemas.microsoft.com/office/drawing/2014/main" id="{5648171F-F918-62FA-A563-8212294A4F39}"/>
              </a:ext>
            </a:extLst>
          </p:cNvPr>
          <p:cNvSpPr>
            <a:spLocks noChangeArrowheads="1"/>
          </p:cNvSpPr>
          <p:nvPr/>
        </p:nvSpPr>
        <p:spPr bwMode="auto">
          <a:xfrm>
            <a:off x="217402" y="8595993"/>
            <a:ext cx="6440053"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(ii) In 2001, 1400 thousand tonnes of sulfur dioxide were released. By which year had the amount of sulfur dioxide released reduced to half of this amount? </a:t>
            </a:r>
          </a:p>
        </p:txBody>
      </p:sp>
      <p:sp>
        <p:nvSpPr>
          <p:cNvPr id="112" name="Rectangle 3">
            <a:extLst>
              <a:ext uri="{FF2B5EF4-FFF2-40B4-BE49-F238E27FC236}">
                <a16:creationId xmlns:a16="http://schemas.microsoft.com/office/drawing/2014/main" id="{7836BAF7-1996-30BE-91B4-0FF5BE6D53C6}"/>
              </a:ext>
            </a:extLst>
          </p:cNvPr>
          <p:cNvSpPr>
            <a:spLocks noChangeArrowheads="1"/>
          </p:cNvSpPr>
          <p:nvPr/>
        </p:nvSpPr>
        <p:spPr bwMode="auto">
          <a:xfrm>
            <a:off x="217402" y="9007359"/>
            <a:ext cx="6440053"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972989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5" name="Google Shape;165;p2"/>
          <p:cNvSpPr/>
          <p:nvPr/>
        </p:nvSpPr>
        <p:spPr>
          <a:xfrm>
            <a:off x="1093357" y="177564"/>
            <a:ext cx="5580506" cy="717631"/>
          </a:xfrm>
          <a:prstGeom prst="roundRect">
            <a:avLst>
              <a:gd name="adj" fmla="val 16667"/>
            </a:avLst>
          </a:prstGeom>
          <a:no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a:solidFill>
                <a:schemeClr val="lt1"/>
              </a:solidFill>
              <a:latin typeface="Arial Rounded"/>
              <a:ea typeface="Arial Rounded"/>
              <a:cs typeface="Arial Rounded"/>
              <a:sym typeface="Arial Rounded"/>
            </a:endParaRPr>
          </a:p>
        </p:txBody>
      </p:sp>
      <p:pic>
        <p:nvPicPr>
          <p:cNvPr id="69" name="Picture 68" descr="Graphical user interface&#10;&#10;Description automatically generated">
            <a:extLst>
              <a:ext uri="{FF2B5EF4-FFF2-40B4-BE49-F238E27FC236}">
                <a16:creationId xmlns:a16="http://schemas.microsoft.com/office/drawing/2014/main" id="{1AE04517-856E-BB7A-8580-07416983622D}"/>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70" name="TextBox 69">
            <a:extLst>
              <a:ext uri="{FF2B5EF4-FFF2-40B4-BE49-F238E27FC236}">
                <a16:creationId xmlns:a16="http://schemas.microsoft.com/office/drawing/2014/main" id="{79710670-DC7D-3293-9BE4-59CFA57CD1F6}"/>
              </a:ext>
            </a:extLst>
          </p:cNvPr>
          <p:cNvSpPr txBox="1"/>
          <p:nvPr/>
        </p:nvSpPr>
        <p:spPr>
          <a:xfrm>
            <a:off x="4440397" y="870726"/>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KS4_07_16</a:t>
            </a:r>
          </a:p>
        </p:txBody>
      </p:sp>
      <p:sp>
        <p:nvSpPr>
          <p:cNvPr id="7" name="Rectangle 6">
            <a:extLst>
              <a:ext uri="{FF2B5EF4-FFF2-40B4-BE49-F238E27FC236}">
                <a16:creationId xmlns:a16="http://schemas.microsoft.com/office/drawing/2014/main" id="{C5D3650F-FC8B-4072-CFA0-DAAF7DA361B0}"/>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Google Shape;166;p2">
            <a:extLst>
              <a:ext uri="{FF2B5EF4-FFF2-40B4-BE49-F238E27FC236}">
                <a16:creationId xmlns:a16="http://schemas.microsoft.com/office/drawing/2014/main" id="{448CCF23-596D-EEE2-ECF6-0C93C90E9B43}"/>
              </a:ext>
            </a:extLst>
          </p:cNvPr>
          <p:cNvSpPr txBox="1"/>
          <p:nvPr/>
        </p:nvSpPr>
        <p:spPr>
          <a:xfrm>
            <a:off x="1077098" y="150850"/>
            <a:ext cx="5669446"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lt1"/>
                </a:solidFill>
                <a:latin typeface="Arial Rounded MT Bold" panose="020F0704030504030204" pitchFamily="34" charset="0"/>
                <a:ea typeface="Arial Rounded"/>
                <a:cs typeface="Arial Rounded"/>
                <a:sym typeface="Arial Rounded"/>
              </a:rPr>
              <a:t>Mission Assignment: Explore waste management</a:t>
            </a:r>
            <a:endParaRPr dirty="0">
              <a:latin typeface="Arial Rounded MT Bold" panose="020F0704030504030204" pitchFamily="34" charset="0"/>
            </a:endParaRPr>
          </a:p>
        </p:txBody>
      </p:sp>
      <p:pic>
        <p:nvPicPr>
          <p:cNvPr id="14" name="Picture 13" descr="Logo&#10;&#10;Description automatically generated">
            <a:extLst>
              <a:ext uri="{FF2B5EF4-FFF2-40B4-BE49-F238E27FC236}">
                <a16:creationId xmlns:a16="http://schemas.microsoft.com/office/drawing/2014/main" id="{785BA01A-FF71-FCD9-0730-8A2923F01331}"/>
              </a:ext>
            </a:extLst>
          </p:cNvPr>
          <p:cNvPicPr>
            <a:picLocks noChangeAspect="1"/>
          </p:cNvPicPr>
          <p:nvPr/>
        </p:nvPicPr>
        <p:blipFill>
          <a:blip r:embed="rId5"/>
          <a:stretch>
            <a:fillRect/>
          </a:stretch>
        </p:blipFill>
        <p:spPr>
          <a:xfrm>
            <a:off x="5343409" y="242402"/>
            <a:ext cx="1330454" cy="587953"/>
          </a:xfrm>
          <a:prstGeom prst="rect">
            <a:avLst/>
          </a:prstGeom>
        </p:spPr>
      </p:pic>
      <p:sp>
        <p:nvSpPr>
          <p:cNvPr id="26" name="TextBox 25">
            <a:extLst>
              <a:ext uri="{FF2B5EF4-FFF2-40B4-BE49-F238E27FC236}">
                <a16:creationId xmlns:a16="http://schemas.microsoft.com/office/drawing/2014/main" id="{0BCC9105-0E05-99E7-CB6E-585C9435B26F}"/>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2" name="Rectangle 3">
            <a:extLst>
              <a:ext uri="{FF2B5EF4-FFF2-40B4-BE49-F238E27FC236}">
                <a16:creationId xmlns:a16="http://schemas.microsoft.com/office/drawing/2014/main" id="{871C5E51-2E39-AB93-8D62-A63F8618F0A7}"/>
              </a:ext>
            </a:extLst>
          </p:cNvPr>
          <p:cNvSpPr>
            <a:spLocks noChangeArrowheads="1"/>
          </p:cNvSpPr>
          <p:nvPr/>
        </p:nvSpPr>
        <p:spPr bwMode="auto">
          <a:xfrm>
            <a:off x="189588" y="1389600"/>
            <a:ext cx="6440053" cy="2702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(iii) Give one problem caused when sulfur dioxide gas is in the air. </a:t>
            </a:r>
          </a:p>
        </p:txBody>
      </p:sp>
      <p:sp>
        <p:nvSpPr>
          <p:cNvPr id="3" name="Rectangle 3">
            <a:extLst>
              <a:ext uri="{FF2B5EF4-FFF2-40B4-BE49-F238E27FC236}">
                <a16:creationId xmlns:a16="http://schemas.microsoft.com/office/drawing/2014/main" id="{691A0497-F155-AEC3-66B7-F3C62A8DCB8C}"/>
              </a:ext>
            </a:extLst>
          </p:cNvPr>
          <p:cNvSpPr>
            <a:spLocks noChangeArrowheads="1"/>
          </p:cNvSpPr>
          <p:nvPr/>
        </p:nvSpPr>
        <p:spPr bwMode="auto">
          <a:xfrm>
            <a:off x="208973" y="1659813"/>
            <a:ext cx="6440053" cy="639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4" name="Rectangle 3">
            <a:extLst>
              <a:ext uri="{FF2B5EF4-FFF2-40B4-BE49-F238E27FC236}">
                <a16:creationId xmlns:a16="http://schemas.microsoft.com/office/drawing/2014/main" id="{5CBAD0D9-D607-5695-7F45-CE66D1984D90}"/>
              </a:ext>
            </a:extLst>
          </p:cNvPr>
          <p:cNvSpPr>
            <a:spLocks noChangeArrowheads="1"/>
          </p:cNvSpPr>
          <p:nvPr/>
        </p:nvSpPr>
        <p:spPr bwMode="auto">
          <a:xfrm>
            <a:off x="208973" y="2338228"/>
            <a:ext cx="6440053" cy="13782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(C) Carbon dioxide is another gas that affects the environment. Which two of the following help to reduce the levels of carbon dioxide in the atmosphere by storing carbon dioxide? Tick two boxes. </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Animals respiring</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Carbon dioxide being absorbed in oceans and lakes</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Photosynthesis by trees</a:t>
            </a:r>
          </a:p>
          <a:p>
            <a:pPr marL="628650" lvl="1" indent="-171450">
              <a:buFont typeface="Wingdings" pitchFamily="2" charset="2"/>
              <a:buChar char="q"/>
              <a:defRPr/>
            </a:pPr>
            <a:r>
              <a:rPr lang="en-GB" sz="1200" dirty="0">
                <a:solidFill>
                  <a:srgbClr val="807E80"/>
                </a:solidFill>
                <a:latin typeface="Arial Rounded MT Bold" panose="020F0704030504030204" pitchFamily="34" charset="77"/>
              </a:rPr>
              <a:t>The production of biogas</a:t>
            </a:r>
          </a:p>
        </p:txBody>
      </p:sp>
      <p:sp>
        <p:nvSpPr>
          <p:cNvPr id="5" name="Rectangle 3">
            <a:extLst>
              <a:ext uri="{FF2B5EF4-FFF2-40B4-BE49-F238E27FC236}">
                <a16:creationId xmlns:a16="http://schemas.microsoft.com/office/drawing/2014/main" id="{8D061062-864F-02A6-7161-982397DEDB4B}"/>
              </a:ext>
            </a:extLst>
          </p:cNvPr>
          <p:cNvSpPr>
            <a:spLocks noChangeArrowheads="1"/>
          </p:cNvSpPr>
          <p:nvPr/>
        </p:nvSpPr>
        <p:spPr bwMode="auto">
          <a:xfrm>
            <a:off x="184558" y="3755307"/>
            <a:ext cx="6440053"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Task 2: Large-scale deforestation is taking place in Brazil. The pie chart shows the causes of deforestation in Brazil. </a:t>
            </a:r>
          </a:p>
        </p:txBody>
      </p:sp>
      <p:pic>
        <p:nvPicPr>
          <p:cNvPr id="6" name="Picture 5" descr="A picture containing diagram&#10;&#10;Description automatically generated">
            <a:extLst>
              <a:ext uri="{FF2B5EF4-FFF2-40B4-BE49-F238E27FC236}">
                <a16:creationId xmlns:a16="http://schemas.microsoft.com/office/drawing/2014/main" id="{96FDFD88-7F57-7F78-A740-B7ED2E970CE7}"/>
              </a:ext>
            </a:extLst>
          </p:cNvPr>
          <p:cNvPicPr>
            <a:picLocks noChangeAspect="1"/>
          </p:cNvPicPr>
          <p:nvPr/>
        </p:nvPicPr>
        <p:blipFill>
          <a:blip r:embed="rId6"/>
          <a:stretch>
            <a:fillRect/>
          </a:stretch>
        </p:blipFill>
        <p:spPr>
          <a:xfrm>
            <a:off x="932474" y="4276785"/>
            <a:ext cx="4944220" cy="2453798"/>
          </a:xfrm>
          <a:prstGeom prst="roundRect">
            <a:avLst>
              <a:gd name="adj" fmla="val 8594"/>
            </a:avLst>
          </a:prstGeom>
          <a:solidFill>
            <a:srgbClr val="FFFFFF">
              <a:shade val="85000"/>
            </a:srgbClr>
          </a:solidFill>
          <a:ln w="28575">
            <a:solidFill>
              <a:srgbClr val="55C7CC"/>
            </a:solidFill>
          </a:ln>
          <a:effectLst>
            <a:reflection blurRad="12700" stA="0" endPos="28000" dist="5000" dir="5400000" sy="-100000" algn="bl" rotWithShape="0"/>
          </a:effectLst>
        </p:spPr>
      </p:pic>
      <p:sp>
        <p:nvSpPr>
          <p:cNvPr id="8" name="Rectangle 3">
            <a:extLst>
              <a:ext uri="{FF2B5EF4-FFF2-40B4-BE49-F238E27FC236}">
                <a16:creationId xmlns:a16="http://schemas.microsoft.com/office/drawing/2014/main" id="{38366133-1C32-83E3-A0A8-4E49DCBA3783}"/>
              </a:ext>
            </a:extLst>
          </p:cNvPr>
          <p:cNvSpPr>
            <a:spLocks noChangeArrowheads="1"/>
          </p:cNvSpPr>
          <p:nvPr/>
        </p:nvSpPr>
        <p:spPr bwMode="auto">
          <a:xfrm>
            <a:off x="208973" y="6797182"/>
            <a:ext cx="6440053"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(A) Calculate the percentage of forest that has been destroyed for cattle ranches. Show clearly how you work out your answer. </a:t>
            </a:r>
          </a:p>
        </p:txBody>
      </p:sp>
      <p:sp>
        <p:nvSpPr>
          <p:cNvPr id="9" name="Rectangle 3">
            <a:extLst>
              <a:ext uri="{FF2B5EF4-FFF2-40B4-BE49-F238E27FC236}">
                <a16:creationId xmlns:a16="http://schemas.microsoft.com/office/drawing/2014/main" id="{9200A2D4-5ED2-8EC4-6B19-1657916D3802}"/>
              </a:ext>
            </a:extLst>
          </p:cNvPr>
          <p:cNvSpPr>
            <a:spLocks noChangeArrowheads="1"/>
          </p:cNvSpPr>
          <p:nvPr/>
        </p:nvSpPr>
        <p:spPr bwMode="auto">
          <a:xfrm>
            <a:off x="199279" y="7184117"/>
            <a:ext cx="6440053" cy="4548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a:t>
            </a:r>
          </a:p>
        </p:txBody>
      </p:sp>
      <p:sp>
        <p:nvSpPr>
          <p:cNvPr id="10" name="Rectangle 3">
            <a:extLst>
              <a:ext uri="{FF2B5EF4-FFF2-40B4-BE49-F238E27FC236}">
                <a16:creationId xmlns:a16="http://schemas.microsoft.com/office/drawing/2014/main" id="{8F15E21F-6A3F-007B-7C27-30CF1A590247}"/>
              </a:ext>
            </a:extLst>
          </p:cNvPr>
          <p:cNvSpPr>
            <a:spLocks noChangeArrowheads="1"/>
          </p:cNvSpPr>
          <p:nvPr/>
        </p:nvSpPr>
        <p:spPr bwMode="auto">
          <a:xfrm>
            <a:off x="208973" y="7660715"/>
            <a:ext cx="6440053" cy="6395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(B) Cattle give off large amounts of methane into the atmosphere. The methane causes the Earth’s temperature to increase. Give two effects of the temperature increase on the environment. </a:t>
            </a:r>
          </a:p>
        </p:txBody>
      </p:sp>
      <p:sp>
        <p:nvSpPr>
          <p:cNvPr id="12" name="Rectangle 3">
            <a:extLst>
              <a:ext uri="{FF2B5EF4-FFF2-40B4-BE49-F238E27FC236}">
                <a16:creationId xmlns:a16="http://schemas.microsoft.com/office/drawing/2014/main" id="{2D2BD0D3-17F1-C58B-1400-C6F2F8D08F54}"/>
              </a:ext>
            </a:extLst>
          </p:cNvPr>
          <p:cNvSpPr>
            <a:spLocks noChangeArrowheads="1"/>
          </p:cNvSpPr>
          <p:nvPr/>
        </p:nvSpPr>
        <p:spPr bwMode="auto">
          <a:xfrm>
            <a:off x="184557" y="8300260"/>
            <a:ext cx="6440053" cy="1193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1.____________________________________________________________________________________________________________________________________________________________________________________________________________________________________________________2.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220662801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310</Words>
  <Application>Microsoft Macintosh PowerPoint</Application>
  <PresentationFormat>A4 Paper (210x297 mm)</PresentationFormat>
  <Paragraphs>27</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Rounded</vt:lpstr>
      <vt:lpstr>Arial Rounded MT Bold</vt:lpstr>
      <vt:lpstr>Calibri</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Developing Experts</cp:lastModifiedBy>
  <cp:revision>23</cp:revision>
  <dcterms:created xsi:type="dcterms:W3CDTF">2022-04-04T08:08:59Z</dcterms:created>
  <dcterms:modified xsi:type="dcterms:W3CDTF">2022-12-19T16:32:23Z</dcterms:modified>
</cp:coreProperties>
</file>