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4"/>
  </p:notesMasterIdLst>
  <p:sldIdLst>
    <p:sldId id="258" r:id="rId2"/>
    <p:sldId id="257" r:id="rId3"/>
  </p:sldIdLst>
  <p:sldSz cx="6858000" cy="9906000" type="A4"/>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0A3B4"/>
    <a:srgbClr val="2FA2B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4467"/>
    <p:restoredTop sz="94611"/>
  </p:normalViewPr>
  <p:slideViewPr>
    <p:cSldViewPr snapToGrid="0" snapToObjects="1">
      <p:cViewPr varScale="1">
        <p:scale>
          <a:sx n="107" d="100"/>
          <a:sy n="107" d="100"/>
        </p:scale>
        <p:origin x="4960"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E3B5993-5571-1F41-BB5B-7D74BBB9FC22}" type="datetimeFigureOut">
              <a:rPr lang="en-GB" smtClean="0"/>
              <a:t>09/01/2019</a:t>
            </a:fld>
            <a:endParaRPr lang="en-GB"/>
          </a:p>
        </p:txBody>
      </p:sp>
      <p:sp>
        <p:nvSpPr>
          <p:cNvPr id="4" name="Slide Image Placeholder 3"/>
          <p:cNvSpPr>
            <a:spLocks noGrp="1" noRot="1" noChangeAspect="1"/>
          </p:cNvSpPr>
          <p:nvPr>
            <p:ph type="sldImg" idx="2"/>
          </p:nvPr>
        </p:nvSpPr>
        <p:spPr>
          <a:xfrm>
            <a:off x="2360613" y="1143000"/>
            <a:ext cx="2136775"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D251C57-97DD-1240-B4BA-7FD660D0B204}" type="slidenum">
              <a:rPr lang="en-GB" smtClean="0"/>
              <a:t>‹#›</a:t>
            </a:fld>
            <a:endParaRPr lang="en-GB"/>
          </a:p>
        </p:txBody>
      </p:sp>
    </p:spTree>
    <p:extLst>
      <p:ext uri="{BB962C8B-B14F-4D97-AF65-F5344CB8AC3E}">
        <p14:creationId xmlns:p14="http://schemas.microsoft.com/office/powerpoint/2010/main" val="4975968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2360613" y="1143000"/>
            <a:ext cx="2136775"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87" name="Google Shape;87;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1</a:t>
            </a:fld>
            <a:endParaRP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2014132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2360613" y="1143000"/>
            <a:ext cx="2136775"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87" name="Google Shape;87;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2</a:t>
            </a:fld>
            <a:endParaRP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5483147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1C5EFCF-F9B2-344F-B140-0585B331BD97}" type="datetimeFigureOut">
              <a:rPr lang="en-GB" smtClean="0"/>
              <a:t>09/01/2019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60B28DE-9141-A74D-8580-642EA3DB372D}" type="slidenum">
              <a:rPr lang="en-GB" smtClean="0"/>
              <a:t>‹#›</a:t>
            </a:fld>
            <a:endParaRPr lang="en-GB"/>
          </a:p>
        </p:txBody>
      </p:sp>
    </p:spTree>
    <p:extLst>
      <p:ext uri="{BB962C8B-B14F-4D97-AF65-F5344CB8AC3E}">
        <p14:creationId xmlns:p14="http://schemas.microsoft.com/office/powerpoint/2010/main" val="33473178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1C5EFCF-F9B2-344F-B140-0585B331BD97}" type="datetimeFigureOut">
              <a:rPr lang="en-GB" smtClean="0"/>
              <a:t>09/01/2019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60B28DE-9141-A74D-8580-642EA3DB372D}" type="slidenum">
              <a:rPr lang="en-GB" smtClean="0"/>
              <a:t>‹#›</a:t>
            </a:fld>
            <a:endParaRPr lang="en-GB"/>
          </a:p>
        </p:txBody>
      </p:sp>
    </p:spTree>
    <p:extLst>
      <p:ext uri="{BB962C8B-B14F-4D97-AF65-F5344CB8AC3E}">
        <p14:creationId xmlns:p14="http://schemas.microsoft.com/office/powerpoint/2010/main" val="14223486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1C5EFCF-F9B2-344F-B140-0585B331BD97}" type="datetimeFigureOut">
              <a:rPr lang="en-GB" smtClean="0"/>
              <a:t>09/01/2019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60B28DE-9141-A74D-8580-642EA3DB372D}" type="slidenum">
              <a:rPr lang="en-GB" smtClean="0"/>
              <a:t>‹#›</a:t>
            </a:fld>
            <a:endParaRPr lang="en-GB"/>
          </a:p>
        </p:txBody>
      </p:sp>
    </p:spTree>
    <p:extLst>
      <p:ext uri="{BB962C8B-B14F-4D97-AF65-F5344CB8AC3E}">
        <p14:creationId xmlns:p14="http://schemas.microsoft.com/office/powerpoint/2010/main" val="20491643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userDrawn="1">
  <p:cSld name="1_Title Slide">
    <p:spTree>
      <p:nvGrpSpPr>
        <p:cNvPr id="1" name="Shape 15"/>
        <p:cNvGrpSpPr/>
        <p:nvPr/>
      </p:nvGrpSpPr>
      <p:grpSpPr>
        <a:xfrm>
          <a:off x="0" y="0"/>
          <a:ext cx="0" cy="0"/>
          <a:chOff x="0" y="0"/>
          <a:chExt cx="0" cy="0"/>
        </a:xfrm>
      </p:grpSpPr>
    </p:spTree>
    <p:extLst>
      <p:ext uri="{BB962C8B-B14F-4D97-AF65-F5344CB8AC3E}">
        <p14:creationId xmlns:p14="http://schemas.microsoft.com/office/powerpoint/2010/main" val="40857930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1C5EFCF-F9B2-344F-B140-0585B331BD97}" type="datetimeFigureOut">
              <a:rPr lang="en-GB" smtClean="0"/>
              <a:t>09/01/2019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60B28DE-9141-A74D-8580-642EA3DB372D}" type="slidenum">
              <a:rPr lang="en-GB" smtClean="0"/>
              <a:t>‹#›</a:t>
            </a:fld>
            <a:endParaRPr lang="en-GB"/>
          </a:p>
        </p:txBody>
      </p:sp>
    </p:spTree>
    <p:extLst>
      <p:ext uri="{BB962C8B-B14F-4D97-AF65-F5344CB8AC3E}">
        <p14:creationId xmlns:p14="http://schemas.microsoft.com/office/powerpoint/2010/main" val="35371980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1C5EFCF-F9B2-344F-B140-0585B331BD97}" type="datetimeFigureOut">
              <a:rPr lang="en-GB" smtClean="0"/>
              <a:t>09/01/2019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60B28DE-9141-A74D-8580-642EA3DB372D}" type="slidenum">
              <a:rPr lang="en-GB" smtClean="0"/>
              <a:t>‹#›</a:t>
            </a:fld>
            <a:endParaRPr lang="en-GB"/>
          </a:p>
        </p:txBody>
      </p:sp>
    </p:spTree>
    <p:extLst>
      <p:ext uri="{BB962C8B-B14F-4D97-AF65-F5344CB8AC3E}">
        <p14:creationId xmlns:p14="http://schemas.microsoft.com/office/powerpoint/2010/main" val="13956274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1C5EFCF-F9B2-344F-B140-0585B331BD97}" type="datetimeFigureOut">
              <a:rPr lang="en-GB" smtClean="0"/>
              <a:t>09/01/2019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60B28DE-9141-A74D-8580-642EA3DB372D}" type="slidenum">
              <a:rPr lang="en-GB" smtClean="0"/>
              <a:t>‹#›</a:t>
            </a:fld>
            <a:endParaRPr lang="en-GB"/>
          </a:p>
        </p:txBody>
      </p:sp>
    </p:spTree>
    <p:extLst>
      <p:ext uri="{BB962C8B-B14F-4D97-AF65-F5344CB8AC3E}">
        <p14:creationId xmlns:p14="http://schemas.microsoft.com/office/powerpoint/2010/main" val="2815793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en-US"/>
              <a:t>Click to edit Master title style</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472381" y="3618442"/>
            <a:ext cx="2901255" cy="532218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3471863" y="3618442"/>
            <a:ext cx="2915543" cy="532218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1C5EFCF-F9B2-344F-B140-0585B331BD97}" type="datetimeFigureOut">
              <a:rPr lang="en-GB" smtClean="0"/>
              <a:t>09/01/2019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60B28DE-9141-A74D-8580-642EA3DB372D}" type="slidenum">
              <a:rPr lang="en-GB" smtClean="0"/>
              <a:t>‹#›</a:t>
            </a:fld>
            <a:endParaRPr lang="en-GB"/>
          </a:p>
        </p:txBody>
      </p:sp>
    </p:spTree>
    <p:extLst>
      <p:ext uri="{BB962C8B-B14F-4D97-AF65-F5344CB8AC3E}">
        <p14:creationId xmlns:p14="http://schemas.microsoft.com/office/powerpoint/2010/main" val="38926627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1C5EFCF-F9B2-344F-B140-0585B331BD97}" type="datetimeFigureOut">
              <a:rPr lang="en-GB" smtClean="0"/>
              <a:t>09/01/2019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60B28DE-9141-A74D-8580-642EA3DB372D}" type="slidenum">
              <a:rPr lang="en-GB" smtClean="0"/>
              <a:t>‹#›</a:t>
            </a:fld>
            <a:endParaRPr lang="en-GB"/>
          </a:p>
        </p:txBody>
      </p:sp>
    </p:spTree>
    <p:extLst>
      <p:ext uri="{BB962C8B-B14F-4D97-AF65-F5344CB8AC3E}">
        <p14:creationId xmlns:p14="http://schemas.microsoft.com/office/powerpoint/2010/main" val="33243588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1C5EFCF-F9B2-344F-B140-0585B331BD97}" type="datetimeFigureOut">
              <a:rPr lang="en-GB" smtClean="0"/>
              <a:t>09/01/2019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60B28DE-9141-A74D-8580-642EA3DB372D}" type="slidenum">
              <a:rPr lang="en-GB" smtClean="0"/>
              <a:t>‹#›</a:t>
            </a:fld>
            <a:endParaRPr lang="en-GB"/>
          </a:p>
        </p:txBody>
      </p:sp>
    </p:spTree>
    <p:extLst>
      <p:ext uri="{BB962C8B-B14F-4D97-AF65-F5344CB8AC3E}">
        <p14:creationId xmlns:p14="http://schemas.microsoft.com/office/powerpoint/2010/main" val="40083140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61C5EFCF-F9B2-344F-B140-0585B331BD97}" type="datetimeFigureOut">
              <a:rPr lang="en-GB" smtClean="0"/>
              <a:t>09/01/2019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60B28DE-9141-A74D-8580-642EA3DB372D}" type="slidenum">
              <a:rPr lang="en-GB" smtClean="0"/>
              <a:t>‹#›</a:t>
            </a:fld>
            <a:endParaRPr lang="en-GB"/>
          </a:p>
        </p:txBody>
      </p:sp>
    </p:spTree>
    <p:extLst>
      <p:ext uri="{BB962C8B-B14F-4D97-AF65-F5344CB8AC3E}">
        <p14:creationId xmlns:p14="http://schemas.microsoft.com/office/powerpoint/2010/main" val="14157522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61C5EFCF-F9B2-344F-B140-0585B331BD97}" type="datetimeFigureOut">
              <a:rPr lang="en-GB" smtClean="0"/>
              <a:t>09/01/2019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60B28DE-9141-A74D-8580-642EA3DB372D}" type="slidenum">
              <a:rPr lang="en-GB" smtClean="0"/>
              <a:t>‹#›</a:t>
            </a:fld>
            <a:endParaRPr lang="en-GB"/>
          </a:p>
        </p:txBody>
      </p:sp>
    </p:spTree>
    <p:extLst>
      <p:ext uri="{BB962C8B-B14F-4D97-AF65-F5344CB8AC3E}">
        <p14:creationId xmlns:p14="http://schemas.microsoft.com/office/powerpoint/2010/main" val="27237452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61C5EFCF-F9B2-344F-B140-0585B331BD97}" type="datetimeFigureOut">
              <a:rPr lang="en-GB" smtClean="0"/>
              <a:t>09/01/2019</a:t>
            </a:fld>
            <a:endParaRPr lang="en-GB"/>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960B28DE-9141-A74D-8580-642EA3DB372D}" type="slidenum">
              <a:rPr lang="en-GB" smtClean="0"/>
              <a:t>‹#›</a:t>
            </a:fld>
            <a:endParaRPr lang="en-GB"/>
          </a:p>
        </p:txBody>
      </p:sp>
    </p:spTree>
    <p:extLst>
      <p:ext uri="{BB962C8B-B14F-4D97-AF65-F5344CB8AC3E}">
        <p14:creationId xmlns:p14="http://schemas.microsoft.com/office/powerpoint/2010/main" val="34857555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3.png"/><Relationship Id="rId4" Type="http://schemas.openxmlformats.org/officeDocument/2006/relationships/image" Target="../media/image2.emf"/></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97" name="Google Shape;97;p13"/>
          <p:cNvSpPr/>
          <p:nvPr/>
        </p:nvSpPr>
        <p:spPr>
          <a:xfrm>
            <a:off x="252574" y="1468144"/>
            <a:ext cx="6406355" cy="685783"/>
          </a:xfrm>
          <a:prstGeom prst="roundRect">
            <a:avLst>
              <a:gd name="adj" fmla="val 16667"/>
            </a:avLst>
          </a:prstGeom>
          <a:noFill/>
          <a:ln w="19050" cap="flat" cmpd="sng">
            <a:solidFill>
              <a:srgbClr val="2FA2B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668">
              <a:solidFill>
                <a:schemeClr val="lt1"/>
              </a:solidFill>
              <a:latin typeface="Calibri"/>
              <a:ea typeface="Calibri"/>
              <a:cs typeface="Calibri"/>
              <a:sym typeface="Calibri"/>
            </a:endParaRPr>
          </a:p>
        </p:txBody>
      </p:sp>
      <p:sp>
        <p:nvSpPr>
          <p:cNvPr id="20" name="Google Shape;95;p13">
            <a:extLst>
              <a:ext uri="{FF2B5EF4-FFF2-40B4-BE49-F238E27FC236}">
                <a16:creationId xmlns:a16="http://schemas.microsoft.com/office/drawing/2014/main" id="{6F88AFDE-57BC-4423-AA5E-070A186933ED}"/>
              </a:ext>
            </a:extLst>
          </p:cNvPr>
          <p:cNvSpPr txBox="1"/>
          <p:nvPr/>
        </p:nvSpPr>
        <p:spPr>
          <a:xfrm>
            <a:off x="318024" y="1556952"/>
            <a:ext cx="6406355" cy="531174"/>
          </a:xfrm>
          <a:prstGeom prst="rect">
            <a:avLst/>
          </a:prstGeom>
          <a:noFill/>
          <a:ln>
            <a:noFill/>
          </a:ln>
        </p:spPr>
        <p:txBody>
          <a:bodyPr spcFirstLastPara="1" wrap="square" lIns="91425" tIns="45700" rIns="91425" bIns="45700" anchor="t" anchorCtr="0">
            <a:noAutofit/>
          </a:bodyPr>
          <a:lstStyle/>
          <a:p>
            <a:pPr lvl="0" algn="ctr"/>
            <a:r>
              <a:rPr lang="en-GB" sz="1500" dirty="0">
                <a:solidFill>
                  <a:srgbClr val="2FA2B4"/>
                </a:solidFill>
                <a:latin typeface="Arial Rounded MT Bold" panose="020F0704030504030204" pitchFamily="34" charset="77"/>
              </a:rPr>
              <a:t>Write a letter to a large oil or gas company, persuading them to build a renewable energy plant.</a:t>
            </a:r>
            <a:endParaRPr sz="1500" dirty="0">
              <a:solidFill>
                <a:srgbClr val="2FA2B4"/>
              </a:solidFill>
              <a:latin typeface="Arial Rounded MT Bold" panose="020F0704030504030204" pitchFamily="34" charset="77"/>
            </a:endParaRPr>
          </a:p>
        </p:txBody>
      </p:sp>
      <p:sp>
        <p:nvSpPr>
          <p:cNvPr id="92" name="Google Shape;92;p13"/>
          <p:cNvSpPr/>
          <p:nvPr/>
        </p:nvSpPr>
        <p:spPr>
          <a:xfrm>
            <a:off x="1339906" y="9555021"/>
            <a:ext cx="4178191" cy="249299"/>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020" b="1" i="0" u="none" strike="noStrike" cap="none" dirty="0">
                <a:solidFill>
                  <a:srgbClr val="2FA2B4"/>
                </a:solidFill>
                <a:latin typeface="Arial Rounded MT Bold" panose="020F0704030504030204" pitchFamily="34" charset="77"/>
                <a:ea typeface="Nunito"/>
                <a:cs typeface="Nunito"/>
                <a:sym typeface="Nunito"/>
              </a:rPr>
              <a:t>Developing Experts Ltd. Copyright 2018 All rights reserved.</a:t>
            </a:r>
            <a:endParaRPr sz="1020" b="0" i="0" u="none" strike="noStrike" cap="none" dirty="0">
              <a:solidFill>
                <a:srgbClr val="2FA2B4"/>
              </a:solidFill>
              <a:latin typeface="Arial Rounded MT Bold" panose="020F0704030504030204" pitchFamily="34" charset="77"/>
              <a:ea typeface="Cambria"/>
              <a:cs typeface="Cambria"/>
              <a:sym typeface="Cambria"/>
            </a:endParaRPr>
          </a:p>
        </p:txBody>
      </p:sp>
      <p:sp>
        <p:nvSpPr>
          <p:cNvPr id="93" name="Google Shape;93;p13"/>
          <p:cNvSpPr/>
          <p:nvPr/>
        </p:nvSpPr>
        <p:spPr>
          <a:xfrm>
            <a:off x="199281" y="290925"/>
            <a:ext cx="6459648" cy="167972"/>
          </a:xfrm>
          <a:prstGeom prst="roundRect">
            <a:avLst>
              <a:gd name="adj" fmla="val 16667"/>
            </a:avLst>
          </a:prstGeom>
          <a:solidFill>
            <a:srgbClr val="2FA2B4"/>
          </a:solidFill>
          <a:ln w="12700" cap="flat" cmpd="sng">
            <a:solidFill>
              <a:srgbClr val="2FA2B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112" b="1" dirty="0">
                <a:solidFill>
                  <a:schemeClr val="lt1"/>
                </a:solidFill>
                <a:latin typeface="Arial Rounded MT Bold" charset="0"/>
                <a:ea typeface="Arial Rounded MT Bold" charset="0"/>
                <a:cs typeface="Arial Rounded MT Bold" charset="0"/>
                <a:sym typeface="Nunito"/>
              </a:rPr>
              <a:t>S06.010.06 – Mission to Write!</a:t>
            </a:r>
            <a:endParaRPr dirty="0">
              <a:latin typeface="Arial Rounded MT Bold" charset="0"/>
              <a:ea typeface="Arial Rounded MT Bold" charset="0"/>
              <a:cs typeface="Arial Rounded MT Bold" charset="0"/>
            </a:endParaRPr>
          </a:p>
        </p:txBody>
      </p:sp>
      <p:sp>
        <p:nvSpPr>
          <p:cNvPr id="95" name="Google Shape;95;p13"/>
          <p:cNvSpPr txBox="1"/>
          <p:nvPr/>
        </p:nvSpPr>
        <p:spPr>
          <a:xfrm>
            <a:off x="1306260" y="674679"/>
            <a:ext cx="5294344" cy="584776"/>
          </a:xfrm>
          <a:prstGeom prst="rect">
            <a:avLst/>
          </a:prstGeom>
          <a:noFill/>
          <a:ln>
            <a:noFill/>
          </a:ln>
        </p:spPr>
        <p:txBody>
          <a:bodyPr spcFirstLastPara="1" wrap="square" lIns="91425" tIns="45700" rIns="91425" bIns="45700" anchor="t" anchorCtr="0">
            <a:noAutofit/>
          </a:bodyPr>
          <a:lstStyle/>
          <a:p>
            <a:pPr lvl="0" algn="ctr"/>
            <a:r>
              <a:rPr lang="en-GB" dirty="0">
                <a:solidFill>
                  <a:srgbClr val="30A3B4"/>
                </a:solidFill>
                <a:latin typeface="Arial Rounded MT Bold" panose="020F0704030504030204" pitchFamily="34" charset="77"/>
              </a:rPr>
              <a:t>Explore the benefits and problems of renewable energy sources</a:t>
            </a:r>
            <a:endParaRPr dirty="0">
              <a:solidFill>
                <a:srgbClr val="30A3B4"/>
              </a:solidFill>
              <a:latin typeface="Arial Rounded MT Bold" panose="020F0704030504030204" pitchFamily="34" charset="77"/>
            </a:endParaRPr>
          </a:p>
        </p:txBody>
      </p:sp>
      <p:sp>
        <p:nvSpPr>
          <p:cNvPr id="96" name="Google Shape;96;p13"/>
          <p:cNvSpPr/>
          <p:nvPr/>
        </p:nvSpPr>
        <p:spPr>
          <a:xfrm>
            <a:off x="295944" y="1703954"/>
            <a:ext cx="6232084" cy="598918"/>
          </a:xfrm>
          <a:prstGeom prst="rect">
            <a:avLst/>
          </a:prstGeom>
          <a:noFill/>
          <a:ln>
            <a:noFill/>
          </a:ln>
        </p:spPr>
        <p:txBody>
          <a:bodyPr spcFirstLastPara="1" wrap="square" lIns="84700" tIns="42350" rIns="84700" bIns="42350" anchor="ctr" anchorCtr="0">
            <a:noAutofit/>
          </a:bodyPr>
          <a:lstStyle/>
          <a:p>
            <a:pPr marL="0" marR="0" lvl="0" indent="0" algn="ctr" rtl="0">
              <a:spcBef>
                <a:spcPts val="0"/>
              </a:spcBef>
              <a:spcAft>
                <a:spcPts val="0"/>
              </a:spcAft>
              <a:buNone/>
            </a:pPr>
            <a:endParaRPr sz="1200" b="1" dirty="0">
              <a:solidFill>
                <a:srgbClr val="2FA2B4"/>
              </a:solidFill>
              <a:latin typeface="Arial Rounded MT Bold" panose="020F0704030504030204" pitchFamily="34" charset="77"/>
              <a:ea typeface="Nunito"/>
              <a:cs typeface="Nunito"/>
              <a:sym typeface="Nunito"/>
            </a:endParaRPr>
          </a:p>
        </p:txBody>
      </p:sp>
      <p:sp>
        <p:nvSpPr>
          <p:cNvPr id="2" name="Rounded Rectangular Callout 1">
            <a:extLst>
              <a:ext uri="{FF2B5EF4-FFF2-40B4-BE49-F238E27FC236}">
                <a16:creationId xmlns:a16="http://schemas.microsoft.com/office/drawing/2014/main" id="{377C00DC-54E3-B34A-B790-FE75A323FD65}"/>
              </a:ext>
            </a:extLst>
          </p:cNvPr>
          <p:cNvSpPr/>
          <p:nvPr/>
        </p:nvSpPr>
        <p:spPr>
          <a:xfrm>
            <a:off x="1131570" y="624366"/>
            <a:ext cx="5527359" cy="704466"/>
          </a:xfrm>
          <a:prstGeom prst="wedgeRoundRectCallout">
            <a:avLst>
              <a:gd name="adj1" fmla="val -54539"/>
              <a:gd name="adj2" fmla="val -23493"/>
              <a:gd name="adj3" fmla="val 16667"/>
            </a:avLst>
          </a:prstGeom>
          <a:noFill/>
          <a:ln w="19050">
            <a:solidFill>
              <a:srgbClr val="2FA2B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a:extLst>
              <a:ext uri="{FF2B5EF4-FFF2-40B4-BE49-F238E27FC236}">
                <a16:creationId xmlns:a16="http://schemas.microsoft.com/office/drawing/2014/main" id="{9B4FE048-74FF-B14E-BF9B-A4DD2C64496A}"/>
              </a:ext>
            </a:extLst>
          </p:cNvPr>
          <p:cNvPicPr>
            <a:picLocks noChangeAspect="1"/>
          </p:cNvPicPr>
          <p:nvPr/>
        </p:nvPicPr>
        <p:blipFill>
          <a:blip r:embed="rId3"/>
          <a:stretch>
            <a:fillRect/>
          </a:stretch>
        </p:blipFill>
        <p:spPr>
          <a:xfrm>
            <a:off x="199281" y="357945"/>
            <a:ext cx="744246" cy="1164590"/>
          </a:xfrm>
          <a:prstGeom prst="rect">
            <a:avLst/>
          </a:prstGeom>
        </p:spPr>
      </p:pic>
      <p:sp>
        <p:nvSpPr>
          <p:cNvPr id="6" name="Rounded Rectangle 5">
            <a:extLst>
              <a:ext uri="{FF2B5EF4-FFF2-40B4-BE49-F238E27FC236}">
                <a16:creationId xmlns:a16="http://schemas.microsoft.com/office/drawing/2014/main" id="{612CAED0-6C4B-A842-8FA0-D90213D8BBA1}"/>
              </a:ext>
            </a:extLst>
          </p:cNvPr>
          <p:cNvSpPr/>
          <p:nvPr/>
        </p:nvSpPr>
        <p:spPr>
          <a:xfrm>
            <a:off x="252573" y="8697934"/>
            <a:ext cx="6367263" cy="697526"/>
          </a:xfrm>
          <a:prstGeom prst="roundRect">
            <a:avLst/>
          </a:prstGeom>
          <a:solidFill>
            <a:srgbClr val="2FA2B4"/>
          </a:solidFill>
          <a:ln>
            <a:solidFill>
              <a:srgbClr val="2FA2B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dirty="0">
              <a:latin typeface="Arial Rounded MT Bold" panose="020F0704030504030204" pitchFamily="34" charset="77"/>
            </a:endParaRPr>
          </a:p>
          <a:p>
            <a:endParaRPr lang="en-GB" dirty="0">
              <a:latin typeface="Arial Rounded MT Bold" panose="020F0704030504030204" pitchFamily="34" charset="77"/>
            </a:endParaRPr>
          </a:p>
          <a:p>
            <a:endParaRPr lang="en-GB" dirty="0">
              <a:latin typeface="Arial Rounded MT Bold" panose="020F0704030504030204" pitchFamily="34" charset="77"/>
            </a:endParaRPr>
          </a:p>
          <a:p>
            <a:br>
              <a:rPr lang="en-GB" dirty="0">
                <a:latin typeface="Arial Rounded MT Bold" panose="020F0704030504030204" pitchFamily="34" charset="77"/>
              </a:rPr>
            </a:br>
            <a:r>
              <a:rPr lang="en-GB" dirty="0">
                <a:latin typeface="Arial Rounded MT Bold" panose="020F0704030504030204" pitchFamily="34" charset="77"/>
              </a:rPr>
              <a:t>	</a:t>
            </a:r>
            <a:r>
              <a:rPr lang="en-GB" sz="1400" dirty="0">
                <a:latin typeface="Arial Rounded MT Bold" panose="020F0704030504030204" pitchFamily="34" charset="77"/>
              </a:rPr>
              <a:t>Rocket your writing with these words!</a:t>
            </a:r>
            <a:br>
              <a:rPr lang="en-GB" sz="1400" dirty="0">
                <a:latin typeface="Arial Rounded MT Bold" panose="020F0704030504030204" pitchFamily="34" charset="77"/>
              </a:rPr>
            </a:br>
            <a:r>
              <a:rPr lang="en-GB" sz="1400" dirty="0">
                <a:latin typeface="Arial Rounded MT Bold" panose="020F0704030504030204" pitchFamily="34" charset="77"/>
              </a:rPr>
              <a:t>	</a:t>
            </a:r>
            <a:r>
              <a:rPr lang="en-GB" sz="1600" dirty="0">
                <a:latin typeface="Arial Rounded MT Bold" panose="020F0704030504030204" pitchFamily="34" charset="77"/>
              </a:rPr>
              <a:t>	</a:t>
            </a:r>
            <a:r>
              <a:rPr lang="en-GB" dirty="0">
                <a:latin typeface="Arial Rounded MT Bold" panose="020F0704030504030204" pitchFamily="34" charset="77"/>
              </a:rPr>
              <a:t>		</a:t>
            </a:r>
          </a:p>
          <a:p>
            <a:endParaRPr lang="en-GB" dirty="0">
              <a:latin typeface="Arial Rounded MT Bold" panose="020F0704030504030204" pitchFamily="34" charset="77"/>
            </a:endParaRPr>
          </a:p>
          <a:p>
            <a:endParaRPr lang="en-GB" dirty="0">
              <a:latin typeface="Arial Rounded MT Bold" panose="020F0704030504030204" pitchFamily="34" charset="77"/>
            </a:endParaRPr>
          </a:p>
          <a:p>
            <a:endParaRPr lang="en-GB" dirty="0">
              <a:latin typeface="Arial Rounded MT Bold" panose="020F0704030504030204" pitchFamily="34" charset="77"/>
            </a:endParaRPr>
          </a:p>
        </p:txBody>
      </p:sp>
      <p:pic>
        <p:nvPicPr>
          <p:cNvPr id="8" name="Picture 7">
            <a:extLst>
              <a:ext uri="{FF2B5EF4-FFF2-40B4-BE49-F238E27FC236}">
                <a16:creationId xmlns:a16="http://schemas.microsoft.com/office/drawing/2014/main" id="{B8596C0D-3601-E049-8232-4402152E8E6E}"/>
              </a:ext>
            </a:extLst>
          </p:cNvPr>
          <p:cNvPicPr>
            <a:picLocks noChangeAspect="1"/>
          </p:cNvPicPr>
          <p:nvPr/>
        </p:nvPicPr>
        <p:blipFill>
          <a:blip r:embed="rId4"/>
          <a:stretch>
            <a:fillRect/>
          </a:stretch>
        </p:blipFill>
        <p:spPr>
          <a:xfrm rot="20408071">
            <a:off x="9569" y="8382399"/>
            <a:ext cx="1446401" cy="1578670"/>
          </a:xfrm>
          <a:prstGeom prst="rect">
            <a:avLst/>
          </a:prstGeom>
        </p:spPr>
      </p:pic>
      <p:pic>
        <p:nvPicPr>
          <p:cNvPr id="5" name="Picture 4">
            <a:extLst>
              <a:ext uri="{FF2B5EF4-FFF2-40B4-BE49-F238E27FC236}">
                <a16:creationId xmlns:a16="http://schemas.microsoft.com/office/drawing/2014/main" id="{F205EFC5-734D-8844-9F9A-E63D5EB8E122}"/>
              </a:ext>
            </a:extLst>
          </p:cNvPr>
          <p:cNvPicPr>
            <a:picLocks noChangeAspect="1"/>
          </p:cNvPicPr>
          <p:nvPr/>
        </p:nvPicPr>
        <p:blipFill>
          <a:blip r:embed="rId5"/>
          <a:stretch>
            <a:fillRect/>
          </a:stretch>
        </p:blipFill>
        <p:spPr>
          <a:xfrm flipH="1">
            <a:off x="112706" y="2517379"/>
            <a:ext cx="2037727" cy="3185085"/>
          </a:xfrm>
          <a:prstGeom prst="rect">
            <a:avLst/>
          </a:prstGeom>
        </p:spPr>
      </p:pic>
      <p:sp>
        <p:nvSpPr>
          <p:cNvPr id="7" name="TextBox 6">
            <a:extLst>
              <a:ext uri="{FF2B5EF4-FFF2-40B4-BE49-F238E27FC236}">
                <a16:creationId xmlns:a16="http://schemas.microsoft.com/office/drawing/2014/main" id="{CF6C97BE-C465-CD47-8644-17CCDDAD902F}"/>
              </a:ext>
            </a:extLst>
          </p:cNvPr>
          <p:cNvSpPr txBox="1"/>
          <p:nvPr/>
        </p:nvSpPr>
        <p:spPr>
          <a:xfrm>
            <a:off x="2281095" y="2357510"/>
            <a:ext cx="4319509" cy="3323987"/>
          </a:xfrm>
          <a:prstGeom prst="rect">
            <a:avLst/>
          </a:prstGeom>
          <a:noFill/>
          <a:ln w="19050">
            <a:solidFill>
              <a:schemeClr val="tx1"/>
            </a:solidFill>
            <a:prstDash val="dash"/>
          </a:ln>
        </p:spPr>
        <p:txBody>
          <a:bodyPr wrap="square" rtlCol="0">
            <a:spAutoFit/>
          </a:bodyPr>
          <a:lstStyle/>
          <a:p>
            <a:r>
              <a:rPr lang="en-GB" sz="1400" dirty="0">
                <a:latin typeface="Arial Rounded MT Bold" panose="020F0704030504030204" pitchFamily="34" charset="77"/>
              </a:rPr>
              <a:t>This is Ivor </a:t>
            </a:r>
            <a:r>
              <a:rPr lang="en-GB" sz="1400" dirty="0" err="1">
                <a:latin typeface="Arial Rounded MT Bold" panose="020F0704030504030204" pitchFamily="34" charset="77"/>
              </a:rPr>
              <a:t>Lotsacash</a:t>
            </a:r>
            <a:r>
              <a:rPr lang="en-GB" sz="1400" dirty="0">
                <a:latin typeface="Arial Rounded MT Bold" panose="020F0704030504030204" pitchFamily="34" charset="77"/>
              </a:rPr>
              <a:t>, CEO of Burn Oil &amp; Gas, one of the world’s largest fossil fuel companies.  His company makes billions of pounds a year by selling non-renewable fuels. </a:t>
            </a:r>
          </a:p>
          <a:p>
            <a:endParaRPr lang="en-GB" sz="1400" dirty="0">
              <a:latin typeface="Arial Rounded MT Bold" panose="020F0704030504030204" pitchFamily="34" charset="77"/>
            </a:endParaRPr>
          </a:p>
          <a:p>
            <a:r>
              <a:rPr lang="en-GB" sz="1400" dirty="0">
                <a:latin typeface="Arial Rounded MT Bold" panose="020F0704030504030204" pitchFamily="34" charset="77"/>
              </a:rPr>
              <a:t>Previously, he has refused to build any renewable energy plants, as he says they are expensive to build and don’t generate as much money for his company.</a:t>
            </a:r>
          </a:p>
          <a:p>
            <a:endParaRPr lang="en-GB" sz="1400" dirty="0">
              <a:latin typeface="Arial Rounded MT Bold" panose="020F0704030504030204" pitchFamily="34" charset="77"/>
            </a:endParaRPr>
          </a:p>
          <a:p>
            <a:r>
              <a:rPr lang="en-GB" sz="1400" dirty="0">
                <a:latin typeface="Arial Rounded MT Bold" panose="020F0704030504030204" pitchFamily="34" charset="77"/>
              </a:rPr>
              <a:t>You work for the World Health organisation, and have been commissioned to write a persuasive letter to Ivor, to ensure the next energy plant he builds is for renewable energy i.e. wind, hydro, solar power.</a:t>
            </a:r>
          </a:p>
        </p:txBody>
      </p:sp>
      <p:sp>
        <p:nvSpPr>
          <p:cNvPr id="9" name="Rounded Rectangle 8">
            <a:extLst>
              <a:ext uri="{FF2B5EF4-FFF2-40B4-BE49-F238E27FC236}">
                <a16:creationId xmlns:a16="http://schemas.microsoft.com/office/drawing/2014/main" id="{88A0EE15-1EF4-FC45-951B-DA2EBB9F34D0}"/>
              </a:ext>
            </a:extLst>
          </p:cNvPr>
          <p:cNvSpPr/>
          <p:nvPr/>
        </p:nvSpPr>
        <p:spPr>
          <a:xfrm>
            <a:off x="260755" y="5897847"/>
            <a:ext cx="2840812" cy="427512"/>
          </a:xfrm>
          <a:prstGeom prst="roundRect">
            <a:avLst/>
          </a:prstGeom>
          <a:solidFill>
            <a:schemeClr val="bg1"/>
          </a:solidFill>
          <a:ln w="19050">
            <a:solidFill>
              <a:srgbClr val="30A3B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rgbClr val="30A3B4"/>
                </a:solidFill>
                <a:latin typeface="Arial Rounded MT Bold" panose="020F0704030504030204" pitchFamily="34" charset="77"/>
              </a:rPr>
              <a:t>Persuasive Writing</a:t>
            </a:r>
          </a:p>
        </p:txBody>
      </p:sp>
      <p:sp>
        <p:nvSpPr>
          <p:cNvPr id="16" name="TextBox 15">
            <a:extLst>
              <a:ext uri="{FF2B5EF4-FFF2-40B4-BE49-F238E27FC236}">
                <a16:creationId xmlns:a16="http://schemas.microsoft.com/office/drawing/2014/main" id="{7F295144-C914-A340-9BA1-EB21E7A0BBC5}"/>
              </a:ext>
            </a:extLst>
          </p:cNvPr>
          <p:cNvSpPr txBox="1"/>
          <p:nvPr/>
        </p:nvSpPr>
        <p:spPr>
          <a:xfrm>
            <a:off x="260756" y="6427086"/>
            <a:ext cx="2840812" cy="2031325"/>
          </a:xfrm>
          <a:prstGeom prst="rect">
            <a:avLst/>
          </a:prstGeom>
          <a:noFill/>
          <a:ln w="19050">
            <a:solidFill>
              <a:schemeClr val="tx1"/>
            </a:solidFill>
            <a:prstDash val="dash"/>
          </a:ln>
        </p:spPr>
        <p:txBody>
          <a:bodyPr wrap="square" rtlCol="0">
            <a:spAutoFit/>
          </a:bodyPr>
          <a:lstStyle/>
          <a:p>
            <a:r>
              <a:rPr lang="en-GB" sz="1400" dirty="0">
                <a:latin typeface="Arial Rounded MT Bold" panose="020F0704030504030204" pitchFamily="34" charset="77"/>
              </a:rPr>
              <a:t>You may know some ways to write persuasively from your English lessons.  Here are some tips for techniques to use to sound persuasive.  They really do work!  It may be useful to find out some facts and opinions about renewable energy online or in books.</a:t>
            </a:r>
          </a:p>
        </p:txBody>
      </p:sp>
      <p:sp>
        <p:nvSpPr>
          <p:cNvPr id="10" name="Rounded Rectangle 9">
            <a:extLst>
              <a:ext uri="{FF2B5EF4-FFF2-40B4-BE49-F238E27FC236}">
                <a16:creationId xmlns:a16="http://schemas.microsoft.com/office/drawing/2014/main" id="{3CC5B55F-4051-694F-953E-7A4BB7BC236F}"/>
              </a:ext>
            </a:extLst>
          </p:cNvPr>
          <p:cNvSpPr/>
          <p:nvPr/>
        </p:nvSpPr>
        <p:spPr>
          <a:xfrm>
            <a:off x="3372592" y="5827445"/>
            <a:ext cx="3228012" cy="427512"/>
          </a:xfrm>
          <a:prstGeom prst="roundRect">
            <a:avLst/>
          </a:prstGeom>
          <a:noFill/>
          <a:ln w="19050">
            <a:solidFill>
              <a:srgbClr val="30A3B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srgbClr val="30A3B4"/>
                </a:solidFill>
              </a:rPr>
              <a:t>Facts &amp; Opinions </a:t>
            </a:r>
            <a:br>
              <a:rPr lang="en-GB" sz="1200" dirty="0">
                <a:solidFill>
                  <a:srgbClr val="30A3B4"/>
                </a:solidFill>
              </a:rPr>
            </a:br>
            <a:r>
              <a:rPr lang="en-GB" sz="1200" dirty="0">
                <a:solidFill>
                  <a:srgbClr val="30A3B4"/>
                </a:solidFill>
              </a:rPr>
              <a:t>Use these to prove and convince the reader</a:t>
            </a:r>
          </a:p>
        </p:txBody>
      </p:sp>
      <p:sp>
        <p:nvSpPr>
          <p:cNvPr id="18" name="Rounded Rectangle 17">
            <a:extLst>
              <a:ext uri="{FF2B5EF4-FFF2-40B4-BE49-F238E27FC236}">
                <a16:creationId xmlns:a16="http://schemas.microsoft.com/office/drawing/2014/main" id="{7AA05FDB-F51A-B942-91EF-342E89C74E70}"/>
              </a:ext>
            </a:extLst>
          </p:cNvPr>
          <p:cNvSpPr/>
          <p:nvPr/>
        </p:nvSpPr>
        <p:spPr>
          <a:xfrm>
            <a:off x="3372592" y="6327202"/>
            <a:ext cx="3228012" cy="427512"/>
          </a:xfrm>
          <a:prstGeom prst="roundRect">
            <a:avLst/>
          </a:prstGeom>
          <a:noFill/>
          <a:ln w="19050">
            <a:solidFill>
              <a:srgbClr val="30A3B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srgbClr val="30A3B4"/>
                </a:solidFill>
              </a:rPr>
              <a:t>Emotive Language</a:t>
            </a:r>
            <a:br>
              <a:rPr lang="en-GB" sz="1200" dirty="0">
                <a:solidFill>
                  <a:srgbClr val="30A3B4"/>
                </a:solidFill>
              </a:rPr>
            </a:br>
            <a:r>
              <a:rPr lang="en-GB" sz="1200" dirty="0">
                <a:solidFill>
                  <a:srgbClr val="30A3B4"/>
                </a:solidFill>
              </a:rPr>
              <a:t>Use powerful words to make the reader ‘feel.’</a:t>
            </a:r>
          </a:p>
        </p:txBody>
      </p:sp>
      <p:sp>
        <p:nvSpPr>
          <p:cNvPr id="19" name="Rounded Rectangle 18">
            <a:extLst>
              <a:ext uri="{FF2B5EF4-FFF2-40B4-BE49-F238E27FC236}">
                <a16:creationId xmlns:a16="http://schemas.microsoft.com/office/drawing/2014/main" id="{2CDAB255-7880-964E-8548-D08A709365F2}"/>
              </a:ext>
            </a:extLst>
          </p:cNvPr>
          <p:cNvSpPr/>
          <p:nvPr/>
        </p:nvSpPr>
        <p:spPr>
          <a:xfrm>
            <a:off x="3372592" y="6850335"/>
            <a:ext cx="3228012" cy="608565"/>
          </a:xfrm>
          <a:prstGeom prst="roundRect">
            <a:avLst/>
          </a:prstGeom>
          <a:noFill/>
          <a:ln w="19050">
            <a:solidFill>
              <a:srgbClr val="30A3B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srgbClr val="30A3B4"/>
                </a:solidFill>
              </a:rPr>
              <a:t>Rhetorical Questions</a:t>
            </a:r>
            <a:br>
              <a:rPr lang="en-GB" sz="1200" dirty="0">
                <a:solidFill>
                  <a:srgbClr val="30A3B4"/>
                </a:solidFill>
              </a:rPr>
            </a:br>
            <a:r>
              <a:rPr lang="en-GB" sz="1200" dirty="0">
                <a:solidFill>
                  <a:srgbClr val="30A3B4"/>
                </a:solidFill>
              </a:rPr>
              <a:t>A question with no answer, to make the reader consider their point-of-view.</a:t>
            </a:r>
          </a:p>
        </p:txBody>
      </p:sp>
      <p:sp>
        <p:nvSpPr>
          <p:cNvPr id="21" name="Rounded Rectangle 20">
            <a:extLst>
              <a:ext uri="{FF2B5EF4-FFF2-40B4-BE49-F238E27FC236}">
                <a16:creationId xmlns:a16="http://schemas.microsoft.com/office/drawing/2014/main" id="{F256859D-66A1-5F47-8F21-5FE5B6977DB3}"/>
              </a:ext>
            </a:extLst>
          </p:cNvPr>
          <p:cNvSpPr/>
          <p:nvPr/>
        </p:nvSpPr>
        <p:spPr>
          <a:xfrm>
            <a:off x="3372592" y="7535592"/>
            <a:ext cx="3228012" cy="422459"/>
          </a:xfrm>
          <a:prstGeom prst="roundRect">
            <a:avLst/>
          </a:prstGeom>
          <a:noFill/>
          <a:ln w="19050">
            <a:solidFill>
              <a:srgbClr val="30A3B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srgbClr val="30A3B4"/>
                </a:solidFill>
              </a:rPr>
              <a:t>Personal Pronouns</a:t>
            </a:r>
            <a:br>
              <a:rPr lang="en-GB" sz="1200" dirty="0">
                <a:solidFill>
                  <a:srgbClr val="30A3B4"/>
                </a:solidFill>
              </a:rPr>
            </a:br>
            <a:r>
              <a:rPr lang="en-GB" sz="1200" dirty="0">
                <a:solidFill>
                  <a:srgbClr val="30A3B4"/>
                </a:solidFill>
              </a:rPr>
              <a:t>Using ‘you’ or ‘we’ or ‘us’ to draw the reader in.</a:t>
            </a:r>
          </a:p>
        </p:txBody>
      </p:sp>
      <p:sp>
        <p:nvSpPr>
          <p:cNvPr id="22" name="Rounded Rectangle 21">
            <a:extLst>
              <a:ext uri="{FF2B5EF4-FFF2-40B4-BE49-F238E27FC236}">
                <a16:creationId xmlns:a16="http://schemas.microsoft.com/office/drawing/2014/main" id="{F07C7D87-6863-AF44-B78A-6626768B6A3F}"/>
              </a:ext>
            </a:extLst>
          </p:cNvPr>
          <p:cNvSpPr/>
          <p:nvPr/>
        </p:nvSpPr>
        <p:spPr>
          <a:xfrm>
            <a:off x="3372592" y="8032217"/>
            <a:ext cx="3228012" cy="608565"/>
          </a:xfrm>
          <a:prstGeom prst="roundRect">
            <a:avLst/>
          </a:prstGeom>
          <a:noFill/>
          <a:ln w="19050">
            <a:solidFill>
              <a:srgbClr val="30A3B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srgbClr val="30A3B4"/>
                </a:solidFill>
              </a:rPr>
              <a:t>Statistics</a:t>
            </a:r>
          </a:p>
          <a:p>
            <a:pPr algn="ctr"/>
            <a:r>
              <a:rPr lang="en-GB" sz="1200" dirty="0">
                <a:solidFill>
                  <a:srgbClr val="30A3B4"/>
                </a:solidFill>
              </a:rPr>
              <a:t>Facts in a numerical form, to highlight an issue or detail.</a:t>
            </a:r>
          </a:p>
        </p:txBody>
      </p:sp>
    </p:spTree>
    <p:extLst>
      <p:ext uri="{BB962C8B-B14F-4D97-AF65-F5344CB8AC3E}">
        <p14:creationId xmlns:p14="http://schemas.microsoft.com/office/powerpoint/2010/main" val="32316876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97" name="Google Shape;97;p13"/>
          <p:cNvSpPr/>
          <p:nvPr/>
        </p:nvSpPr>
        <p:spPr>
          <a:xfrm>
            <a:off x="252574" y="1468144"/>
            <a:ext cx="6406355" cy="685783"/>
          </a:xfrm>
          <a:prstGeom prst="roundRect">
            <a:avLst>
              <a:gd name="adj" fmla="val 16667"/>
            </a:avLst>
          </a:prstGeom>
          <a:noFill/>
          <a:ln w="19050" cap="flat" cmpd="sng">
            <a:solidFill>
              <a:srgbClr val="2FA2B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668">
              <a:solidFill>
                <a:schemeClr val="lt1"/>
              </a:solidFill>
              <a:latin typeface="Calibri"/>
              <a:ea typeface="Calibri"/>
              <a:cs typeface="Calibri"/>
              <a:sym typeface="Calibri"/>
            </a:endParaRPr>
          </a:p>
        </p:txBody>
      </p:sp>
      <p:sp>
        <p:nvSpPr>
          <p:cNvPr id="20" name="Google Shape;95;p13">
            <a:extLst>
              <a:ext uri="{FF2B5EF4-FFF2-40B4-BE49-F238E27FC236}">
                <a16:creationId xmlns:a16="http://schemas.microsoft.com/office/drawing/2014/main" id="{6F88AFDE-57BC-4423-AA5E-070A186933ED}"/>
              </a:ext>
            </a:extLst>
          </p:cNvPr>
          <p:cNvSpPr txBox="1"/>
          <p:nvPr/>
        </p:nvSpPr>
        <p:spPr>
          <a:xfrm>
            <a:off x="318024" y="1556952"/>
            <a:ext cx="6406355" cy="531174"/>
          </a:xfrm>
          <a:prstGeom prst="rect">
            <a:avLst/>
          </a:prstGeom>
          <a:noFill/>
          <a:ln>
            <a:noFill/>
          </a:ln>
        </p:spPr>
        <p:txBody>
          <a:bodyPr spcFirstLastPara="1" wrap="square" lIns="91425" tIns="45700" rIns="91425" bIns="45700" anchor="t" anchorCtr="0">
            <a:noAutofit/>
          </a:bodyPr>
          <a:lstStyle/>
          <a:p>
            <a:pPr lvl="0" algn="ctr"/>
            <a:r>
              <a:rPr lang="en-GB" sz="1500" dirty="0">
                <a:solidFill>
                  <a:srgbClr val="2FA2B4"/>
                </a:solidFill>
                <a:latin typeface="Arial Rounded MT Bold" panose="020F0704030504030204" pitchFamily="34" charset="77"/>
              </a:rPr>
              <a:t>Write a letter to a large oil or gas company, persuading them to build a renewable energy plant.</a:t>
            </a:r>
            <a:endParaRPr sz="1500" dirty="0">
              <a:solidFill>
                <a:srgbClr val="2FA2B4"/>
              </a:solidFill>
              <a:latin typeface="Arial Rounded MT Bold" panose="020F0704030504030204" pitchFamily="34" charset="77"/>
            </a:endParaRPr>
          </a:p>
        </p:txBody>
      </p:sp>
      <p:sp>
        <p:nvSpPr>
          <p:cNvPr id="92" name="Google Shape;92;p13"/>
          <p:cNvSpPr/>
          <p:nvPr/>
        </p:nvSpPr>
        <p:spPr>
          <a:xfrm>
            <a:off x="1339906" y="9555021"/>
            <a:ext cx="4178191" cy="249299"/>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020" b="1" i="0" u="none" strike="noStrike" cap="none" dirty="0">
                <a:solidFill>
                  <a:srgbClr val="2FA2B4"/>
                </a:solidFill>
                <a:latin typeface="Arial Rounded MT Bold" panose="020F0704030504030204" pitchFamily="34" charset="77"/>
                <a:ea typeface="Nunito"/>
                <a:cs typeface="Nunito"/>
                <a:sym typeface="Nunito"/>
              </a:rPr>
              <a:t>Developing Experts Ltd. Copyright 2018 All rights reserved.</a:t>
            </a:r>
            <a:endParaRPr sz="1020" b="0" i="0" u="none" strike="noStrike" cap="none" dirty="0">
              <a:solidFill>
                <a:srgbClr val="2FA2B4"/>
              </a:solidFill>
              <a:latin typeface="Arial Rounded MT Bold" panose="020F0704030504030204" pitchFamily="34" charset="77"/>
              <a:ea typeface="Cambria"/>
              <a:cs typeface="Cambria"/>
              <a:sym typeface="Cambria"/>
            </a:endParaRPr>
          </a:p>
        </p:txBody>
      </p:sp>
      <p:sp>
        <p:nvSpPr>
          <p:cNvPr id="93" name="Google Shape;93;p13"/>
          <p:cNvSpPr/>
          <p:nvPr/>
        </p:nvSpPr>
        <p:spPr>
          <a:xfrm>
            <a:off x="199281" y="290925"/>
            <a:ext cx="6459648" cy="167972"/>
          </a:xfrm>
          <a:prstGeom prst="roundRect">
            <a:avLst>
              <a:gd name="adj" fmla="val 16667"/>
            </a:avLst>
          </a:prstGeom>
          <a:solidFill>
            <a:srgbClr val="2FA2B4"/>
          </a:solidFill>
          <a:ln w="12700" cap="flat" cmpd="sng">
            <a:solidFill>
              <a:srgbClr val="2FA2B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112" b="1" dirty="0">
                <a:solidFill>
                  <a:schemeClr val="lt1"/>
                </a:solidFill>
                <a:latin typeface="Arial Rounded MT Bold" charset="0"/>
                <a:ea typeface="Arial Rounded MT Bold" charset="0"/>
                <a:cs typeface="Arial Rounded MT Bold" charset="0"/>
                <a:sym typeface="Nunito"/>
              </a:rPr>
              <a:t>S06.010.06 – Mission to Write!</a:t>
            </a:r>
            <a:endParaRPr dirty="0">
              <a:latin typeface="Arial Rounded MT Bold" charset="0"/>
              <a:ea typeface="Arial Rounded MT Bold" charset="0"/>
              <a:cs typeface="Arial Rounded MT Bold" charset="0"/>
            </a:endParaRPr>
          </a:p>
        </p:txBody>
      </p:sp>
      <p:sp>
        <p:nvSpPr>
          <p:cNvPr id="95" name="Google Shape;95;p13"/>
          <p:cNvSpPr txBox="1"/>
          <p:nvPr/>
        </p:nvSpPr>
        <p:spPr>
          <a:xfrm>
            <a:off x="1306260" y="674679"/>
            <a:ext cx="5294344" cy="584776"/>
          </a:xfrm>
          <a:prstGeom prst="rect">
            <a:avLst/>
          </a:prstGeom>
          <a:noFill/>
          <a:ln>
            <a:noFill/>
          </a:ln>
        </p:spPr>
        <p:txBody>
          <a:bodyPr spcFirstLastPara="1" wrap="square" lIns="91425" tIns="45700" rIns="91425" bIns="45700" anchor="t" anchorCtr="0">
            <a:noAutofit/>
          </a:bodyPr>
          <a:lstStyle/>
          <a:p>
            <a:pPr lvl="0" algn="ctr"/>
            <a:r>
              <a:rPr lang="en-GB" dirty="0">
                <a:solidFill>
                  <a:srgbClr val="30A3B4"/>
                </a:solidFill>
                <a:latin typeface="Arial Rounded MT Bold" panose="020F0704030504030204" pitchFamily="34" charset="77"/>
              </a:rPr>
              <a:t>Explore the benefits and problems of renewable energy sources</a:t>
            </a:r>
            <a:endParaRPr dirty="0">
              <a:solidFill>
                <a:srgbClr val="30A3B4"/>
              </a:solidFill>
              <a:latin typeface="Arial Rounded MT Bold" panose="020F0704030504030204" pitchFamily="34" charset="77"/>
            </a:endParaRPr>
          </a:p>
        </p:txBody>
      </p:sp>
      <p:sp>
        <p:nvSpPr>
          <p:cNvPr id="96" name="Google Shape;96;p13"/>
          <p:cNvSpPr/>
          <p:nvPr/>
        </p:nvSpPr>
        <p:spPr>
          <a:xfrm>
            <a:off x="295944" y="1703954"/>
            <a:ext cx="6232084" cy="598918"/>
          </a:xfrm>
          <a:prstGeom prst="rect">
            <a:avLst/>
          </a:prstGeom>
          <a:noFill/>
          <a:ln>
            <a:noFill/>
          </a:ln>
        </p:spPr>
        <p:txBody>
          <a:bodyPr spcFirstLastPara="1" wrap="square" lIns="84700" tIns="42350" rIns="84700" bIns="42350" anchor="ctr" anchorCtr="0">
            <a:noAutofit/>
          </a:bodyPr>
          <a:lstStyle/>
          <a:p>
            <a:pPr marL="0" marR="0" lvl="0" indent="0" algn="ctr" rtl="0">
              <a:spcBef>
                <a:spcPts val="0"/>
              </a:spcBef>
              <a:spcAft>
                <a:spcPts val="0"/>
              </a:spcAft>
              <a:buNone/>
            </a:pPr>
            <a:endParaRPr sz="1200" b="1" dirty="0">
              <a:solidFill>
                <a:srgbClr val="2FA2B4"/>
              </a:solidFill>
              <a:latin typeface="Arial Rounded MT Bold" panose="020F0704030504030204" pitchFamily="34" charset="77"/>
              <a:ea typeface="Nunito"/>
              <a:cs typeface="Nunito"/>
              <a:sym typeface="Nunito"/>
            </a:endParaRPr>
          </a:p>
        </p:txBody>
      </p:sp>
      <p:sp>
        <p:nvSpPr>
          <p:cNvPr id="2" name="Rounded Rectangular Callout 1">
            <a:extLst>
              <a:ext uri="{FF2B5EF4-FFF2-40B4-BE49-F238E27FC236}">
                <a16:creationId xmlns:a16="http://schemas.microsoft.com/office/drawing/2014/main" id="{377C00DC-54E3-B34A-B790-FE75A323FD65}"/>
              </a:ext>
            </a:extLst>
          </p:cNvPr>
          <p:cNvSpPr/>
          <p:nvPr/>
        </p:nvSpPr>
        <p:spPr>
          <a:xfrm>
            <a:off x="1131570" y="624366"/>
            <a:ext cx="5527359" cy="704466"/>
          </a:xfrm>
          <a:prstGeom prst="wedgeRoundRectCallout">
            <a:avLst>
              <a:gd name="adj1" fmla="val -54539"/>
              <a:gd name="adj2" fmla="val -23493"/>
              <a:gd name="adj3" fmla="val 16667"/>
            </a:avLst>
          </a:prstGeom>
          <a:noFill/>
          <a:ln w="19050">
            <a:solidFill>
              <a:srgbClr val="2FA2B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a:extLst>
              <a:ext uri="{FF2B5EF4-FFF2-40B4-BE49-F238E27FC236}">
                <a16:creationId xmlns:a16="http://schemas.microsoft.com/office/drawing/2014/main" id="{9B4FE048-74FF-B14E-BF9B-A4DD2C64496A}"/>
              </a:ext>
            </a:extLst>
          </p:cNvPr>
          <p:cNvPicPr>
            <a:picLocks noChangeAspect="1"/>
          </p:cNvPicPr>
          <p:nvPr/>
        </p:nvPicPr>
        <p:blipFill>
          <a:blip r:embed="rId3"/>
          <a:stretch>
            <a:fillRect/>
          </a:stretch>
        </p:blipFill>
        <p:spPr>
          <a:xfrm>
            <a:off x="199281" y="357945"/>
            <a:ext cx="744246" cy="1164590"/>
          </a:xfrm>
          <a:prstGeom prst="rect">
            <a:avLst/>
          </a:prstGeom>
        </p:spPr>
      </p:pic>
      <p:sp>
        <p:nvSpPr>
          <p:cNvPr id="6" name="Rounded Rectangle 5">
            <a:extLst>
              <a:ext uri="{FF2B5EF4-FFF2-40B4-BE49-F238E27FC236}">
                <a16:creationId xmlns:a16="http://schemas.microsoft.com/office/drawing/2014/main" id="{612CAED0-6C4B-A842-8FA0-D90213D8BBA1}"/>
              </a:ext>
            </a:extLst>
          </p:cNvPr>
          <p:cNvSpPr/>
          <p:nvPr/>
        </p:nvSpPr>
        <p:spPr>
          <a:xfrm>
            <a:off x="337569" y="8837199"/>
            <a:ext cx="6367263" cy="759700"/>
          </a:xfrm>
          <a:prstGeom prst="roundRect">
            <a:avLst/>
          </a:prstGeom>
          <a:solidFill>
            <a:srgbClr val="2FA2B4"/>
          </a:solidFill>
          <a:ln>
            <a:solidFill>
              <a:srgbClr val="2FA2B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dirty="0">
              <a:latin typeface="Arial Rounded MT Bold" panose="020F0704030504030204" pitchFamily="34" charset="77"/>
            </a:endParaRPr>
          </a:p>
          <a:p>
            <a:endParaRPr lang="en-GB" dirty="0">
              <a:latin typeface="Arial Rounded MT Bold" panose="020F0704030504030204" pitchFamily="34" charset="77"/>
            </a:endParaRPr>
          </a:p>
          <a:p>
            <a:endParaRPr lang="en-GB" dirty="0">
              <a:latin typeface="Arial Rounded MT Bold" panose="020F0704030504030204" pitchFamily="34" charset="77"/>
            </a:endParaRPr>
          </a:p>
          <a:p>
            <a:br>
              <a:rPr lang="en-GB" dirty="0">
                <a:latin typeface="Arial Rounded MT Bold" panose="020F0704030504030204" pitchFamily="34" charset="77"/>
              </a:rPr>
            </a:br>
            <a:r>
              <a:rPr lang="en-GB" dirty="0">
                <a:latin typeface="Arial Rounded MT Bold" panose="020F0704030504030204" pitchFamily="34" charset="77"/>
              </a:rPr>
              <a:t>	</a:t>
            </a:r>
            <a:r>
              <a:rPr lang="en-GB" sz="1200" dirty="0">
                <a:latin typeface="Arial Rounded MT Bold" panose="020F0704030504030204" pitchFamily="34" charset="77"/>
              </a:rPr>
              <a:t>Rocket your writing with these words!</a:t>
            </a:r>
          </a:p>
          <a:p>
            <a:r>
              <a:rPr lang="en-GB" sz="1200" dirty="0">
                <a:latin typeface="Arial Rounded MT Bold" panose="020F0704030504030204" pitchFamily="34" charset="77"/>
              </a:rPr>
              <a:t>	renewable           solar           sustainable            geothermal       </a:t>
            </a:r>
          </a:p>
          <a:p>
            <a:r>
              <a:rPr lang="en-GB" sz="1200" dirty="0">
                <a:latin typeface="Arial Rounded MT Bold" panose="020F0704030504030204" pitchFamily="34" charset="77"/>
              </a:rPr>
              <a:t>	             environment       generator           hydro	  benefits</a:t>
            </a:r>
          </a:p>
          <a:p>
            <a:br>
              <a:rPr lang="en-GB" sz="1400" dirty="0">
                <a:latin typeface="Arial Rounded MT Bold" panose="020F0704030504030204" pitchFamily="34" charset="77"/>
              </a:rPr>
            </a:br>
            <a:r>
              <a:rPr lang="en-GB" sz="1400" dirty="0">
                <a:latin typeface="Arial Rounded MT Bold" panose="020F0704030504030204" pitchFamily="34" charset="77"/>
              </a:rPr>
              <a:t>	</a:t>
            </a:r>
            <a:r>
              <a:rPr lang="en-GB" sz="1600" dirty="0">
                <a:latin typeface="Arial Rounded MT Bold" panose="020F0704030504030204" pitchFamily="34" charset="77"/>
              </a:rPr>
              <a:t>	</a:t>
            </a:r>
            <a:r>
              <a:rPr lang="en-GB" dirty="0">
                <a:latin typeface="Arial Rounded MT Bold" panose="020F0704030504030204" pitchFamily="34" charset="77"/>
              </a:rPr>
              <a:t>		</a:t>
            </a:r>
          </a:p>
          <a:p>
            <a:endParaRPr lang="en-GB" dirty="0">
              <a:latin typeface="Arial Rounded MT Bold" panose="020F0704030504030204" pitchFamily="34" charset="77"/>
            </a:endParaRPr>
          </a:p>
          <a:p>
            <a:endParaRPr lang="en-GB" dirty="0">
              <a:latin typeface="Arial Rounded MT Bold" panose="020F0704030504030204" pitchFamily="34" charset="77"/>
            </a:endParaRPr>
          </a:p>
          <a:p>
            <a:endParaRPr lang="en-GB" dirty="0">
              <a:latin typeface="Arial Rounded MT Bold" panose="020F0704030504030204" pitchFamily="34" charset="77"/>
            </a:endParaRPr>
          </a:p>
        </p:txBody>
      </p:sp>
      <p:sp>
        <p:nvSpPr>
          <p:cNvPr id="11" name="Rounded Rectangle 10">
            <a:extLst>
              <a:ext uri="{FF2B5EF4-FFF2-40B4-BE49-F238E27FC236}">
                <a16:creationId xmlns:a16="http://schemas.microsoft.com/office/drawing/2014/main" id="{8E148AE5-1376-F34A-9AD9-834FFAB936E1}"/>
              </a:ext>
            </a:extLst>
          </p:cNvPr>
          <p:cNvSpPr/>
          <p:nvPr/>
        </p:nvSpPr>
        <p:spPr>
          <a:xfrm>
            <a:off x="3791696" y="2235128"/>
            <a:ext cx="2867233" cy="487059"/>
          </a:xfrm>
          <a:prstGeom prst="round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Rounded Rectangle 32">
            <a:extLst>
              <a:ext uri="{FF2B5EF4-FFF2-40B4-BE49-F238E27FC236}">
                <a16:creationId xmlns:a16="http://schemas.microsoft.com/office/drawing/2014/main" id="{64C4CF8D-16F9-8B48-BDAF-6FE8B5CB016E}"/>
              </a:ext>
            </a:extLst>
          </p:cNvPr>
          <p:cNvSpPr/>
          <p:nvPr/>
        </p:nvSpPr>
        <p:spPr>
          <a:xfrm>
            <a:off x="298614" y="2809679"/>
            <a:ext cx="2867233" cy="376502"/>
          </a:xfrm>
          <a:prstGeom prst="round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chemeClr val="tx1"/>
                </a:solidFill>
                <a:latin typeface="Arial Rounded MT Bold" panose="020F0704030504030204" pitchFamily="34" charset="77"/>
              </a:rPr>
              <a:t>Dear</a:t>
            </a:r>
          </a:p>
        </p:txBody>
      </p:sp>
      <p:sp>
        <p:nvSpPr>
          <p:cNvPr id="12" name="TextBox 11">
            <a:extLst>
              <a:ext uri="{FF2B5EF4-FFF2-40B4-BE49-F238E27FC236}">
                <a16:creationId xmlns:a16="http://schemas.microsoft.com/office/drawing/2014/main" id="{F4691411-E926-B648-B2F8-476E73D496AA}"/>
              </a:ext>
            </a:extLst>
          </p:cNvPr>
          <p:cNvSpPr txBox="1"/>
          <p:nvPr/>
        </p:nvSpPr>
        <p:spPr>
          <a:xfrm>
            <a:off x="350749" y="3481887"/>
            <a:ext cx="6373630" cy="5355312"/>
          </a:xfrm>
          <a:prstGeom prst="rect">
            <a:avLst/>
          </a:prstGeom>
          <a:noFill/>
          <a:ln>
            <a:solidFill>
              <a:schemeClr val="bg1">
                <a:lumMod val="85000"/>
              </a:schemeClr>
            </a:solidFill>
          </a:ln>
        </p:spPr>
        <p:txBody>
          <a:bodyPr wrap="square" rtlCol="0">
            <a:spAutoFit/>
          </a:bodyPr>
          <a:lstStyle/>
          <a:p>
            <a:pPr algn="ctr"/>
            <a:r>
              <a:rPr lang="en-GB" dirty="0">
                <a:solidFill>
                  <a:schemeClr val="bg1">
                    <a:lumMod val="85000"/>
                  </a:schemeClr>
                </a:solidFill>
              </a:rPr>
              <a:t>________________________________________________________________________________________________________________________________________________________________________________________________________________________</a:t>
            </a:r>
          </a:p>
          <a:p>
            <a:pPr algn="ctr"/>
            <a:r>
              <a:rPr lang="en-GB" dirty="0">
                <a:solidFill>
                  <a:schemeClr val="bg1">
                    <a:lumMod val="85000"/>
                  </a:schemeClr>
                </a:solidFill>
              </a:rPr>
              <a:t>____________________________________________________________________________________________________________</a:t>
            </a:r>
          </a:p>
          <a:p>
            <a:pPr algn="ctr"/>
            <a:r>
              <a:rPr lang="en-GB" dirty="0">
                <a:solidFill>
                  <a:schemeClr val="bg1">
                    <a:lumMod val="85000"/>
                  </a:schemeClr>
                </a:solidFill>
              </a:rPr>
              <a:t>____________________________________________________________________________________________________________</a:t>
            </a:r>
          </a:p>
          <a:p>
            <a:pPr algn="ctr"/>
            <a:r>
              <a:rPr lang="en-GB" dirty="0">
                <a:solidFill>
                  <a:schemeClr val="bg1">
                    <a:lumMod val="85000"/>
                  </a:schemeClr>
                </a:solidFill>
              </a:rPr>
              <a:t>____________________________________________________________________________________________________________</a:t>
            </a:r>
          </a:p>
          <a:p>
            <a:pPr algn="ctr"/>
            <a:r>
              <a:rPr lang="en-GB" dirty="0">
                <a:solidFill>
                  <a:schemeClr val="bg1">
                    <a:lumMod val="85000"/>
                  </a:schemeClr>
                </a:solidFill>
              </a:rPr>
              <a:t>____________________________________________________________________________________________________________</a:t>
            </a:r>
          </a:p>
          <a:p>
            <a:pPr algn="ctr"/>
            <a:r>
              <a:rPr lang="en-GB" dirty="0">
                <a:solidFill>
                  <a:schemeClr val="bg1">
                    <a:lumMod val="85000"/>
                  </a:schemeClr>
                </a:solidFill>
              </a:rPr>
              <a:t>____________________________________________________________________________________________________________</a:t>
            </a:r>
          </a:p>
          <a:p>
            <a:pPr algn="ctr"/>
            <a:r>
              <a:rPr lang="en-GB" dirty="0">
                <a:solidFill>
                  <a:schemeClr val="bg1">
                    <a:lumMod val="85000"/>
                  </a:schemeClr>
                </a:solidFill>
              </a:rPr>
              <a:t>____________________________________________________________________________________________________________</a:t>
            </a:r>
          </a:p>
          <a:p>
            <a:r>
              <a:rPr lang="en-GB" dirty="0">
                <a:solidFill>
                  <a:schemeClr val="bg1">
                    <a:lumMod val="85000"/>
                  </a:schemeClr>
                </a:solidFill>
              </a:rPr>
              <a:t>______________________________________________________</a:t>
            </a:r>
            <a:br>
              <a:rPr lang="en-GB" dirty="0">
                <a:solidFill>
                  <a:schemeClr val="bg1">
                    <a:lumMod val="85000"/>
                  </a:schemeClr>
                </a:solidFill>
              </a:rPr>
            </a:br>
            <a:r>
              <a:rPr lang="en-GB" dirty="0"/>
              <a:t>Yours,</a:t>
            </a:r>
          </a:p>
          <a:p>
            <a:endParaRPr lang="en-GB" dirty="0"/>
          </a:p>
        </p:txBody>
      </p:sp>
      <p:pic>
        <p:nvPicPr>
          <p:cNvPr id="8" name="Picture 7">
            <a:extLst>
              <a:ext uri="{FF2B5EF4-FFF2-40B4-BE49-F238E27FC236}">
                <a16:creationId xmlns:a16="http://schemas.microsoft.com/office/drawing/2014/main" id="{B8596C0D-3601-E049-8232-4402152E8E6E}"/>
              </a:ext>
            </a:extLst>
          </p:cNvPr>
          <p:cNvPicPr>
            <a:picLocks noChangeAspect="1"/>
          </p:cNvPicPr>
          <p:nvPr/>
        </p:nvPicPr>
        <p:blipFill>
          <a:blip r:embed="rId4"/>
          <a:stretch>
            <a:fillRect/>
          </a:stretch>
        </p:blipFill>
        <p:spPr>
          <a:xfrm rot="20408071">
            <a:off x="72263" y="8561730"/>
            <a:ext cx="1200828" cy="1310640"/>
          </a:xfrm>
          <a:prstGeom prst="rect">
            <a:avLst/>
          </a:prstGeom>
        </p:spPr>
      </p:pic>
    </p:spTree>
    <p:extLst>
      <p:ext uri="{BB962C8B-B14F-4D97-AF65-F5344CB8AC3E}">
        <p14:creationId xmlns:p14="http://schemas.microsoft.com/office/powerpoint/2010/main" val="205015875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401</TotalTime>
  <Words>282</Words>
  <Application>Microsoft Macintosh PowerPoint</Application>
  <PresentationFormat>A4 Paper (210x297 mm)</PresentationFormat>
  <Paragraphs>45</Paragraphs>
  <Slides>2</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vt:i4>
      </vt:variant>
    </vt:vector>
  </HeadingPairs>
  <TitlesOfParts>
    <vt:vector size="9" baseType="lpstr">
      <vt:lpstr>Nunito</vt:lpstr>
      <vt:lpstr>Arial</vt:lpstr>
      <vt:lpstr>Arial Rounded MT Bold</vt:lpstr>
      <vt:lpstr>Calibri</vt:lpstr>
      <vt:lpstr>Calibri Light</vt:lpstr>
      <vt:lpstr>Cambria</vt:lpstr>
      <vt:lpstr>Office Theme</vt:lpstr>
      <vt:lpstr>PowerPoint Presentation</vt:lpstr>
      <vt:lpstr>PowerPoint Presentation</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Paul Usher</dc:creator>
  <cp:lastModifiedBy>Paul Usher</cp:lastModifiedBy>
  <cp:revision>14</cp:revision>
  <cp:lastPrinted>2019-01-09T16:07:18Z</cp:lastPrinted>
  <dcterms:created xsi:type="dcterms:W3CDTF">2018-12-19T08:48:01Z</dcterms:created>
  <dcterms:modified xsi:type="dcterms:W3CDTF">2019-01-09T16:56:04Z</dcterms:modified>
</cp:coreProperties>
</file>