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57" r:id="rId3"/>
    <p:sldId id="258" r:id="rId4"/>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D4D6"/>
    <a:srgbClr val="00D4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334"/>
    <p:restoredTop sz="95915"/>
  </p:normalViewPr>
  <p:slideViewPr>
    <p:cSldViewPr snapToGrid="0" snapToObjects="1">
      <p:cViewPr>
        <p:scale>
          <a:sx n="99" d="100"/>
          <a:sy n="99" d="100"/>
        </p:scale>
        <p:origin x="2904" y="1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2DBB4E2C-4581-EF49-9C59-5E7D689C4CEB}" type="datetimeFigureOut">
              <a:rPr lang="en-US" smtClean="0"/>
              <a:t>8/22/22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3388462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DBB4E2C-4581-EF49-9C59-5E7D689C4CEB}" type="datetimeFigureOut">
              <a:rPr lang="en-US" smtClean="0"/>
              <a:t>8/22/22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342678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DBB4E2C-4581-EF49-9C59-5E7D689C4CEB}" type="datetimeFigureOut">
              <a:rPr lang="en-US" smtClean="0"/>
              <a:t>8/22/22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1895875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DBB4E2C-4581-EF49-9C59-5E7D689C4CEB}" type="datetimeFigureOut">
              <a:rPr lang="en-US" smtClean="0"/>
              <a:t>8/22/22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3600952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DBB4E2C-4581-EF49-9C59-5E7D689C4CEB}" type="datetimeFigureOut">
              <a:rPr lang="en-US" smtClean="0"/>
              <a:t>8/22/22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1008553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2DBB4E2C-4581-EF49-9C59-5E7D689C4CEB}" type="datetimeFigureOut">
              <a:rPr lang="en-US" smtClean="0"/>
              <a:t>8/22/22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3886384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GB"/>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2DBB4E2C-4581-EF49-9C59-5E7D689C4CEB}" type="datetimeFigureOut">
              <a:rPr lang="en-US" smtClean="0"/>
              <a:t>8/22/22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3286293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2DBB4E2C-4581-EF49-9C59-5E7D689C4CEB}" type="datetimeFigureOut">
              <a:rPr lang="en-US" smtClean="0"/>
              <a:t>8/22/22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270779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BB4E2C-4581-EF49-9C59-5E7D689C4CEB}" type="datetimeFigureOut">
              <a:rPr lang="en-US" smtClean="0"/>
              <a:t>8/22/22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2061593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2DBB4E2C-4581-EF49-9C59-5E7D689C4CEB}" type="datetimeFigureOut">
              <a:rPr lang="en-US" smtClean="0"/>
              <a:t>8/22/22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2254500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2DBB4E2C-4581-EF49-9C59-5E7D689C4CEB}" type="datetimeFigureOut">
              <a:rPr lang="en-US" smtClean="0"/>
              <a:t>8/22/22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8E394C-4933-7D42-AA73-05696ACF4D03}" type="slidenum">
              <a:rPr lang="en-US" smtClean="0"/>
              <a:t>‹#›</a:t>
            </a:fld>
            <a:endParaRPr lang="en-US"/>
          </a:p>
        </p:txBody>
      </p:sp>
    </p:spTree>
    <p:extLst>
      <p:ext uri="{BB962C8B-B14F-4D97-AF65-F5344CB8AC3E}">
        <p14:creationId xmlns:p14="http://schemas.microsoft.com/office/powerpoint/2010/main" val="48252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xml"/><Relationship Id="rId21" Type="http://schemas.openxmlformats.org/officeDocument/2006/relationships/image" Target="../media/image9.png"/><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20"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image" Target="../media/image7.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8101B3F-8539-1144-B88A-9B4336C78CC6}"/>
              </a:ext>
            </a:extLst>
          </p:cNvPr>
          <p:cNvSpPr/>
          <p:nvPr userDrawn="1"/>
        </p:nvSpPr>
        <p:spPr>
          <a:xfrm>
            <a:off x="0" y="1"/>
            <a:ext cx="6858000" cy="1062318"/>
          </a:xfrm>
          <a:prstGeom prst="rect">
            <a:avLst/>
          </a:prstGeom>
          <a:solidFill>
            <a:srgbClr val="38D4D6"/>
          </a:solidFill>
          <a:ln>
            <a:solidFill>
              <a:srgbClr val="00D4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4" name="Rectangle 73">
            <a:extLst>
              <a:ext uri="{FF2B5EF4-FFF2-40B4-BE49-F238E27FC236}">
                <a16:creationId xmlns:a16="http://schemas.microsoft.com/office/drawing/2014/main" id="{8010129C-DE21-8048-81CD-0A17E3F06791}"/>
              </a:ext>
            </a:extLst>
          </p:cNvPr>
          <p:cNvSpPr/>
          <p:nvPr userDrawn="1"/>
        </p:nvSpPr>
        <p:spPr>
          <a:xfrm>
            <a:off x="0" y="9624786"/>
            <a:ext cx="6858000" cy="305322"/>
          </a:xfrm>
          <a:prstGeom prst="rect">
            <a:avLst/>
          </a:prstGeom>
          <a:solidFill>
            <a:srgbClr val="38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2DBB4E2C-4581-EF49-9C59-5E7D689C4CEB}" type="datetimeFigureOut">
              <a:rPr lang="en-US" smtClean="0"/>
              <a:t>8/22/22</a:t>
            </a:fld>
            <a:endParaRPr 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48" name="Rounded Rectangle 47">
            <a:extLst>
              <a:ext uri="{FF2B5EF4-FFF2-40B4-BE49-F238E27FC236}">
                <a16:creationId xmlns:a16="http://schemas.microsoft.com/office/drawing/2014/main" id="{5F21B2FE-2CB9-314D-86D8-D78318E2AD4F}"/>
              </a:ext>
            </a:extLst>
          </p:cNvPr>
          <p:cNvSpPr/>
          <p:nvPr userDrawn="1"/>
        </p:nvSpPr>
        <p:spPr>
          <a:xfrm>
            <a:off x="170690" y="1216149"/>
            <a:ext cx="6503172" cy="8266803"/>
          </a:xfrm>
          <a:prstGeom prst="roundRect">
            <a:avLst>
              <a:gd name="adj" fmla="val 2594"/>
            </a:avLst>
          </a:prstGeom>
          <a:noFill/>
          <a:ln w="28575">
            <a:solidFill>
              <a:srgbClr val="38D4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Arial Rounded MT Bold" panose="020F0704030504030204" pitchFamily="34" charset="77"/>
            </a:endParaRP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418E394C-4933-7D42-AA73-05696ACF4D03}" type="slidenum">
              <a:rPr lang="en-US" smtClean="0"/>
              <a:t>‹#›</a:t>
            </a:fld>
            <a:endParaRPr lang="en-US"/>
          </a:p>
        </p:txBody>
      </p:sp>
      <p:pic>
        <p:nvPicPr>
          <p:cNvPr id="8" name="Picture 7" descr="A picture containing graphical user interface&#10;&#10;Description automatically generated">
            <a:extLst>
              <a:ext uri="{FF2B5EF4-FFF2-40B4-BE49-F238E27FC236}">
                <a16:creationId xmlns:a16="http://schemas.microsoft.com/office/drawing/2014/main" id="{41B44A78-DEC5-D24C-B5BF-AE444B4AFA04}"/>
              </a:ext>
            </a:extLst>
          </p:cNvPr>
          <p:cNvPicPr>
            <a:picLocks noChangeAspect="1"/>
          </p:cNvPicPr>
          <p:nvPr userDrawn="1"/>
        </p:nvPicPr>
        <p:blipFill rotWithShape="1">
          <a:blip r:embed="rId13">
            <a:biLevel thresh="50000"/>
          </a:blip>
          <a:srcRect r="67643"/>
          <a:stretch/>
        </p:blipFill>
        <p:spPr>
          <a:xfrm>
            <a:off x="170690" y="162670"/>
            <a:ext cx="751977" cy="717630"/>
          </a:xfrm>
          <a:prstGeom prst="rect">
            <a:avLst/>
          </a:prstGeom>
          <a:effectLst>
            <a:outerShdw blurRad="50800" dist="38100" dir="2700000" algn="tl" rotWithShape="0">
              <a:prstClr val="black">
                <a:alpha val="40000"/>
              </a:prstClr>
            </a:outerShdw>
          </a:effectLst>
        </p:spPr>
      </p:pic>
      <p:sp>
        <p:nvSpPr>
          <p:cNvPr id="14" name="Rounded Rectangle 13">
            <a:extLst>
              <a:ext uri="{FF2B5EF4-FFF2-40B4-BE49-F238E27FC236}">
                <a16:creationId xmlns:a16="http://schemas.microsoft.com/office/drawing/2014/main" id="{CDE91AF0-48A0-D047-A478-E61BE7191FA9}"/>
              </a:ext>
            </a:extLst>
          </p:cNvPr>
          <p:cNvSpPr/>
          <p:nvPr userDrawn="1"/>
        </p:nvSpPr>
        <p:spPr>
          <a:xfrm>
            <a:off x="1093357" y="177564"/>
            <a:ext cx="5580506" cy="717631"/>
          </a:xfrm>
          <a:prstGeom prst="round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Arial Rounded MT Bold" panose="020F0704030504030204" pitchFamily="34" charset="77"/>
            </a:endParaRPr>
          </a:p>
        </p:txBody>
      </p:sp>
      <p:grpSp>
        <p:nvGrpSpPr>
          <p:cNvPr id="19" name="Group 18">
            <a:extLst>
              <a:ext uri="{FF2B5EF4-FFF2-40B4-BE49-F238E27FC236}">
                <a16:creationId xmlns:a16="http://schemas.microsoft.com/office/drawing/2014/main" id="{C2B21BA9-0A97-A348-AD97-78CE6F2E44F2}"/>
              </a:ext>
            </a:extLst>
          </p:cNvPr>
          <p:cNvGrpSpPr/>
          <p:nvPr userDrawn="1"/>
        </p:nvGrpSpPr>
        <p:grpSpPr>
          <a:xfrm>
            <a:off x="529022" y="970622"/>
            <a:ext cx="382946" cy="382526"/>
            <a:chOff x="1761370" y="3168673"/>
            <a:chExt cx="751977" cy="717630"/>
          </a:xfrm>
          <a:effectLst>
            <a:outerShdw blurRad="50800" dist="38100" dir="2700000" algn="tl" rotWithShape="0">
              <a:prstClr val="black">
                <a:alpha val="40000"/>
              </a:prstClr>
            </a:outerShdw>
          </a:effectLst>
        </p:grpSpPr>
        <p:sp>
          <p:nvSpPr>
            <p:cNvPr id="20" name="Oval 19">
              <a:extLst>
                <a:ext uri="{FF2B5EF4-FFF2-40B4-BE49-F238E27FC236}">
                  <a16:creationId xmlns:a16="http://schemas.microsoft.com/office/drawing/2014/main" id="{06D1F272-9FB9-994A-86A7-2586DB1F8517}"/>
                </a:ext>
              </a:extLst>
            </p:cNvPr>
            <p:cNvSpPr/>
            <p:nvPr/>
          </p:nvSpPr>
          <p:spPr>
            <a:xfrm>
              <a:off x="1790881" y="3195510"/>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Doughnut 20">
              <a:extLst>
                <a:ext uri="{FF2B5EF4-FFF2-40B4-BE49-F238E27FC236}">
                  <a16:creationId xmlns:a16="http://schemas.microsoft.com/office/drawing/2014/main" id="{26E2CF78-6189-244B-98DA-66095B80B1F2}"/>
                </a:ext>
              </a:extLst>
            </p:cNvPr>
            <p:cNvSpPr/>
            <p:nvPr/>
          </p:nvSpPr>
          <p:spPr>
            <a:xfrm>
              <a:off x="1761370" y="3168673"/>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2" name="Picture 21" descr="Icon&#10;&#10;Description automatically generated">
              <a:extLst>
                <a:ext uri="{FF2B5EF4-FFF2-40B4-BE49-F238E27FC236}">
                  <a16:creationId xmlns:a16="http://schemas.microsoft.com/office/drawing/2014/main" id="{3AC6786D-CD08-804C-A834-BF1D845C4CFF}"/>
                </a:ext>
              </a:extLst>
            </p:cNvPr>
            <p:cNvPicPr>
              <a:picLocks noChangeAspect="1"/>
            </p:cNvPicPr>
            <p:nvPr/>
          </p:nvPicPr>
          <p:blipFill>
            <a:blip r:embed="rId14"/>
            <a:stretch>
              <a:fillRect/>
            </a:stretch>
          </p:blipFill>
          <p:spPr>
            <a:xfrm>
              <a:off x="1858226" y="3303380"/>
              <a:ext cx="586284" cy="492628"/>
            </a:xfrm>
            <a:prstGeom prst="rect">
              <a:avLst/>
            </a:prstGeom>
          </p:spPr>
        </p:pic>
      </p:grpSp>
      <p:grpSp>
        <p:nvGrpSpPr>
          <p:cNvPr id="23" name="Group 22">
            <a:extLst>
              <a:ext uri="{FF2B5EF4-FFF2-40B4-BE49-F238E27FC236}">
                <a16:creationId xmlns:a16="http://schemas.microsoft.com/office/drawing/2014/main" id="{EB5F4D00-67D5-6142-8955-53027972366A}"/>
              </a:ext>
            </a:extLst>
          </p:cNvPr>
          <p:cNvGrpSpPr/>
          <p:nvPr userDrawn="1"/>
        </p:nvGrpSpPr>
        <p:grpSpPr>
          <a:xfrm>
            <a:off x="958811" y="753404"/>
            <a:ext cx="651649" cy="631333"/>
            <a:chOff x="964200" y="1717382"/>
            <a:chExt cx="751977" cy="717630"/>
          </a:xfrm>
          <a:effectLst>
            <a:outerShdw blurRad="50800" dist="38100" dir="2700000" algn="tl" rotWithShape="0">
              <a:prstClr val="black">
                <a:alpha val="40000"/>
              </a:prstClr>
            </a:outerShdw>
          </a:effectLst>
        </p:grpSpPr>
        <p:sp>
          <p:nvSpPr>
            <p:cNvPr id="24" name="Oval 23">
              <a:extLst>
                <a:ext uri="{FF2B5EF4-FFF2-40B4-BE49-F238E27FC236}">
                  <a16:creationId xmlns:a16="http://schemas.microsoft.com/office/drawing/2014/main" id="{EA1D92D5-ACCE-F14E-91FD-5A28E8C4F33D}"/>
                </a:ext>
              </a:extLst>
            </p:cNvPr>
            <p:cNvSpPr/>
            <p:nvPr/>
          </p:nvSpPr>
          <p:spPr>
            <a:xfrm>
              <a:off x="993711" y="1744219"/>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Doughnut 24">
              <a:extLst>
                <a:ext uri="{FF2B5EF4-FFF2-40B4-BE49-F238E27FC236}">
                  <a16:creationId xmlns:a16="http://schemas.microsoft.com/office/drawing/2014/main" id="{E5A5648D-D0B1-D844-B1DB-FF9FC27347F8}"/>
                </a:ext>
              </a:extLst>
            </p:cNvPr>
            <p:cNvSpPr/>
            <p:nvPr/>
          </p:nvSpPr>
          <p:spPr>
            <a:xfrm>
              <a:off x="964200" y="1717382"/>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6" name="Picture 25" descr="Icon&#10;&#10;Description automatically generated">
              <a:extLst>
                <a:ext uri="{FF2B5EF4-FFF2-40B4-BE49-F238E27FC236}">
                  <a16:creationId xmlns:a16="http://schemas.microsoft.com/office/drawing/2014/main" id="{6F28909D-5650-7D48-B3DB-BB3D89F5521D}"/>
                </a:ext>
              </a:extLst>
            </p:cNvPr>
            <p:cNvPicPr>
              <a:picLocks noChangeAspect="1"/>
            </p:cNvPicPr>
            <p:nvPr/>
          </p:nvPicPr>
          <p:blipFill>
            <a:blip r:embed="rId15">
              <a:biLevel thresh="25000"/>
            </a:blip>
            <a:stretch>
              <a:fillRect/>
            </a:stretch>
          </p:blipFill>
          <p:spPr>
            <a:xfrm>
              <a:off x="1090624" y="1850961"/>
              <a:ext cx="516096" cy="365418"/>
            </a:xfrm>
            <a:prstGeom prst="rect">
              <a:avLst/>
            </a:prstGeom>
          </p:spPr>
        </p:pic>
      </p:grpSp>
      <p:grpSp>
        <p:nvGrpSpPr>
          <p:cNvPr id="28" name="Group 27">
            <a:extLst>
              <a:ext uri="{FF2B5EF4-FFF2-40B4-BE49-F238E27FC236}">
                <a16:creationId xmlns:a16="http://schemas.microsoft.com/office/drawing/2014/main" id="{44E2CF8D-FD41-784C-B0A5-4E0CE4FC588D}"/>
              </a:ext>
            </a:extLst>
          </p:cNvPr>
          <p:cNvGrpSpPr/>
          <p:nvPr userDrawn="1"/>
        </p:nvGrpSpPr>
        <p:grpSpPr>
          <a:xfrm>
            <a:off x="1694319" y="632875"/>
            <a:ext cx="544625" cy="523220"/>
            <a:chOff x="992741" y="2082272"/>
            <a:chExt cx="751977" cy="717630"/>
          </a:xfrm>
          <a:effectLst>
            <a:outerShdw blurRad="50800" dist="38100" dir="2700000" algn="tl" rotWithShape="0">
              <a:prstClr val="black">
                <a:alpha val="40000"/>
              </a:prstClr>
            </a:outerShdw>
          </a:effectLst>
        </p:grpSpPr>
        <p:sp>
          <p:nvSpPr>
            <p:cNvPr id="29" name="Oval 28">
              <a:extLst>
                <a:ext uri="{FF2B5EF4-FFF2-40B4-BE49-F238E27FC236}">
                  <a16:creationId xmlns:a16="http://schemas.microsoft.com/office/drawing/2014/main" id="{A4BFAE7E-54AE-6D42-8661-82A5CC0DE0CC}"/>
                </a:ext>
              </a:extLst>
            </p:cNvPr>
            <p:cNvSpPr/>
            <p:nvPr/>
          </p:nvSpPr>
          <p:spPr>
            <a:xfrm>
              <a:off x="1022252" y="2109109"/>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Doughnut 29">
              <a:extLst>
                <a:ext uri="{FF2B5EF4-FFF2-40B4-BE49-F238E27FC236}">
                  <a16:creationId xmlns:a16="http://schemas.microsoft.com/office/drawing/2014/main" id="{B8B9F8CD-EC84-B449-99AD-75067294D428}"/>
                </a:ext>
              </a:extLst>
            </p:cNvPr>
            <p:cNvSpPr/>
            <p:nvPr/>
          </p:nvSpPr>
          <p:spPr>
            <a:xfrm>
              <a:off x="992741" y="2082272"/>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1" name="Picture 30" descr="Icon&#10;&#10;Description automatically generated">
              <a:extLst>
                <a:ext uri="{FF2B5EF4-FFF2-40B4-BE49-F238E27FC236}">
                  <a16:creationId xmlns:a16="http://schemas.microsoft.com/office/drawing/2014/main" id="{DEE8E5FB-B26A-4841-BC98-C868BDFB867C}"/>
                </a:ext>
              </a:extLst>
            </p:cNvPr>
            <p:cNvPicPr>
              <a:picLocks noChangeAspect="1"/>
            </p:cNvPicPr>
            <p:nvPr/>
          </p:nvPicPr>
          <p:blipFill>
            <a:blip r:embed="rId16"/>
            <a:stretch>
              <a:fillRect/>
            </a:stretch>
          </p:blipFill>
          <p:spPr>
            <a:xfrm>
              <a:off x="1124027" y="2244941"/>
              <a:ext cx="489403" cy="340202"/>
            </a:xfrm>
            <a:prstGeom prst="rect">
              <a:avLst/>
            </a:prstGeom>
          </p:spPr>
        </p:pic>
      </p:grpSp>
      <p:grpSp>
        <p:nvGrpSpPr>
          <p:cNvPr id="32" name="Group 31">
            <a:extLst>
              <a:ext uri="{FF2B5EF4-FFF2-40B4-BE49-F238E27FC236}">
                <a16:creationId xmlns:a16="http://schemas.microsoft.com/office/drawing/2014/main" id="{AD8A33FB-C49C-6A49-8591-7859D49173CA}"/>
              </a:ext>
            </a:extLst>
          </p:cNvPr>
          <p:cNvGrpSpPr/>
          <p:nvPr userDrawn="1"/>
        </p:nvGrpSpPr>
        <p:grpSpPr>
          <a:xfrm>
            <a:off x="2308049" y="743153"/>
            <a:ext cx="583454" cy="651836"/>
            <a:chOff x="2217067" y="1917395"/>
            <a:chExt cx="761257" cy="807096"/>
          </a:xfrm>
          <a:effectLst>
            <a:outerShdw blurRad="50800" dist="38100" dir="2700000" algn="tl" rotWithShape="0">
              <a:prstClr val="black">
                <a:alpha val="40000"/>
              </a:prstClr>
            </a:outerShdw>
          </a:effectLst>
        </p:grpSpPr>
        <p:sp>
          <p:nvSpPr>
            <p:cNvPr id="33" name="Oval 32">
              <a:extLst>
                <a:ext uri="{FF2B5EF4-FFF2-40B4-BE49-F238E27FC236}">
                  <a16:creationId xmlns:a16="http://schemas.microsoft.com/office/drawing/2014/main" id="{7649D984-31B6-994E-AA35-D29D42209B2A}"/>
                </a:ext>
              </a:extLst>
            </p:cNvPr>
            <p:cNvSpPr/>
            <p:nvPr/>
          </p:nvSpPr>
          <p:spPr>
            <a:xfrm>
              <a:off x="2255858" y="1981892"/>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Doughnut 33">
              <a:extLst>
                <a:ext uri="{FF2B5EF4-FFF2-40B4-BE49-F238E27FC236}">
                  <a16:creationId xmlns:a16="http://schemas.microsoft.com/office/drawing/2014/main" id="{C38F7472-BFC1-974C-B509-AEA999D6AF1F}"/>
                </a:ext>
              </a:extLst>
            </p:cNvPr>
            <p:cNvSpPr/>
            <p:nvPr/>
          </p:nvSpPr>
          <p:spPr>
            <a:xfrm>
              <a:off x="2226347" y="1955055"/>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5" name="Picture 34" descr="A white windmill with a black background&#10;&#10;Description automatically generated with medium confidence">
              <a:extLst>
                <a:ext uri="{FF2B5EF4-FFF2-40B4-BE49-F238E27FC236}">
                  <a16:creationId xmlns:a16="http://schemas.microsoft.com/office/drawing/2014/main" id="{6C4233D9-51DE-2643-9552-EE55E78B545E}"/>
                </a:ext>
              </a:extLst>
            </p:cNvPr>
            <p:cNvPicPr>
              <a:picLocks noChangeAspect="1"/>
            </p:cNvPicPr>
            <p:nvPr/>
          </p:nvPicPr>
          <p:blipFill>
            <a:blip r:embed="rId17">
              <a:biLevel thresh="25000"/>
            </a:blip>
            <a:stretch>
              <a:fillRect/>
            </a:stretch>
          </p:blipFill>
          <p:spPr>
            <a:xfrm>
              <a:off x="2217067" y="1917395"/>
              <a:ext cx="751977" cy="807096"/>
            </a:xfrm>
            <a:prstGeom prst="rect">
              <a:avLst/>
            </a:prstGeom>
          </p:spPr>
        </p:pic>
      </p:grpSp>
      <p:grpSp>
        <p:nvGrpSpPr>
          <p:cNvPr id="36" name="Group 35">
            <a:extLst>
              <a:ext uri="{FF2B5EF4-FFF2-40B4-BE49-F238E27FC236}">
                <a16:creationId xmlns:a16="http://schemas.microsoft.com/office/drawing/2014/main" id="{76B950D6-C76F-7E4F-B476-5B5EA107CF93}"/>
              </a:ext>
            </a:extLst>
          </p:cNvPr>
          <p:cNvGrpSpPr/>
          <p:nvPr userDrawn="1"/>
        </p:nvGrpSpPr>
        <p:grpSpPr>
          <a:xfrm>
            <a:off x="2954801" y="632875"/>
            <a:ext cx="549161" cy="523220"/>
            <a:chOff x="2954801" y="632875"/>
            <a:chExt cx="549161" cy="523220"/>
          </a:xfrm>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7D7C4E6C-B1CD-A54C-A14D-61C32B6C3C19}"/>
                </a:ext>
              </a:extLst>
            </p:cNvPr>
            <p:cNvSpPr/>
            <p:nvPr/>
          </p:nvSpPr>
          <p:spPr>
            <a:xfrm>
              <a:off x="2976353" y="652442"/>
              <a:ext cx="510880" cy="48408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Doughnut 37">
              <a:extLst>
                <a:ext uri="{FF2B5EF4-FFF2-40B4-BE49-F238E27FC236}">
                  <a16:creationId xmlns:a16="http://schemas.microsoft.com/office/drawing/2014/main" id="{18164CD0-6C49-B540-8BB6-57599C3AB6AB}"/>
                </a:ext>
              </a:extLst>
            </p:cNvPr>
            <p:cNvSpPr/>
            <p:nvPr/>
          </p:nvSpPr>
          <p:spPr>
            <a:xfrm>
              <a:off x="2954801" y="632875"/>
              <a:ext cx="549161" cy="52322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9" name="Picture 38" descr="Icon&#10;&#10;Description automatically generated">
              <a:extLst>
                <a:ext uri="{FF2B5EF4-FFF2-40B4-BE49-F238E27FC236}">
                  <a16:creationId xmlns:a16="http://schemas.microsoft.com/office/drawing/2014/main" id="{4928C1B4-5D8C-4A40-A782-7C76604F9673}"/>
                </a:ext>
              </a:extLst>
            </p:cNvPr>
            <p:cNvPicPr>
              <a:picLocks noChangeAspect="1"/>
            </p:cNvPicPr>
            <p:nvPr/>
          </p:nvPicPr>
          <p:blipFill>
            <a:blip r:embed="rId18"/>
            <a:stretch>
              <a:fillRect/>
            </a:stretch>
          </p:blipFill>
          <p:spPr>
            <a:xfrm>
              <a:off x="3016500" y="670402"/>
              <a:ext cx="456198" cy="430854"/>
            </a:xfrm>
            <a:prstGeom prst="rect">
              <a:avLst/>
            </a:prstGeom>
          </p:spPr>
        </p:pic>
      </p:grpSp>
      <p:grpSp>
        <p:nvGrpSpPr>
          <p:cNvPr id="40" name="Group 39">
            <a:extLst>
              <a:ext uri="{FF2B5EF4-FFF2-40B4-BE49-F238E27FC236}">
                <a16:creationId xmlns:a16="http://schemas.microsoft.com/office/drawing/2014/main" id="{8A745CA7-2FAE-A74B-B836-F213D3AB0288}"/>
              </a:ext>
            </a:extLst>
          </p:cNvPr>
          <p:cNvGrpSpPr/>
          <p:nvPr userDrawn="1"/>
        </p:nvGrpSpPr>
        <p:grpSpPr>
          <a:xfrm>
            <a:off x="3566338" y="803603"/>
            <a:ext cx="471358" cy="441555"/>
            <a:chOff x="1866422" y="1624526"/>
            <a:chExt cx="751977" cy="717630"/>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12292627-70BA-9D4E-B3C4-D98880050930}"/>
                </a:ext>
              </a:extLst>
            </p:cNvPr>
            <p:cNvSpPr/>
            <p:nvPr/>
          </p:nvSpPr>
          <p:spPr>
            <a:xfrm>
              <a:off x="1895933" y="1651363"/>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Doughnut 41">
              <a:extLst>
                <a:ext uri="{FF2B5EF4-FFF2-40B4-BE49-F238E27FC236}">
                  <a16:creationId xmlns:a16="http://schemas.microsoft.com/office/drawing/2014/main" id="{3B92D7D0-ABEC-7340-B99B-D47F7AF193E6}"/>
                </a:ext>
              </a:extLst>
            </p:cNvPr>
            <p:cNvSpPr/>
            <p:nvPr/>
          </p:nvSpPr>
          <p:spPr>
            <a:xfrm>
              <a:off x="1866422" y="1624526"/>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3" name="Picture 64" descr="Free White Tractor 2 Icon - Download White Tractor 2 Icon">
              <a:extLst>
                <a:ext uri="{FF2B5EF4-FFF2-40B4-BE49-F238E27FC236}">
                  <a16:creationId xmlns:a16="http://schemas.microsoft.com/office/drawing/2014/main" id="{711159AB-C0F0-C84D-9F8C-317BAD5BBDB4}"/>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011680" y="1752611"/>
              <a:ext cx="461459" cy="46145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4" name="Group 43">
            <a:extLst>
              <a:ext uri="{FF2B5EF4-FFF2-40B4-BE49-F238E27FC236}">
                <a16:creationId xmlns:a16="http://schemas.microsoft.com/office/drawing/2014/main" id="{66C736AC-61D9-B149-AD8A-260AA4BF14C7}"/>
              </a:ext>
            </a:extLst>
          </p:cNvPr>
          <p:cNvGrpSpPr/>
          <p:nvPr userDrawn="1"/>
        </p:nvGrpSpPr>
        <p:grpSpPr>
          <a:xfrm>
            <a:off x="4107579" y="786105"/>
            <a:ext cx="359960" cy="338627"/>
            <a:chOff x="3824288" y="1662211"/>
            <a:chExt cx="471358" cy="44155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824DBF84-3E25-8543-848C-FC29AFA98D39}"/>
                </a:ext>
              </a:extLst>
            </p:cNvPr>
            <p:cNvSpPr/>
            <p:nvPr/>
          </p:nvSpPr>
          <p:spPr>
            <a:xfrm>
              <a:off x="3842786" y="1678724"/>
              <a:ext cx="438500" cy="408530"/>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Doughnut 45">
              <a:extLst>
                <a:ext uri="{FF2B5EF4-FFF2-40B4-BE49-F238E27FC236}">
                  <a16:creationId xmlns:a16="http://schemas.microsoft.com/office/drawing/2014/main" id="{C4FF9713-19EB-0648-ADE9-B4E3B88D8434}"/>
                </a:ext>
              </a:extLst>
            </p:cNvPr>
            <p:cNvSpPr/>
            <p:nvPr/>
          </p:nvSpPr>
          <p:spPr>
            <a:xfrm>
              <a:off x="3824288" y="1662211"/>
              <a:ext cx="471358" cy="441555"/>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7" name="Picture 78" descr="icon_pawCross - Riverside Veterinary Hospital">
              <a:extLst>
                <a:ext uri="{FF2B5EF4-FFF2-40B4-BE49-F238E27FC236}">
                  <a16:creationId xmlns:a16="http://schemas.microsoft.com/office/drawing/2014/main" id="{23DF445E-363A-8342-8D88-1E753AC177EB}"/>
                </a:ext>
              </a:extLst>
            </p:cNvPr>
            <p:cNvPicPr>
              <a:picLocks noChangeAspect="1" noChangeArrowheads="1"/>
            </p:cNvPicPr>
            <p:nvPr/>
          </p:nvPicPr>
          <p:blipFill>
            <a:blip r:embed="rId20">
              <a:biLevel thresh="25000"/>
              <a:extLst>
                <a:ext uri="{28A0092B-C50C-407E-A947-70E740481C1C}">
                  <a14:useLocalDpi xmlns:a14="http://schemas.microsoft.com/office/drawing/2010/main" val="0"/>
                </a:ext>
              </a:extLst>
            </a:blip>
            <a:srcRect/>
            <a:stretch>
              <a:fillRect/>
            </a:stretch>
          </p:blipFill>
          <p:spPr bwMode="auto">
            <a:xfrm>
              <a:off x="3915340" y="1723116"/>
              <a:ext cx="289254" cy="2892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9" name="Group 48">
            <a:extLst>
              <a:ext uri="{FF2B5EF4-FFF2-40B4-BE49-F238E27FC236}">
                <a16:creationId xmlns:a16="http://schemas.microsoft.com/office/drawing/2014/main" id="{B71313CC-6D2C-7A4A-B20B-5A83695C3418}"/>
              </a:ext>
            </a:extLst>
          </p:cNvPr>
          <p:cNvGrpSpPr/>
          <p:nvPr userDrawn="1"/>
        </p:nvGrpSpPr>
        <p:grpSpPr>
          <a:xfrm>
            <a:off x="109492" y="9104209"/>
            <a:ext cx="751977" cy="717630"/>
            <a:chOff x="964200" y="1717382"/>
            <a:chExt cx="751977" cy="717630"/>
          </a:xfrm>
          <a:effectLst>
            <a:outerShdw blurRad="50800" dist="38100" dir="2700000" algn="tl" rotWithShape="0">
              <a:prstClr val="black">
                <a:alpha val="40000"/>
              </a:prstClr>
            </a:outerShdw>
          </a:effectLst>
        </p:grpSpPr>
        <p:sp>
          <p:nvSpPr>
            <p:cNvPr id="50" name="Oval 49">
              <a:extLst>
                <a:ext uri="{FF2B5EF4-FFF2-40B4-BE49-F238E27FC236}">
                  <a16:creationId xmlns:a16="http://schemas.microsoft.com/office/drawing/2014/main" id="{50E01630-E2F5-174B-83DF-537A81900714}"/>
                </a:ext>
              </a:extLst>
            </p:cNvPr>
            <p:cNvSpPr/>
            <p:nvPr/>
          </p:nvSpPr>
          <p:spPr>
            <a:xfrm>
              <a:off x="993711" y="1744219"/>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Doughnut 50">
              <a:extLst>
                <a:ext uri="{FF2B5EF4-FFF2-40B4-BE49-F238E27FC236}">
                  <a16:creationId xmlns:a16="http://schemas.microsoft.com/office/drawing/2014/main" id="{6FAB542D-0C59-0244-AD6A-01244F888810}"/>
                </a:ext>
              </a:extLst>
            </p:cNvPr>
            <p:cNvSpPr/>
            <p:nvPr/>
          </p:nvSpPr>
          <p:spPr>
            <a:xfrm>
              <a:off x="964200" y="1717382"/>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2" name="Picture 51" descr="Icon&#10;&#10;Description automatically generated">
              <a:extLst>
                <a:ext uri="{FF2B5EF4-FFF2-40B4-BE49-F238E27FC236}">
                  <a16:creationId xmlns:a16="http://schemas.microsoft.com/office/drawing/2014/main" id="{3DBB897D-8E00-3547-8E8F-78D872CBB94E}"/>
                </a:ext>
              </a:extLst>
            </p:cNvPr>
            <p:cNvPicPr>
              <a:picLocks noChangeAspect="1"/>
            </p:cNvPicPr>
            <p:nvPr/>
          </p:nvPicPr>
          <p:blipFill>
            <a:blip r:embed="rId15">
              <a:biLevel thresh="25000"/>
            </a:blip>
            <a:stretch>
              <a:fillRect/>
            </a:stretch>
          </p:blipFill>
          <p:spPr>
            <a:xfrm>
              <a:off x="1090624" y="1850961"/>
              <a:ext cx="516096" cy="365418"/>
            </a:xfrm>
            <a:prstGeom prst="rect">
              <a:avLst/>
            </a:prstGeom>
          </p:spPr>
        </p:pic>
      </p:grpSp>
      <p:grpSp>
        <p:nvGrpSpPr>
          <p:cNvPr id="53" name="Group 52">
            <a:extLst>
              <a:ext uri="{FF2B5EF4-FFF2-40B4-BE49-F238E27FC236}">
                <a16:creationId xmlns:a16="http://schemas.microsoft.com/office/drawing/2014/main" id="{7FEB5046-EEC0-944C-9FA3-917ABACF70E9}"/>
              </a:ext>
            </a:extLst>
          </p:cNvPr>
          <p:cNvGrpSpPr/>
          <p:nvPr userDrawn="1"/>
        </p:nvGrpSpPr>
        <p:grpSpPr>
          <a:xfrm>
            <a:off x="931352" y="9222966"/>
            <a:ext cx="553044" cy="523220"/>
            <a:chOff x="992741" y="2082272"/>
            <a:chExt cx="751977" cy="717630"/>
          </a:xfrm>
          <a:effectLst>
            <a:outerShdw blurRad="50800" dist="38100" dir="2700000" algn="tl" rotWithShape="0">
              <a:prstClr val="black">
                <a:alpha val="40000"/>
              </a:prstClr>
            </a:outerShdw>
          </a:effectLst>
        </p:grpSpPr>
        <p:sp>
          <p:nvSpPr>
            <p:cNvPr id="54" name="Oval 53">
              <a:extLst>
                <a:ext uri="{FF2B5EF4-FFF2-40B4-BE49-F238E27FC236}">
                  <a16:creationId xmlns:a16="http://schemas.microsoft.com/office/drawing/2014/main" id="{36C2748E-7EDF-0045-9934-269FE6BD51FF}"/>
                </a:ext>
              </a:extLst>
            </p:cNvPr>
            <p:cNvSpPr/>
            <p:nvPr/>
          </p:nvSpPr>
          <p:spPr>
            <a:xfrm>
              <a:off x="1022252" y="2109109"/>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Doughnut 54">
              <a:extLst>
                <a:ext uri="{FF2B5EF4-FFF2-40B4-BE49-F238E27FC236}">
                  <a16:creationId xmlns:a16="http://schemas.microsoft.com/office/drawing/2014/main" id="{7AC17B1C-19BC-8E4D-99BD-B4A87386FAAB}"/>
                </a:ext>
              </a:extLst>
            </p:cNvPr>
            <p:cNvSpPr/>
            <p:nvPr/>
          </p:nvSpPr>
          <p:spPr>
            <a:xfrm>
              <a:off x="992741" y="2082272"/>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6" name="Picture 55" descr="Icon&#10;&#10;Description automatically generated">
              <a:extLst>
                <a:ext uri="{FF2B5EF4-FFF2-40B4-BE49-F238E27FC236}">
                  <a16:creationId xmlns:a16="http://schemas.microsoft.com/office/drawing/2014/main" id="{B400A263-037C-DF49-B3F9-733759DE7C8B}"/>
                </a:ext>
              </a:extLst>
            </p:cNvPr>
            <p:cNvPicPr>
              <a:picLocks noChangeAspect="1"/>
            </p:cNvPicPr>
            <p:nvPr/>
          </p:nvPicPr>
          <p:blipFill>
            <a:blip r:embed="rId16"/>
            <a:stretch>
              <a:fillRect/>
            </a:stretch>
          </p:blipFill>
          <p:spPr>
            <a:xfrm>
              <a:off x="1124027" y="2244941"/>
              <a:ext cx="489403" cy="340202"/>
            </a:xfrm>
            <a:prstGeom prst="rect">
              <a:avLst/>
            </a:prstGeom>
          </p:spPr>
        </p:pic>
      </p:grpSp>
      <p:grpSp>
        <p:nvGrpSpPr>
          <p:cNvPr id="57" name="Group 56">
            <a:extLst>
              <a:ext uri="{FF2B5EF4-FFF2-40B4-BE49-F238E27FC236}">
                <a16:creationId xmlns:a16="http://schemas.microsoft.com/office/drawing/2014/main" id="{AA07BC49-9362-AA4A-AE67-2FDF02A72B8D}"/>
              </a:ext>
            </a:extLst>
          </p:cNvPr>
          <p:cNvGrpSpPr/>
          <p:nvPr userDrawn="1"/>
        </p:nvGrpSpPr>
        <p:grpSpPr>
          <a:xfrm>
            <a:off x="1517966" y="9116399"/>
            <a:ext cx="583454" cy="651836"/>
            <a:chOff x="2217067" y="1917395"/>
            <a:chExt cx="761257" cy="807096"/>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E50BBAF5-B41A-6041-B20B-4B622F87C611}"/>
                </a:ext>
              </a:extLst>
            </p:cNvPr>
            <p:cNvSpPr/>
            <p:nvPr/>
          </p:nvSpPr>
          <p:spPr>
            <a:xfrm>
              <a:off x="2255858" y="1981892"/>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Doughnut 58">
              <a:extLst>
                <a:ext uri="{FF2B5EF4-FFF2-40B4-BE49-F238E27FC236}">
                  <a16:creationId xmlns:a16="http://schemas.microsoft.com/office/drawing/2014/main" id="{C4E069AB-60AB-7D47-9712-C57C7A64C4C7}"/>
                </a:ext>
              </a:extLst>
            </p:cNvPr>
            <p:cNvSpPr/>
            <p:nvPr/>
          </p:nvSpPr>
          <p:spPr>
            <a:xfrm>
              <a:off x="2226347" y="1955055"/>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0" name="Picture 59" descr="A white windmill with a black background&#10;&#10;Description automatically generated with medium confidence">
              <a:extLst>
                <a:ext uri="{FF2B5EF4-FFF2-40B4-BE49-F238E27FC236}">
                  <a16:creationId xmlns:a16="http://schemas.microsoft.com/office/drawing/2014/main" id="{A61B35EC-716F-434A-9357-5E4FEB90A7EE}"/>
                </a:ext>
              </a:extLst>
            </p:cNvPr>
            <p:cNvPicPr>
              <a:picLocks noChangeAspect="1"/>
            </p:cNvPicPr>
            <p:nvPr/>
          </p:nvPicPr>
          <p:blipFill>
            <a:blip r:embed="rId17">
              <a:biLevel thresh="25000"/>
            </a:blip>
            <a:stretch>
              <a:fillRect/>
            </a:stretch>
          </p:blipFill>
          <p:spPr>
            <a:xfrm>
              <a:off x="2217067" y="1917395"/>
              <a:ext cx="751977" cy="807096"/>
            </a:xfrm>
            <a:prstGeom prst="rect">
              <a:avLst/>
            </a:prstGeom>
          </p:spPr>
        </p:pic>
      </p:grpSp>
      <p:grpSp>
        <p:nvGrpSpPr>
          <p:cNvPr id="61" name="Group 60">
            <a:extLst>
              <a:ext uri="{FF2B5EF4-FFF2-40B4-BE49-F238E27FC236}">
                <a16:creationId xmlns:a16="http://schemas.microsoft.com/office/drawing/2014/main" id="{84BF47A7-49ED-8942-975A-E47E4F6A71D4}"/>
              </a:ext>
            </a:extLst>
          </p:cNvPr>
          <p:cNvGrpSpPr/>
          <p:nvPr userDrawn="1"/>
        </p:nvGrpSpPr>
        <p:grpSpPr>
          <a:xfrm>
            <a:off x="2185670" y="9271144"/>
            <a:ext cx="549161" cy="523220"/>
            <a:chOff x="2954801" y="632875"/>
            <a:chExt cx="549161" cy="523220"/>
          </a:xfrm>
          <a:effectLst>
            <a:outerShdw blurRad="50800" dist="38100" dir="2700000" algn="tl" rotWithShape="0">
              <a:prstClr val="black">
                <a:alpha val="40000"/>
              </a:prstClr>
            </a:outerShdw>
          </a:effectLst>
        </p:grpSpPr>
        <p:sp>
          <p:nvSpPr>
            <p:cNvPr id="62" name="Oval 61">
              <a:extLst>
                <a:ext uri="{FF2B5EF4-FFF2-40B4-BE49-F238E27FC236}">
                  <a16:creationId xmlns:a16="http://schemas.microsoft.com/office/drawing/2014/main" id="{CD5D9284-249C-4149-A070-DE30F1170136}"/>
                </a:ext>
              </a:extLst>
            </p:cNvPr>
            <p:cNvSpPr/>
            <p:nvPr/>
          </p:nvSpPr>
          <p:spPr>
            <a:xfrm>
              <a:off x="2976353" y="652442"/>
              <a:ext cx="510880" cy="48408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oughnut 62">
              <a:extLst>
                <a:ext uri="{FF2B5EF4-FFF2-40B4-BE49-F238E27FC236}">
                  <a16:creationId xmlns:a16="http://schemas.microsoft.com/office/drawing/2014/main" id="{2F2A9C05-4F65-5D4B-AF5A-8A7532412364}"/>
                </a:ext>
              </a:extLst>
            </p:cNvPr>
            <p:cNvSpPr/>
            <p:nvPr/>
          </p:nvSpPr>
          <p:spPr>
            <a:xfrm>
              <a:off x="2954801" y="632875"/>
              <a:ext cx="549161" cy="52322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4" name="Picture 63" descr="Icon&#10;&#10;Description automatically generated">
              <a:extLst>
                <a:ext uri="{FF2B5EF4-FFF2-40B4-BE49-F238E27FC236}">
                  <a16:creationId xmlns:a16="http://schemas.microsoft.com/office/drawing/2014/main" id="{7AF9B16C-6CF8-EE45-A9AA-044D8F5F54B6}"/>
                </a:ext>
              </a:extLst>
            </p:cNvPr>
            <p:cNvPicPr>
              <a:picLocks noChangeAspect="1"/>
            </p:cNvPicPr>
            <p:nvPr/>
          </p:nvPicPr>
          <p:blipFill>
            <a:blip r:embed="rId18"/>
            <a:stretch>
              <a:fillRect/>
            </a:stretch>
          </p:blipFill>
          <p:spPr>
            <a:xfrm>
              <a:off x="3016500" y="670402"/>
              <a:ext cx="456198" cy="430854"/>
            </a:xfrm>
            <a:prstGeom prst="rect">
              <a:avLst/>
            </a:prstGeom>
          </p:spPr>
        </p:pic>
      </p:grpSp>
      <p:grpSp>
        <p:nvGrpSpPr>
          <p:cNvPr id="65" name="Group 64">
            <a:extLst>
              <a:ext uri="{FF2B5EF4-FFF2-40B4-BE49-F238E27FC236}">
                <a16:creationId xmlns:a16="http://schemas.microsoft.com/office/drawing/2014/main" id="{5E592DFA-B0D6-E549-8D1B-42D69008507E}"/>
              </a:ext>
            </a:extLst>
          </p:cNvPr>
          <p:cNvGrpSpPr/>
          <p:nvPr userDrawn="1"/>
        </p:nvGrpSpPr>
        <p:grpSpPr>
          <a:xfrm>
            <a:off x="2787601" y="9410155"/>
            <a:ext cx="471358" cy="441555"/>
            <a:chOff x="1866422" y="1624526"/>
            <a:chExt cx="751977" cy="717630"/>
          </a:xfrm>
          <a:effectLst>
            <a:outerShdw blurRad="50800" dist="38100" dir="2700000" algn="tl" rotWithShape="0">
              <a:prstClr val="black">
                <a:alpha val="40000"/>
              </a:prstClr>
            </a:outerShdw>
          </a:effectLst>
        </p:grpSpPr>
        <p:sp>
          <p:nvSpPr>
            <p:cNvPr id="66" name="Oval 65">
              <a:extLst>
                <a:ext uri="{FF2B5EF4-FFF2-40B4-BE49-F238E27FC236}">
                  <a16:creationId xmlns:a16="http://schemas.microsoft.com/office/drawing/2014/main" id="{09B3804F-0F58-114F-9A11-0AEC681C339A}"/>
                </a:ext>
              </a:extLst>
            </p:cNvPr>
            <p:cNvSpPr/>
            <p:nvPr/>
          </p:nvSpPr>
          <p:spPr>
            <a:xfrm>
              <a:off x="1895933" y="1651363"/>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Doughnut 66">
              <a:extLst>
                <a:ext uri="{FF2B5EF4-FFF2-40B4-BE49-F238E27FC236}">
                  <a16:creationId xmlns:a16="http://schemas.microsoft.com/office/drawing/2014/main" id="{FA235583-E248-9440-B893-DF03B22293D2}"/>
                </a:ext>
              </a:extLst>
            </p:cNvPr>
            <p:cNvSpPr/>
            <p:nvPr/>
          </p:nvSpPr>
          <p:spPr>
            <a:xfrm>
              <a:off x="1866422" y="1624526"/>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8" name="Picture 64" descr="Free White Tractor 2 Icon - Download White Tractor 2 Icon">
              <a:extLst>
                <a:ext uri="{FF2B5EF4-FFF2-40B4-BE49-F238E27FC236}">
                  <a16:creationId xmlns:a16="http://schemas.microsoft.com/office/drawing/2014/main" id="{CAF65119-CD05-3C4B-8A45-4B71F0D07D93}"/>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011680" y="1752611"/>
              <a:ext cx="461459" cy="46145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9" name="Group 68">
            <a:extLst>
              <a:ext uri="{FF2B5EF4-FFF2-40B4-BE49-F238E27FC236}">
                <a16:creationId xmlns:a16="http://schemas.microsoft.com/office/drawing/2014/main" id="{6E94754A-6FAA-8448-ABBF-8477EA8E4F7C}"/>
              </a:ext>
            </a:extLst>
          </p:cNvPr>
          <p:cNvGrpSpPr/>
          <p:nvPr userDrawn="1"/>
        </p:nvGrpSpPr>
        <p:grpSpPr>
          <a:xfrm>
            <a:off x="3333137" y="9375345"/>
            <a:ext cx="359960" cy="338627"/>
            <a:chOff x="3824288" y="1662211"/>
            <a:chExt cx="471358" cy="441555"/>
          </a:xfrm>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8A0F034D-3565-504F-AD63-1D0F441152E4}"/>
                </a:ext>
              </a:extLst>
            </p:cNvPr>
            <p:cNvSpPr/>
            <p:nvPr/>
          </p:nvSpPr>
          <p:spPr>
            <a:xfrm>
              <a:off x="3842786" y="1678724"/>
              <a:ext cx="438500" cy="408530"/>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oughnut 70">
              <a:extLst>
                <a:ext uri="{FF2B5EF4-FFF2-40B4-BE49-F238E27FC236}">
                  <a16:creationId xmlns:a16="http://schemas.microsoft.com/office/drawing/2014/main" id="{17B5972D-23B3-514A-A606-7D708CC3117F}"/>
                </a:ext>
              </a:extLst>
            </p:cNvPr>
            <p:cNvSpPr/>
            <p:nvPr/>
          </p:nvSpPr>
          <p:spPr>
            <a:xfrm>
              <a:off x="3824288" y="1662211"/>
              <a:ext cx="471358" cy="441555"/>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2" name="Picture 78" descr="icon_pawCross - Riverside Veterinary Hospital">
              <a:extLst>
                <a:ext uri="{FF2B5EF4-FFF2-40B4-BE49-F238E27FC236}">
                  <a16:creationId xmlns:a16="http://schemas.microsoft.com/office/drawing/2014/main" id="{1EBCF347-0EE3-DB42-9616-AB35F8D44CC8}"/>
                </a:ext>
              </a:extLst>
            </p:cNvPr>
            <p:cNvPicPr>
              <a:picLocks noChangeAspect="1" noChangeArrowheads="1"/>
            </p:cNvPicPr>
            <p:nvPr/>
          </p:nvPicPr>
          <p:blipFill>
            <a:blip r:embed="rId20">
              <a:biLevel thresh="25000"/>
              <a:extLst>
                <a:ext uri="{28A0092B-C50C-407E-A947-70E740481C1C}">
                  <a14:useLocalDpi xmlns:a14="http://schemas.microsoft.com/office/drawing/2010/main" val="0"/>
                </a:ext>
              </a:extLst>
            </a:blip>
            <a:srcRect/>
            <a:stretch>
              <a:fillRect/>
            </a:stretch>
          </p:blipFill>
          <p:spPr bwMode="auto">
            <a:xfrm>
              <a:off x="3915340" y="1723116"/>
              <a:ext cx="289254" cy="289254"/>
            </a:xfrm>
            <a:prstGeom prst="rect">
              <a:avLst/>
            </a:prstGeom>
            <a:noFill/>
            <a:extLst>
              <a:ext uri="{909E8E84-426E-40DD-AFC4-6F175D3DCCD1}">
                <a14:hiddenFill xmlns:a14="http://schemas.microsoft.com/office/drawing/2010/main">
                  <a:solidFill>
                    <a:srgbClr val="FFFFFF"/>
                  </a:solidFill>
                </a14:hiddenFill>
              </a:ext>
            </a:extLst>
          </p:spPr>
        </p:pic>
      </p:grpSp>
      <p:sp>
        <p:nvSpPr>
          <p:cNvPr id="73" name="TextBox 72">
            <a:extLst>
              <a:ext uri="{FF2B5EF4-FFF2-40B4-BE49-F238E27FC236}">
                <a16:creationId xmlns:a16="http://schemas.microsoft.com/office/drawing/2014/main" id="{0AAE790E-063E-3C4D-8303-32489B151F4D}"/>
              </a:ext>
            </a:extLst>
          </p:cNvPr>
          <p:cNvSpPr txBox="1"/>
          <p:nvPr userDrawn="1"/>
        </p:nvSpPr>
        <p:spPr>
          <a:xfrm>
            <a:off x="3820205" y="9669885"/>
            <a:ext cx="2942598" cy="215444"/>
          </a:xfrm>
          <a:prstGeom prst="rect">
            <a:avLst/>
          </a:prstGeom>
          <a:noFill/>
        </p:spPr>
        <p:txBody>
          <a:bodyPr wrap="square" rtlCol="0">
            <a:spAutoFit/>
          </a:bodyPr>
          <a:lstStyle/>
          <a:p>
            <a:pPr algn="r"/>
            <a:r>
              <a:rPr lang="en-US" sz="800" dirty="0">
                <a:solidFill>
                  <a:schemeClr val="bg1"/>
                </a:solidFill>
                <a:latin typeface="Arial Rounded MT Bold" panose="020F0704030504030204" pitchFamily="34" charset="77"/>
              </a:rPr>
              <a:t>Developing Experts Copyright 2022 All Right Reserved</a:t>
            </a:r>
          </a:p>
        </p:txBody>
      </p:sp>
      <p:sp>
        <p:nvSpPr>
          <p:cNvPr id="17" name="TextBox 16">
            <a:extLst>
              <a:ext uri="{FF2B5EF4-FFF2-40B4-BE49-F238E27FC236}">
                <a16:creationId xmlns:a16="http://schemas.microsoft.com/office/drawing/2014/main" id="{0BD8D81E-9B1A-6943-A643-B5397163ABB3}"/>
              </a:ext>
            </a:extLst>
          </p:cNvPr>
          <p:cNvSpPr txBox="1"/>
          <p:nvPr userDrawn="1"/>
        </p:nvSpPr>
        <p:spPr>
          <a:xfrm>
            <a:off x="4359712" y="874412"/>
            <a:ext cx="1305618" cy="215444"/>
          </a:xfrm>
          <a:prstGeom prst="rect">
            <a:avLst/>
          </a:prstGeom>
          <a:noFill/>
        </p:spPr>
        <p:txBody>
          <a:bodyPr wrap="square" rtlCol="0">
            <a:spAutoFit/>
          </a:bodyPr>
          <a:lstStyle/>
          <a:p>
            <a:pPr algn="r"/>
            <a:r>
              <a:rPr lang="en-US" sz="800" dirty="0">
                <a:solidFill>
                  <a:schemeClr val="bg1"/>
                </a:solidFill>
                <a:latin typeface="Arial Rounded MT Bold" panose="020F0704030504030204" pitchFamily="34" charset="77"/>
              </a:rPr>
              <a:t>MA Code: KS4-18-12</a:t>
            </a:r>
          </a:p>
        </p:txBody>
      </p:sp>
      <p:sp>
        <p:nvSpPr>
          <p:cNvPr id="15" name="TextBox 14">
            <a:extLst>
              <a:ext uri="{FF2B5EF4-FFF2-40B4-BE49-F238E27FC236}">
                <a16:creationId xmlns:a16="http://schemas.microsoft.com/office/drawing/2014/main" id="{30C79EAA-F84D-3449-852F-32464B608F19}"/>
              </a:ext>
            </a:extLst>
          </p:cNvPr>
          <p:cNvSpPr txBox="1"/>
          <p:nvPr userDrawn="1"/>
        </p:nvSpPr>
        <p:spPr>
          <a:xfrm>
            <a:off x="1112885" y="184705"/>
            <a:ext cx="5731668" cy="276999"/>
          </a:xfrm>
          <a:prstGeom prst="rect">
            <a:avLst/>
          </a:prstGeom>
          <a:noFill/>
        </p:spPr>
        <p:txBody>
          <a:bodyPr wrap="square" rtlCol="0">
            <a:spAutoFit/>
          </a:bodyPr>
          <a:lstStyle/>
          <a:p>
            <a:r>
              <a:rPr lang="en-US" sz="1200" dirty="0">
                <a:solidFill>
                  <a:schemeClr val="bg1"/>
                </a:solidFill>
                <a:latin typeface="Arial Rounded MT Bold" panose="020F0704030504030204" pitchFamily="34" charset="77"/>
              </a:rPr>
              <a:t>Mission Assignment: Explore Renewable Energy Resources</a:t>
            </a:r>
            <a:endParaRPr lang="en-US" sz="1100" dirty="0">
              <a:solidFill>
                <a:schemeClr val="bg1"/>
              </a:solidFill>
              <a:latin typeface="Arial Rounded MT Bold" panose="020F0704030504030204" pitchFamily="34" charset="77"/>
            </a:endParaRPr>
          </a:p>
        </p:txBody>
      </p:sp>
      <p:pic>
        <p:nvPicPr>
          <p:cNvPr id="78" name="Picture 77" descr="Icon&#10;&#10;Description automatically generated">
            <a:extLst>
              <a:ext uri="{FF2B5EF4-FFF2-40B4-BE49-F238E27FC236}">
                <a16:creationId xmlns:a16="http://schemas.microsoft.com/office/drawing/2014/main" id="{1849FA9B-DC05-9A4C-BF4E-88CC69909F07}"/>
              </a:ext>
            </a:extLst>
          </p:cNvPr>
          <p:cNvPicPr>
            <a:picLocks noChangeAspect="1"/>
          </p:cNvPicPr>
          <p:nvPr userDrawn="1"/>
        </p:nvPicPr>
        <p:blipFill>
          <a:blip r:embed="rId21"/>
          <a:stretch>
            <a:fillRect/>
          </a:stretch>
        </p:blipFill>
        <p:spPr>
          <a:xfrm>
            <a:off x="6238117" y="232373"/>
            <a:ext cx="392062" cy="619045"/>
          </a:xfrm>
          <a:prstGeom prst="rect">
            <a:avLst/>
          </a:prstGeom>
        </p:spPr>
      </p:pic>
    </p:spTree>
    <p:extLst>
      <p:ext uri="{BB962C8B-B14F-4D97-AF65-F5344CB8AC3E}">
        <p14:creationId xmlns:p14="http://schemas.microsoft.com/office/powerpoint/2010/main" val="30518096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tiff"/><Relationship Id="rId5" Type="http://schemas.openxmlformats.org/officeDocument/2006/relationships/image" Target="../media/image13.tiff"/><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tiff"/><Relationship Id="rId7" Type="http://schemas.openxmlformats.org/officeDocument/2006/relationships/image" Target="../media/image20.png"/><Relationship Id="rId2" Type="http://schemas.openxmlformats.org/officeDocument/2006/relationships/image" Target="../media/image15.tiff"/><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image" Target="../media/image22.tif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835117C7-2A03-F742-B9C2-239A5CCE27EB}"/>
              </a:ext>
            </a:extLst>
          </p:cNvPr>
          <p:cNvSpPr txBox="1"/>
          <p:nvPr/>
        </p:nvSpPr>
        <p:spPr>
          <a:xfrm>
            <a:off x="4962349" y="6801759"/>
            <a:ext cx="1195570" cy="646331"/>
          </a:xfrm>
          <a:prstGeom prst="rect">
            <a:avLst/>
          </a:prstGeom>
          <a:noFill/>
        </p:spPr>
        <p:txBody>
          <a:bodyPr wrap="square" rtlCol="0" anchor="ctr">
            <a:spAutoFit/>
          </a:bodyPr>
          <a:lstStyle/>
          <a:p>
            <a:pPr algn="ctr"/>
            <a:r>
              <a:rPr lang="en-US" sz="1200" b="1" dirty="0">
                <a:solidFill>
                  <a:schemeClr val="bg1"/>
                </a:solidFill>
                <a:latin typeface="Arial Rounded MT Bold" panose="020F0704030504030204" pitchFamily="34" charset="77"/>
              </a:rPr>
              <a:t>Gravitational</a:t>
            </a:r>
          </a:p>
          <a:p>
            <a:pPr algn="ctr"/>
            <a:r>
              <a:rPr lang="en-US" sz="1200" b="1" dirty="0">
                <a:solidFill>
                  <a:schemeClr val="bg1"/>
                </a:solidFill>
                <a:latin typeface="Arial Rounded MT Bold" panose="020F0704030504030204" pitchFamily="34" charset="77"/>
              </a:rPr>
              <a:t>field strength</a:t>
            </a:r>
          </a:p>
          <a:p>
            <a:pPr algn="ctr"/>
            <a:r>
              <a:rPr lang="en-US" sz="1200" b="1" dirty="0">
                <a:solidFill>
                  <a:schemeClr val="bg1"/>
                </a:solidFill>
                <a:latin typeface="Arial Rounded MT Bold" panose="020F0704030504030204" pitchFamily="34" charset="77"/>
              </a:rPr>
              <a:t>10N/kg</a:t>
            </a:r>
          </a:p>
        </p:txBody>
      </p:sp>
      <p:sp>
        <p:nvSpPr>
          <p:cNvPr id="4" name="Rounded Rectangle 3">
            <a:extLst>
              <a:ext uri="{FF2B5EF4-FFF2-40B4-BE49-F238E27FC236}">
                <a16:creationId xmlns:a16="http://schemas.microsoft.com/office/drawing/2014/main" id="{7EE4ACB5-2088-2946-9B52-810EFDAC4E99}"/>
              </a:ext>
            </a:extLst>
          </p:cNvPr>
          <p:cNvSpPr/>
          <p:nvPr/>
        </p:nvSpPr>
        <p:spPr>
          <a:xfrm>
            <a:off x="1292853" y="1417258"/>
            <a:ext cx="4320000" cy="353544"/>
          </a:xfrm>
          <a:prstGeom prst="roundRect">
            <a:avLst/>
          </a:prstGeom>
          <a:solidFill>
            <a:srgbClr val="38D4D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600" b="1" dirty="0">
                <a:solidFill>
                  <a:schemeClr val="bg1"/>
                </a:solidFill>
                <a:latin typeface="Arial Rounded MT" charset="0"/>
                <a:ea typeface="Arial Rounded MT" charset="0"/>
                <a:cs typeface="Arial Rounded MT" charset="0"/>
              </a:rPr>
              <a:t>Renewable energy</a:t>
            </a:r>
          </a:p>
        </p:txBody>
      </p:sp>
      <p:sp>
        <p:nvSpPr>
          <p:cNvPr id="6" name="Rectangle: Rounded Corners 2">
            <a:extLst>
              <a:ext uri="{FF2B5EF4-FFF2-40B4-BE49-F238E27FC236}">
                <a16:creationId xmlns:a16="http://schemas.microsoft.com/office/drawing/2014/main" id="{2CFE9A7A-441A-2543-9AC3-97D083BCA1C0}"/>
              </a:ext>
            </a:extLst>
          </p:cNvPr>
          <p:cNvSpPr/>
          <p:nvPr/>
        </p:nvSpPr>
        <p:spPr>
          <a:xfrm>
            <a:off x="2836265" y="5070037"/>
            <a:ext cx="3717244" cy="1225868"/>
          </a:xfrm>
          <a:prstGeom prst="roundRect">
            <a:avLst/>
          </a:prstGeom>
          <a:ln>
            <a:solidFill>
              <a:srgbClr val="38D4D6"/>
            </a:solidFill>
          </a:ln>
        </p:spPr>
        <p:txBody>
          <a:bodyPr wrap="square" anchor="t">
            <a:spAutoFit/>
          </a:bodyPr>
          <a:lstStyle/>
          <a:p>
            <a:r>
              <a:rPr lang="en-US" sz="1100" dirty="0">
                <a:solidFill>
                  <a:srgbClr val="38D4D6"/>
                </a:solidFill>
                <a:latin typeface="Arial Rounded MT Bold" panose="020F0704030504030204" pitchFamily="34" charset="77"/>
              </a:rPr>
              <a:t>Solar energy is transferred through photovoltaic technology; energy absorbed from the sun provides large quantities of renewable power. This is particularly successful in countries and zones that have high quantities of sunshine annually.</a:t>
            </a:r>
          </a:p>
        </p:txBody>
      </p:sp>
      <p:pic>
        <p:nvPicPr>
          <p:cNvPr id="9" name="Picture 8">
            <a:extLst>
              <a:ext uri="{FF2B5EF4-FFF2-40B4-BE49-F238E27FC236}">
                <a16:creationId xmlns:a16="http://schemas.microsoft.com/office/drawing/2014/main" id="{F677D370-304C-244E-AF58-5B11F5493498}"/>
              </a:ext>
            </a:extLst>
          </p:cNvPr>
          <p:cNvPicPr>
            <a:picLocks noChangeAspect="1"/>
          </p:cNvPicPr>
          <p:nvPr/>
        </p:nvPicPr>
        <p:blipFill>
          <a:blip r:embed="rId2"/>
          <a:stretch>
            <a:fillRect/>
          </a:stretch>
        </p:blipFill>
        <p:spPr>
          <a:xfrm>
            <a:off x="298055" y="1968316"/>
            <a:ext cx="1575931" cy="1684276"/>
          </a:xfrm>
          <a:prstGeom prst="rect">
            <a:avLst/>
          </a:prstGeom>
        </p:spPr>
      </p:pic>
      <p:pic>
        <p:nvPicPr>
          <p:cNvPr id="10" name="Picture 9">
            <a:extLst>
              <a:ext uri="{FF2B5EF4-FFF2-40B4-BE49-F238E27FC236}">
                <a16:creationId xmlns:a16="http://schemas.microsoft.com/office/drawing/2014/main" id="{9D288D74-AD20-EF44-A791-CE3377AC9A61}"/>
              </a:ext>
            </a:extLst>
          </p:cNvPr>
          <p:cNvPicPr>
            <a:picLocks noChangeAspect="1"/>
          </p:cNvPicPr>
          <p:nvPr/>
        </p:nvPicPr>
        <p:blipFill>
          <a:blip r:embed="rId3"/>
          <a:stretch>
            <a:fillRect/>
          </a:stretch>
        </p:blipFill>
        <p:spPr>
          <a:xfrm>
            <a:off x="3812146" y="3823342"/>
            <a:ext cx="2675151" cy="1151741"/>
          </a:xfrm>
          <a:prstGeom prst="rect">
            <a:avLst/>
          </a:prstGeom>
        </p:spPr>
      </p:pic>
      <p:pic>
        <p:nvPicPr>
          <p:cNvPr id="11" name="Picture 10">
            <a:extLst>
              <a:ext uri="{FF2B5EF4-FFF2-40B4-BE49-F238E27FC236}">
                <a16:creationId xmlns:a16="http://schemas.microsoft.com/office/drawing/2014/main" id="{C5EBCB72-BE1C-764E-AB18-5AB8ECC37B06}"/>
              </a:ext>
            </a:extLst>
          </p:cNvPr>
          <p:cNvPicPr>
            <a:picLocks noChangeAspect="1"/>
          </p:cNvPicPr>
          <p:nvPr/>
        </p:nvPicPr>
        <p:blipFill>
          <a:blip r:embed="rId4"/>
          <a:stretch>
            <a:fillRect/>
          </a:stretch>
        </p:blipFill>
        <p:spPr>
          <a:xfrm>
            <a:off x="370369" y="5064150"/>
            <a:ext cx="2245609" cy="1225868"/>
          </a:xfrm>
          <a:prstGeom prst="rect">
            <a:avLst/>
          </a:prstGeom>
        </p:spPr>
      </p:pic>
      <p:pic>
        <p:nvPicPr>
          <p:cNvPr id="12" name="Picture 11">
            <a:extLst>
              <a:ext uri="{FF2B5EF4-FFF2-40B4-BE49-F238E27FC236}">
                <a16:creationId xmlns:a16="http://schemas.microsoft.com/office/drawing/2014/main" id="{C9A33B9A-A71C-8643-B5C5-70E42067CCE2}"/>
              </a:ext>
            </a:extLst>
          </p:cNvPr>
          <p:cNvPicPr>
            <a:picLocks noChangeAspect="1"/>
          </p:cNvPicPr>
          <p:nvPr/>
        </p:nvPicPr>
        <p:blipFill rotWithShape="1">
          <a:blip r:embed="rId5"/>
          <a:srcRect l="3981"/>
          <a:stretch/>
        </p:blipFill>
        <p:spPr>
          <a:xfrm>
            <a:off x="3429000" y="6448912"/>
            <a:ext cx="3124509" cy="1174790"/>
          </a:xfrm>
          <a:prstGeom prst="rect">
            <a:avLst/>
          </a:prstGeom>
        </p:spPr>
      </p:pic>
      <p:pic>
        <p:nvPicPr>
          <p:cNvPr id="13" name="Picture 12">
            <a:extLst>
              <a:ext uri="{FF2B5EF4-FFF2-40B4-BE49-F238E27FC236}">
                <a16:creationId xmlns:a16="http://schemas.microsoft.com/office/drawing/2014/main" id="{ABF376DA-2136-E34C-B540-B02A9CAF28B7}"/>
              </a:ext>
            </a:extLst>
          </p:cNvPr>
          <p:cNvPicPr>
            <a:picLocks noChangeAspect="1"/>
          </p:cNvPicPr>
          <p:nvPr/>
        </p:nvPicPr>
        <p:blipFill rotWithShape="1">
          <a:blip r:embed="rId6"/>
          <a:srcRect l="5258" t="3119" r="1255" b="17769"/>
          <a:stretch/>
        </p:blipFill>
        <p:spPr>
          <a:xfrm>
            <a:off x="489843" y="7906991"/>
            <a:ext cx="2126135" cy="1163502"/>
          </a:xfrm>
          <a:prstGeom prst="rect">
            <a:avLst/>
          </a:prstGeom>
        </p:spPr>
      </p:pic>
      <p:sp>
        <p:nvSpPr>
          <p:cNvPr id="2" name="Rectangle: Rounded Corners 2">
            <a:extLst>
              <a:ext uri="{FF2B5EF4-FFF2-40B4-BE49-F238E27FC236}">
                <a16:creationId xmlns:a16="http://schemas.microsoft.com/office/drawing/2014/main" id="{FA85C199-DBD9-7F7A-890E-0F6B92661E0B}"/>
              </a:ext>
            </a:extLst>
          </p:cNvPr>
          <p:cNvSpPr/>
          <p:nvPr/>
        </p:nvSpPr>
        <p:spPr>
          <a:xfrm>
            <a:off x="1935021" y="1777198"/>
            <a:ext cx="4618488" cy="1975009"/>
          </a:xfrm>
          <a:prstGeom prst="roundRect">
            <a:avLst/>
          </a:prstGeom>
          <a:ln>
            <a:solidFill>
              <a:srgbClr val="38D4D6"/>
            </a:solidFill>
          </a:ln>
        </p:spPr>
        <p:txBody>
          <a:bodyPr wrap="square" anchor="t">
            <a:spAutoFit/>
          </a:bodyPr>
          <a:lstStyle/>
          <a:p>
            <a:r>
              <a:rPr lang="en-US" sz="1100" dirty="0">
                <a:solidFill>
                  <a:srgbClr val="38D4D6"/>
                </a:solidFill>
                <a:latin typeface="Arial Rounded MT Bold" panose="020F0704030504030204" pitchFamily="34" charset="77"/>
              </a:rPr>
              <a:t>The urgent problem of climate change has focused the world towards the need to drastically reduce carbon emissions. Carbon dioxide absorbs the reflected radiation from the sun and forms an insulating blanket around the earth. This has led to a subsequent rise in global temperatures, year on year. We now suffer extremes in weather and climate conditions annually, which lead to environmental problems. The use of fossil fuels have caused the greatest damage, as such, we are moving towards using renewable energy resources for the majority of the power demand for the world.</a:t>
            </a:r>
          </a:p>
        </p:txBody>
      </p:sp>
      <p:sp>
        <p:nvSpPr>
          <p:cNvPr id="17" name="Rectangle: Rounded Corners 2">
            <a:extLst>
              <a:ext uri="{FF2B5EF4-FFF2-40B4-BE49-F238E27FC236}">
                <a16:creationId xmlns:a16="http://schemas.microsoft.com/office/drawing/2014/main" id="{CB9E9833-B3D5-7B08-7132-89C314F0A9C7}"/>
              </a:ext>
            </a:extLst>
          </p:cNvPr>
          <p:cNvSpPr/>
          <p:nvPr/>
        </p:nvSpPr>
        <p:spPr>
          <a:xfrm>
            <a:off x="298055" y="3888887"/>
            <a:ext cx="3372424" cy="1038582"/>
          </a:xfrm>
          <a:prstGeom prst="roundRect">
            <a:avLst/>
          </a:prstGeom>
          <a:ln>
            <a:solidFill>
              <a:srgbClr val="38D4D6"/>
            </a:solidFill>
          </a:ln>
        </p:spPr>
        <p:txBody>
          <a:bodyPr wrap="square" anchor="t">
            <a:spAutoFit/>
          </a:bodyPr>
          <a:lstStyle/>
          <a:p>
            <a:r>
              <a:rPr lang="en-US" sz="1100" dirty="0">
                <a:solidFill>
                  <a:srgbClr val="38D4D6"/>
                </a:solidFill>
                <a:latin typeface="Arial Rounded MT Bold" panose="020F0704030504030204" pitchFamily="34" charset="77"/>
              </a:rPr>
              <a:t>Wind energy is becoming one of the largest sources of renewable energy, particularly offshore where wind turbines can be much larger. The kinetic energy of the wind can be converted to electricity with relative ease. </a:t>
            </a:r>
            <a:endParaRPr lang="en-US" sz="1100" dirty="0">
              <a:solidFill>
                <a:srgbClr val="38D4D6"/>
              </a:solidFill>
            </a:endParaRPr>
          </a:p>
        </p:txBody>
      </p:sp>
      <p:sp>
        <p:nvSpPr>
          <p:cNvPr id="18" name="Rectangle: Rounded Corners 2">
            <a:extLst>
              <a:ext uri="{FF2B5EF4-FFF2-40B4-BE49-F238E27FC236}">
                <a16:creationId xmlns:a16="http://schemas.microsoft.com/office/drawing/2014/main" id="{1D0C9B2B-E782-A4F9-4FA1-B6F6FAAA3D38}"/>
              </a:ext>
            </a:extLst>
          </p:cNvPr>
          <p:cNvSpPr/>
          <p:nvPr/>
        </p:nvSpPr>
        <p:spPr>
          <a:xfrm>
            <a:off x="298055" y="6423373"/>
            <a:ext cx="3024694" cy="1225868"/>
          </a:xfrm>
          <a:prstGeom prst="roundRect">
            <a:avLst/>
          </a:prstGeom>
          <a:ln>
            <a:solidFill>
              <a:srgbClr val="38D4D6"/>
            </a:solidFill>
          </a:ln>
        </p:spPr>
        <p:txBody>
          <a:bodyPr wrap="square" anchor="t">
            <a:spAutoFit/>
          </a:bodyPr>
          <a:lstStyle/>
          <a:p>
            <a:pPr lvl="0"/>
            <a:r>
              <a:rPr lang="en-US" sz="1100" dirty="0">
                <a:solidFill>
                  <a:srgbClr val="38D4D6"/>
                </a:solidFill>
                <a:latin typeface="Arial Rounded MT Bold" panose="020F0704030504030204" pitchFamily="34" charset="77"/>
              </a:rPr>
              <a:t>Hydroelectric power can be gathered in several ways: through hydro-electric dams on inland reservoirs, by using tidal barrage in the estuaries of rivers and by oscillating turbines – Salter’s Ducks -  using wave power of the sea.  </a:t>
            </a:r>
          </a:p>
        </p:txBody>
      </p:sp>
      <p:sp>
        <p:nvSpPr>
          <p:cNvPr id="19" name="Rectangle: Rounded Corners 2">
            <a:extLst>
              <a:ext uri="{FF2B5EF4-FFF2-40B4-BE49-F238E27FC236}">
                <a16:creationId xmlns:a16="http://schemas.microsoft.com/office/drawing/2014/main" id="{BC580258-1EE5-9731-AEB7-D9C5F100059A}"/>
              </a:ext>
            </a:extLst>
          </p:cNvPr>
          <p:cNvSpPr/>
          <p:nvPr/>
        </p:nvSpPr>
        <p:spPr>
          <a:xfrm>
            <a:off x="2730321" y="7723969"/>
            <a:ext cx="3823188" cy="1600438"/>
          </a:xfrm>
          <a:prstGeom prst="roundRect">
            <a:avLst/>
          </a:prstGeom>
          <a:ln>
            <a:solidFill>
              <a:srgbClr val="38D4D6"/>
            </a:solidFill>
          </a:ln>
        </p:spPr>
        <p:txBody>
          <a:bodyPr wrap="square" anchor="t">
            <a:spAutoFit/>
          </a:bodyPr>
          <a:lstStyle/>
          <a:p>
            <a:r>
              <a:rPr lang="en-US" sz="1100" dirty="0">
                <a:solidFill>
                  <a:srgbClr val="38D4D6"/>
                </a:solidFill>
                <a:latin typeface="Arial Rounded MT Bold" panose="020F0704030504030204" pitchFamily="34" charset="77"/>
              </a:rPr>
              <a:t>Biofuels are fuels that are made from organisms that have been living. These are considered renewable because plants, animals and waste-matter are a consistent resource. They are viewed as carbon neutral because although they release carbon dioxide when burnt, they also absorbed carbon dioxide during photosynthesis when they grew.</a:t>
            </a:r>
          </a:p>
        </p:txBody>
      </p:sp>
    </p:spTree>
    <p:extLst>
      <p:ext uri="{BB962C8B-B14F-4D97-AF65-F5344CB8AC3E}">
        <p14:creationId xmlns:p14="http://schemas.microsoft.com/office/powerpoint/2010/main" val="498110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A8519BAA-6670-604E-9E04-8863C295BD33}"/>
              </a:ext>
            </a:extLst>
          </p:cNvPr>
          <p:cNvSpPr/>
          <p:nvPr/>
        </p:nvSpPr>
        <p:spPr>
          <a:xfrm>
            <a:off x="1809000" y="1403536"/>
            <a:ext cx="3240000" cy="360000"/>
          </a:xfrm>
          <a:prstGeom prst="roundRect">
            <a:avLst/>
          </a:prstGeom>
          <a:solidFill>
            <a:srgbClr val="38D4D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latin typeface="Arial Rounded MT Bold" panose="020F0704030504030204" pitchFamily="34" charset="0"/>
              </a:rPr>
              <a:t>Practice</a:t>
            </a:r>
          </a:p>
        </p:txBody>
      </p:sp>
      <p:sp>
        <p:nvSpPr>
          <p:cNvPr id="3" name="Rectangle: Rounded Corners 2">
            <a:extLst>
              <a:ext uri="{FF2B5EF4-FFF2-40B4-BE49-F238E27FC236}">
                <a16:creationId xmlns:a16="http://schemas.microsoft.com/office/drawing/2014/main" id="{ECAC7D8C-F3FF-7644-BC7A-C283B20D578B}"/>
              </a:ext>
            </a:extLst>
          </p:cNvPr>
          <p:cNvSpPr/>
          <p:nvPr/>
        </p:nvSpPr>
        <p:spPr>
          <a:xfrm>
            <a:off x="269018" y="4213224"/>
            <a:ext cx="4279231" cy="3030617"/>
          </a:xfrm>
          <a:prstGeom prst="roundRect">
            <a:avLst/>
          </a:prstGeom>
          <a:ln>
            <a:solidFill>
              <a:srgbClr val="38D4D6"/>
            </a:solidFill>
          </a:ln>
        </p:spPr>
        <p:txBody>
          <a:bodyPr wrap="square" anchor="t">
            <a:spAutoFit/>
          </a:bodyPr>
          <a:lstStyle/>
          <a:p>
            <a:pPr marL="228600" indent="-228600">
              <a:buFont typeface="+mj-lt"/>
              <a:buAutoNum type="arabicPeriod" startAt="2"/>
            </a:pPr>
            <a:r>
              <a:rPr lang="en-US" sz="1200" dirty="0">
                <a:solidFill>
                  <a:srgbClr val="38D4D6"/>
                </a:solidFill>
                <a:latin typeface="Arial Rounded MT Bold" panose="020F0704030504030204" pitchFamily="34" charset="77"/>
              </a:rPr>
              <a:t>Renewable sources of energy include wind, hydro, biofuel and solar energy. What are the advantages and disadvantages of using renewable energy? Use three renewable energy sources for comparison in your answer.</a:t>
            </a:r>
            <a:r>
              <a:rPr lang="en-US" sz="1200" b="1" dirty="0">
                <a:solidFill>
                  <a:srgbClr val="38D4D6"/>
                </a:solidFill>
                <a:latin typeface="Arial Rounded MT Bold" panose="020F0704030504030204" pitchFamily="34" charset="77"/>
              </a:rPr>
              <a:t> </a:t>
            </a:r>
            <a:r>
              <a:rPr lang="en-US" sz="1600" dirty="0">
                <a:solidFill>
                  <a:srgbClr val="38D4D6"/>
                </a:solidFill>
                <a:latin typeface="Arial Rounded MT Bold" panose="020F0704030504030204" pitchFamily="34" charset="77"/>
              </a:rPr>
              <a:t>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4" name="Rectangle 3">
            <a:extLst>
              <a:ext uri="{FF2B5EF4-FFF2-40B4-BE49-F238E27FC236}">
                <a16:creationId xmlns:a16="http://schemas.microsoft.com/office/drawing/2014/main" id="{46D7A529-B128-DF43-9AFE-E280AFFF337F}"/>
              </a:ext>
            </a:extLst>
          </p:cNvPr>
          <p:cNvSpPr/>
          <p:nvPr/>
        </p:nvSpPr>
        <p:spPr>
          <a:xfrm>
            <a:off x="2139507" y="1543457"/>
            <a:ext cx="4488426" cy="2862322"/>
          </a:xfrm>
          <a:prstGeom prst="rect">
            <a:avLst/>
          </a:prstGeom>
          <a:noFill/>
          <a:ln>
            <a:noFill/>
          </a:ln>
        </p:spPr>
        <p:txBody>
          <a:bodyPr wrap="square">
            <a:spAutoFit/>
          </a:bodyPr>
          <a:lstStyle/>
          <a:p>
            <a:pPr marL="228600" indent="-228600">
              <a:buFont typeface="+mj-lt"/>
              <a:buAutoNum type="arabicPeriod" startAt="4"/>
            </a:pPr>
            <a:endParaRPr lang="en-US" sz="1200" b="1" dirty="0">
              <a:solidFill>
                <a:srgbClr val="38D4D6"/>
              </a:solidFill>
              <a:latin typeface="Arial Rounded MT Bold" panose="020F0704030504030204" pitchFamily="34" charset="77"/>
            </a:endParaRPr>
          </a:p>
          <a:p>
            <a:pPr marL="228600" indent="-228600">
              <a:buFont typeface="+mj-lt"/>
              <a:buAutoNum type="arabicPeriod"/>
            </a:pPr>
            <a:r>
              <a:rPr lang="en-US" sz="1200" dirty="0">
                <a:solidFill>
                  <a:srgbClr val="38D4D6"/>
                </a:solidFill>
                <a:latin typeface="Arial Rounded MT Bold" panose="020F0704030504030204" pitchFamily="34" charset="77"/>
              </a:rPr>
              <a:t>A data storage server has a supplemental bank of PV solar panels to supply power for lighting. Each panel is 2 x 2 meters and are rated 400 watts. There are 20 panels. Each cell in each panel generates 0.2 W.  Calculate how many cells are in each panel. </a:t>
            </a:r>
            <a:r>
              <a:rPr lang="en-GB" sz="1600" b="1" dirty="0">
                <a:solidFill>
                  <a:srgbClr val="38D4D6"/>
                </a:solidFill>
                <a:latin typeface="Arial Rounded MT Bold" panose="020F0704030504030204" pitchFamily="34" charset="77"/>
              </a:rPr>
              <a:t>________________________________________________________________________________________________________________________________________________________________________________________________________________________________________________</a:t>
            </a:r>
            <a:endParaRPr lang="en-US" sz="1600" b="1" dirty="0">
              <a:solidFill>
                <a:srgbClr val="38D4D6"/>
              </a:solidFill>
              <a:latin typeface="Arial Rounded MT Bold" panose="020F0704030504030204" pitchFamily="34" charset="77"/>
            </a:endParaRPr>
          </a:p>
          <a:p>
            <a:pPr marL="228600" indent="-228600">
              <a:buFont typeface="+mj-lt"/>
              <a:buAutoNum type="arabicPeriod"/>
            </a:pPr>
            <a:endParaRPr lang="en-US" sz="1200" b="1" dirty="0">
              <a:solidFill>
                <a:srgbClr val="38D4D6"/>
              </a:solidFill>
              <a:latin typeface="Arial Rounded MT Bold" panose="020F0704030504030204" pitchFamily="34" charset="77"/>
            </a:endParaRPr>
          </a:p>
        </p:txBody>
      </p:sp>
      <p:sp>
        <p:nvSpPr>
          <p:cNvPr id="5" name="TextBox 4">
            <a:extLst>
              <a:ext uri="{FF2B5EF4-FFF2-40B4-BE49-F238E27FC236}">
                <a16:creationId xmlns:a16="http://schemas.microsoft.com/office/drawing/2014/main" id="{50959C28-426E-AF49-91D7-0726E94A5B3A}"/>
              </a:ext>
            </a:extLst>
          </p:cNvPr>
          <p:cNvSpPr txBox="1"/>
          <p:nvPr/>
        </p:nvSpPr>
        <p:spPr>
          <a:xfrm>
            <a:off x="2067462" y="7404088"/>
            <a:ext cx="4483227" cy="2123658"/>
          </a:xfrm>
          <a:prstGeom prst="rect">
            <a:avLst/>
          </a:prstGeom>
          <a:noFill/>
        </p:spPr>
        <p:txBody>
          <a:bodyPr wrap="square" rtlCol="0">
            <a:spAutoFit/>
          </a:bodyPr>
          <a:lstStyle/>
          <a:p>
            <a:pPr marL="228600" indent="-228600">
              <a:buFont typeface="+mj-lt"/>
              <a:buAutoNum type="arabicPeriod" startAt="3"/>
            </a:pPr>
            <a:r>
              <a:rPr lang="en-GB" sz="1200" dirty="0">
                <a:solidFill>
                  <a:srgbClr val="38D4D6"/>
                </a:solidFill>
                <a:latin typeface="Arial Rounded MT Bold" panose="020F0704030504030204" pitchFamily="34" charset="77"/>
              </a:rPr>
              <a:t>A wind turbine can only be a maximum of 59% efficient - why is this? </a:t>
            </a:r>
            <a:r>
              <a:rPr lang="en-GB" sz="1600" dirty="0">
                <a:solidFill>
                  <a:srgbClr val="38D4D6"/>
                </a:solidFill>
                <a:latin typeface="Arial Rounded MT Bold" panose="020F0704030504030204" pitchFamily="34" charset="77"/>
              </a:rPr>
              <a:t>________________________________________________________________________________________________________________________________________________________________________________________________________________________________________________</a:t>
            </a:r>
          </a:p>
          <a:p>
            <a:endParaRPr lang="en-GB" sz="1200" dirty="0">
              <a:solidFill>
                <a:srgbClr val="38D4D6"/>
              </a:solidFill>
              <a:latin typeface="Arial Rounded MT Bold" panose="020F0704030504030204" pitchFamily="34" charset="77"/>
            </a:endParaRPr>
          </a:p>
        </p:txBody>
      </p:sp>
      <p:grpSp>
        <p:nvGrpSpPr>
          <p:cNvPr id="6" name="Group 5">
            <a:extLst>
              <a:ext uri="{FF2B5EF4-FFF2-40B4-BE49-F238E27FC236}">
                <a16:creationId xmlns:a16="http://schemas.microsoft.com/office/drawing/2014/main" id="{6F7D61BA-AF57-B045-97FE-D1DC77A4C0BB}"/>
              </a:ext>
            </a:extLst>
          </p:cNvPr>
          <p:cNvGrpSpPr/>
          <p:nvPr/>
        </p:nvGrpSpPr>
        <p:grpSpPr>
          <a:xfrm>
            <a:off x="303406" y="1887554"/>
            <a:ext cx="1867905" cy="2231109"/>
            <a:chOff x="255699" y="1301253"/>
            <a:chExt cx="2030015" cy="2493381"/>
          </a:xfrm>
        </p:grpSpPr>
        <p:pic>
          <p:nvPicPr>
            <p:cNvPr id="7" name="Picture 6">
              <a:extLst>
                <a:ext uri="{FF2B5EF4-FFF2-40B4-BE49-F238E27FC236}">
                  <a16:creationId xmlns:a16="http://schemas.microsoft.com/office/drawing/2014/main" id="{5AD05BEF-5028-3748-B5D7-9C085B8CE173}"/>
                </a:ext>
              </a:extLst>
            </p:cNvPr>
            <p:cNvPicPr>
              <a:picLocks noChangeAspect="1"/>
            </p:cNvPicPr>
            <p:nvPr/>
          </p:nvPicPr>
          <p:blipFill>
            <a:blip r:embed="rId2"/>
            <a:stretch>
              <a:fillRect/>
            </a:stretch>
          </p:blipFill>
          <p:spPr>
            <a:xfrm>
              <a:off x="255699" y="2449749"/>
              <a:ext cx="2030015" cy="1344885"/>
            </a:xfrm>
            <a:prstGeom prst="rect">
              <a:avLst/>
            </a:prstGeom>
          </p:spPr>
        </p:pic>
        <p:pic>
          <p:nvPicPr>
            <p:cNvPr id="8" name="Picture 7">
              <a:extLst>
                <a:ext uri="{FF2B5EF4-FFF2-40B4-BE49-F238E27FC236}">
                  <a16:creationId xmlns:a16="http://schemas.microsoft.com/office/drawing/2014/main" id="{BE2B9BED-954B-1645-A97D-5CF800B5632C}"/>
                </a:ext>
              </a:extLst>
            </p:cNvPr>
            <p:cNvPicPr>
              <a:picLocks noChangeAspect="1"/>
            </p:cNvPicPr>
            <p:nvPr/>
          </p:nvPicPr>
          <p:blipFill>
            <a:blip r:embed="rId3"/>
            <a:stretch>
              <a:fillRect/>
            </a:stretch>
          </p:blipFill>
          <p:spPr>
            <a:xfrm>
              <a:off x="255699" y="1301253"/>
              <a:ext cx="2030015" cy="1351228"/>
            </a:xfrm>
            <a:prstGeom prst="rect">
              <a:avLst/>
            </a:prstGeom>
          </p:spPr>
        </p:pic>
      </p:grpSp>
      <p:grpSp>
        <p:nvGrpSpPr>
          <p:cNvPr id="9" name="Group 8">
            <a:extLst>
              <a:ext uri="{FF2B5EF4-FFF2-40B4-BE49-F238E27FC236}">
                <a16:creationId xmlns:a16="http://schemas.microsoft.com/office/drawing/2014/main" id="{4958C9B8-9B23-6648-A859-6EF4739F566D}"/>
              </a:ext>
            </a:extLst>
          </p:cNvPr>
          <p:cNvGrpSpPr/>
          <p:nvPr/>
        </p:nvGrpSpPr>
        <p:grpSpPr>
          <a:xfrm>
            <a:off x="4484536" y="4261804"/>
            <a:ext cx="2066153" cy="3189990"/>
            <a:chOff x="4460630" y="3982633"/>
            <a:chExt cx="2117622" cy="3421455"/>
          </a:xfrm>
        </p:grpSpPr>
        <p:grpSp>
          <p:nvGrpSpPr>
            <p:cNvPr id="10" name="Group 9">
              <a:extLst>
                <a:ext uri="{FF2B5EF4-FFF2-40B4-BE49-F238E27FC236}">
                  <a16:creationId xmlns:a16="http://schemas.microsoft.com/office/drawing/2014/main" id="{EDC64D58-C383-B348-9615-874CD9BB8F44}"/>
                </a:ext>
              </a:extLst>
            </p:cNvPr>
            <p:cNvGrpSpPr/>
            <p:nvPr/>
          </p:nvGrpSpPr>
          <p:grpSpPr>
            <a:xfrm>
              <a:off x="4593023" y="3982633"/>
              <a:ext cx="1985229" cy="2403657"/>
              <a:chOff x="4593023" y="3982633"/>
              <a:chExt cx="1985229" cy="2403657"/>
            </a:xfrm>
          </p:grpSpPr>
          <p:pic>
            <p:nvPicPr>
              <p:cNvPr id="12" name="Picture 11">
                <a:extLst>
                  <a:ext uri="{FF2B5EF4-FFF2-40B4-BE49-F238E27FC236}">
                    <a16:creationId xmlns:a16="http://schemas.microsoft.com/office/drawing/2014/main" id="{AAD36717-335E-9B4B-88F9-2744DB7E2705}"/>
                  </a:ext>
                </a:extLst>
              </p:cNvPr>
              <p:cNvPicPr>
                <a:picLocks noChangeAspect="1"/>
              </p:cNvPicPr>
              <p:nvPr/>
            </p:nvPicPr>
            <p:blipFill>
              <a:blip r:embed="rId4"/>
              <a:stretch>
                <a:fillRect/>
              </a:stretch>
            </p:blipFill>
            <p:spPr>
              <a:xfrm>
                <a:off x="4596067" y="4899651"/>
                <a:ext cx="1982185" cy="1486639"/>
              </a:xfrm>
              <a:prstGeom prst="rect">
                <a:avLst/>
              </a:prstGeom>
            </p:spPr>
          </p:pic>
          <p:pic>
            <p:nvPicPr>
              <p:cNvPr id="13" name="Picture 12">
                <a:extLst>
                  <a:ext uri="{FF2B5EF4-FFF2-40B4-BE49-F238E27FC236}">
                    <a16:creationId xmlns:a16="http://schemas.microsoft.com/office/drawing/2014/main" id="{FEF3A30B-E5D5-B34D-B528-C00A41A8FDC8}"/>
                  </a:ext>
                </a:extLst>
              </p:cNvPr>
              <p:cNvPicPr>
                <a:picLocks noChangeAspect="1"/>
              </p:cNvPicPr>
              <p:nvPr/>
            </p:nvPicPr>
            <p:blipFill>
              <a:blip r:embed="rId5"/>
              <a:stretch>
                <a:fillRect/>
              </a:stretch>
            </p:blipFill>
            <p:spPr>
              <a:xfrm>
                <a:off x="4599112" y="3982633"/>
                <a:ext cx="1976096" cy="1093028"/>
              </a:xfrm>
              <a:prstGeom prst="rect">
                <a:avLst/>
              </a:prstGeom>
            </p:spPr>
          </p:pic>
          <p:pic>
            <p:nvPicPr>
              <p:cNvPr id="14" name="Picture 13">
                <a:extLst>
                  <a:ext uri="{FF2B5EF4-FFF2-40B4-BE49-F238E27FC236}">
                    <a16:creationId xmlns:a16="http://schemas.microsoft.com/office/drawing/2014/main" id="{1828F348-ADBB-AA44-A447-919C7DDD9103}"/>
                  </a:ext>
                </a:extLst>
              </p:cNvPr>
              <p:cNvPicPr>
                <a:picLocks noChangeAspect="1"/>
              </p:cNvPicPr>
              <p:nvPr/>
            </p:nvPicPr>
            <p:blipFill>
              <a:blip r:embed="rId6"/>
              <a:stretch>
                <a:fillRect/>
              </a:stretch>
            </p:blipFill>
            <p:spPr>
              <a:xfrm>
                <a:off x="4593023" y="3982633"/>
                <a:ext cx="1046051" cy="1392556"/>
              </a:xfrm>
              <a:prstGeom prst="rect">
                <a:avLst/>
              </a:prstGeom>
            </p:spPr>
          </p:pic>
        </p:grpSp>
        <p:pic>
          <p:nvPicPr>
            <p:cNvPr id="11" name="Picture 10">
              <a:extLst>
                <a:ext uri="{FF2B5EF4-FFF2-40B4-BE49-F238E27FC236}">
                  <a16:creationId xmlns:a16="http://schemas.microsoft.com/office/drawing/2014/main" id="{55FC2125-5D6B-2542-9B8A-CC610BCA37C8}"/>
                </a:ext>
              </a:extLst>
            </p:cNvPr>
            <p:cNvPicPr>
              <a:picLocks noChangeAspect="1"/>
            </p:cNvPicPr>
            <p:nvPr/>
          </p:nvPicPr>
          <p:blipFill>
            <a:blip r:embed="rId7"/>
            <a:stretch>
              <a:fillRect/>
            </a:stretch>
          </p:blipFill>
          <p:spPr>
            <a:xfrm>
              <a:off x="4460630" y="5844703"/>
              <a:ext cx="2114420" cy="1559385"/>
            </a:xfrm>
            <a:prstGeom prst="rect">
              <a:avLst/>
            </a:prstGeom>
          </p:spPr>
        </p:pic>
      </p:grpSp>
      <p:pic>
        <p:nvPicPr>
          <p:cNvPr id="15" name="Picture 14">
            <a:extLst>
              <a:ext uri="{FF2B5EF4-FFF2-40B4-BE49-F238E27FC236}">
                <a16:creationId xmlns:a16="http://schemas.microsoft.com/office/drawing/2014/main" id="{47A3E1E7-EBFF-9541-B2A4-9D2A47A30BC7}"/>
              </a:ext>
            </a:extLst>
          </p:cNvPr>
          <p:cNvPicPr>
            <a:picLocks noChangeAspect="1"/>
          </p:cNvPicPr>
          <p:nvPr/>
        </p:nvPicPr>
        <p:blipFill rotWithShape="1">
          <a:blip r:embed="rId8"/>
          <a:srcRect t="13032"/>
          <a:stretch/>
        </p:blipFill>
        <p:spPr>
          <a:xfrm>
            <a:off x="410308" y="7310174"/>
            <a:ext cx="1458249" cy="1804818"/>
          </a:xfrm>
          <a:prstGeom prst="rect">
            <a:avLst/>
          </a:prstGeom>
        </p:spPr>
      </p:pic>
    </p:spTree>
    <p:extLst>
      <p:ext uri="{BB962C8B-B14F-4D97-AF65-F5344CB8AC3E}">
        <p14:creationId xmlns:p14="http://schemas.microsoft.com/office/powerpoint/2010/main" val="3161350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1DBD71-6655-E847-A984-1FEB1FB4C4CB}"/>
              </a:ext>
            </a:extLst>
          </p:cNvPr>
          <p:cNvPicPr>
            <a:picLocks noChangeAspect="1"/>
          </p:cNvPicPr>
          <p:nvPr/>
        </p:nvPicPr>
        <p:blipFill rotWithShape="1">
          <a:blip r:embed="rId2"/>
          <a:srcRect t="6585"/>
          <a:stretch/>
        </p:blipFill>
        <p:spPr>
          <a:xfrm>
            <a:off x="1677011" y="1881045"/>
            <a:ext cx="3492590" cy="3476716"/>
          </a:xfrm>
          <a:prstGeom prst="rect">
            <a:avLst/>
          </a:prstGeom>
        </p:spPr>
      </p:pic>
      <p:sp>
        <p:nvSpPr>
          <p:cNvPr id="3" name="TextBox 2">
            <a:extLst>
              <a:ext uri="{FF2B5EF4-FFF2-40B4-BE49-F238E27FC236}">
                <a16:creationId xmlns:a16="http://schemas.microsoft.com/office/drawing/2014/main" id="{FFF11AAC-2367-494D-9B4C-D05FE3DAB256}"/>
              </a:ext>
            </a:extLst>
          </p:cNvPr>
          <p:cNvSpPr txBox="1"/>
          <p:nvPr/>
        </p:nvSpPr>
        <p:spPr>
          <a:xfrm>
            <a:off x="358345" y="5257888"/>
            <a:ext cx="6161724" cy="461665"/>
          </a:xfrm>
          <a:prstGeom prst="rect">
            <a:avLst/>
          </a:prstGeom>
          <a:noFill/>
        </p:spPr>
        <p:txBody>
          <a:bodyPr wrap="square" rtlCol="0">
            <a:spAutoFit/>
          </a:bodyPr>
          <a:lstStyle/>
          <a:p>
            <a:pPr lvl="0"/>
            <a:r>
              <a:rPr lang="en-US" sz="1200" dirty="0">
                <a:solidFill>
                  <a:srgbClr val="38D4D6"/>
                </a:solidFill>
                <a:latin typeface="Arial Rounded MT Bold" panose="020F0704030504030204" pitchFamily="34" charset="77"/>
              </a:rPr>
              <a:t>Geothermal energy is another technology for reusing a renewable energy resource of the earth. The diagram illustrates the process.   </a:t>
            </a:r>
          </a:p>
        </p:txBody>
      </p:sp>
      <p:sp>
        <p:nvSpPr>
          <p:cNvPr id="4" name="Rounded Rectangle 3">
            <a:extLst>
              <a:ext uri="{FF2B5EF4-FFF2-40B4-BE49-F238E27FC236}">
                <a16:creationId xmlns:a16="http://schemas.microsoft.com/office/drawing/2014/main" id="{D4C1265C-1591-944E-BBAF-EB54B6F619EE}"/>
              </a:ext>
            </a:extLst>
          </p:cNvPr>
          <p:cNvSpPr/>
          <p:nvPr/>
        </p:nvSpPr>
        <p:spPr>
          <a:xfrm>
            <a:off x="1809000" y="1431919"/>
            <a:ext cx="3240000" cy="361796"/>
          </a:xfrm>
          <a:prstGeom prst="roundRect">
            <a:avLst/>
          </a:prstGeom>
          <a:solidFill>
            <a:srgbClr val="38D4D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600" b="1" dirty="0">
                <a:solidFill>
                  <a:schemeClr val="bg1"/>
                </a:solidFill>
                <a:latin typeface="Arial Rounded MT" charset="0"/>
                <a:ea typeface="Arial Rounded MT" charset="0"/>
                <a:cs typeface="Arial Rounded MT" charset="0"/>
              </a:rPr>
              <a:t>Geothermal energy</a:t>
            </a:r>
          </a:p>
        </p:txBody>
      </p:sp>
      <p:graphicFrame>
        <p:nvGraphicFramePr>
          <p:cNvPr id="5" name="Google Shape;117;p4">
            <a:extLst>
              <a:ext uri="{FF2B5EF4-FFF2-40B4-BE49-F238E27FC236}">
                <a16:creationId xmlns:a16="http://schemas.microsoft.com/office/drawing/2014/main" id="{B17EB38B-4B15-D54C-8302-9FB05CF5C228}"/>
              </a:ext>
            </a:extLst>
          </p:cNvPr>
          <p:cNvGraphicFramePr/>
          <p:nvPr>
            <p:extLst>
              <p:ext uri="{D42A27DB-BD31-4B8C-83A1-F6EECF244321}">
                <p14:modId xmlns:p14="http://schemas.microsoft.com/office/powerpoint/2010/main" val="1664311219"/>
              </p:ext>
            </p:extLst>
          </p:nvPr>
        </p:nvGraphicFramePr>
        <p:xfrm>
          <a:off x="342444" y="5743270"/>
          <a:ext cx="6161724" cy="3303302"/>
        </p:xfrm>
        <a:graphic>
          <a:graphicData uri="http://schemas.openxmlformats.org/drawingml/2006/table">
            <a:tbl>
              <a:tblPr firstRow="1" bandRow="1">
                <a:noFill/>
              </a:tblPr>
              <a:tblGrid>
                <a:gridCol w="815706">
                  <a:extLst>
                    <a:ext uri="{9D8B030D-6E8A-4147-A177-3AD203B41FA5}">
                      <a16:colId xmlns:a16="http://schemas.microsoft.com/office/drawing/2014/main" val="20000"/>
                    </a:ext>
                  </a:extLst>
                </a:gridCol>
                <a:gridCol w="5346018">
                  <a:extLst>
                    <a:ext uri="{9D8B030D-6E8A-4147-A177-3AD203B41FA5}">
                      <a16:colId xmlns:a16="http://schemas.microsoft.com/office/drawing/2014/main" val="20001"/>
                    </a:ext>
                  </a:extLst>
                </a:gridCol>
              </a:tblGrid>
              <a:tr h="506810">
                <a:tc>
                  <a:txBody>
                    <a:bodyPr/>
                    <a:lstStyle/>
                    <a:p>
                      <a:pPr marL="0" marR="0" lvl="0" indent="0" algn="ctr" rtl="0">
                        <a:spcBef>
                          <a:spcPts val="0"/>
                        </a:spcBef>
                        <a:spcAft>
                          <a:spcPts val="0"/>
                        </a:spcAft>
                        <a:buNone/>
                      </a:pPr>
                      <a:r>
                        <a:rPr lang="en-GB" sz="1600" b="1" dirty="0">
                          <a:solidFill>
                            <a:schemeClr val="bg1"/>
                          </a:solidFill>
                          <a:latin typeface="Arial Rounded MT Bold" panose="020F0704030504030204" pitchFamily="34" charset="77"/>
                        </a:rPr>
                        <a:t>No</a:t>
                      </a:r>
                      <a:r>
                        <a:rPr lang="en-GB" dirty="0">
                          <a:solidFill>
                            <a:schemeClr val="bg1"/>
                          </a:solidFill>
                        </a:rPr>
                        <a:t>.</a:t>
                      </a:r>
                      <a:endParaRPr dirty="0">
                        <a:solidFill>
                          <a:schemeClr val="bg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38D4D6"/>
                    </a:solidFill>
                  </a:tcPr>
                </a:tc>
                <a:tc>
                  <a:txBody>
                    <a:bodyPr/>
                    <a:lstStyle/>
                    <a:p>
                      <a:pPr marL="0" marR="0" lvl="0" indent="0" algn="ctr" rtl="0">
                        <a:spcBef>
                          <a:spcPts val="0"/>
                        </a:spcBef>
                        <a:spcAft>
                          <a:spcPts val="0"/>
                        </a:spcAft>
                        <a:buNone/>
                      </a:pPr>
                      <a:r>
                        <a:rPr lang="en-GB" sz="1600" b="1" dirty="0">
                          <a:solidFill>
                            <a:schemeClr val="bg1"/>
                          </a:solidFill>
                        </a:rPr>
                        <a:t>Geothermal questions</a:t>
                      </a:r>
                      <a:endParaRPr sz="1600" b="1" dirty="0">
                        <a:solidFill>
                          <a:schemeClr val="bg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38D4D6"/>
                    </a:solidFill>
                  </a:tcPr>
                </a:tc>
                <a:extLst>
                  <a:ext uri="{0D108BD9-81ED-4DB2-BD59-A6C34878D82A}">
                    <a16:rowId xmlns:a16="http://schemas.microsoft.com/office/drawing/2014/main" val="10000"/>
                  </a:ext>
                </a:extLst>
              </a:tr>
              <a:tr h="93216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b="1" dirty="0">
                          <a:solidFill>
                            <a:srgbClr val="38D4D6"/>
                          </a:solidFill>
                          <a:latin typeface="Arial Rounded MT Bold" panose="020F0704030504030204" pitchFamily="34" charset="77"/>
                          <a:cs typeface="Arial" panose="020B0604020202020204" pitchFamily="34" charset="0"/>
                        </a:rPr>
                        <a:t>4</a:t>
                      </a:r>
                    </a:p>
                  </a:txBody>
                  <a:tcPr marL="91450" marR="91450" marT="45725" marB="45725"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16ADBF"/>
                        </a:buClr>
                        <a:buSzPts val="1200"/>
                        <a:buFont typeface="Arial Rounded"/>
                        <a:buNone/>
                      </a:pPr>
                      <a:r>
                        <a:rPr lang="en-GB" sz="1200" b="0" dirty="0">
                          <a:solidFill>
                            <a:srgbClr val="38D4D6"/>
                          </a:solidFill>
                          <a:latin typeface="Arial Rounded MT Bold" panose="020F0704030504030204" pitchFamily="34" charset="77"/>
                        </a:rPr>
                        <a:t>The above plant has a power output of 350,000 W. How many kilowatt-hours of energy does this station generate in 24 hours?</a:t>
                      </a:r>
                      <a:endParaRPr sz="1200" b="0" dirty="0">
                        <a:solidFill>
                          <a:srgbClr val="38D4D6"/>
                        </a:solidFill>
                        <a:latin typeface="Arial Rounded MT Bold" panose="020F0704030504030204" pitchFamily="34" charset="77"/>
                      </a:endParaRPr>
                    </a:p>
                  </a:txBody>
                  <a:tcPr marL="91450" marR="91450" marT="45725" marB="45725">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93216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b="1" dirty="0">
                          <a:solidFill>
                            <a:srgbClr val="38D4D6"/>
                          </a:solidFill>
                          <a:latin typeface="Arial Rounded MT Bold" panose="020F0704030504030204" pitchFamily="34" charset="77"/>
                          <a:cs typeface="Arial" panose="020B0604020202020204" pitchFamily="34" charset="0"/>
                        </a:rPr>
                        <a:t>5</a:t>
                      </a:r>
                    </a:p>
                  </a:txBody>
                  <a:tcPr marL="91450" marR="91450" marT="45725" marB="45725"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16ADBF"/>
                        </a:buClr>
                        <a:buSzPts val="1200"/>
                        <a:buFont typeface="Arial Rounded"/>
                        <a:buNone/>
                      </a:pPr>
                      <a:r>
                        <a:rPr lang="en-GB" sz="1200" b="0" dirty="0">
                          <a:solidFill>
                            <a:srgbClr val="38D4D6"/>
                          </a:solidFill>
                          <a:latin typeface="Arial Rounded MT Bold" panose="020F0704030504030204" pitchFamily="34" charset="77"/>
                        </a:rPr>
                        <a:t>Give one advantage of geothermal energy as opposed to solar energy.</a:t>
                      </a:r>
                      <a:endParaRPr sz="1200" b="0" dirty="0">
                        <a:solidFill>
                          <a:srgbClr val="38D4D6"/>
                        </a:solidFill>
                        <a:latin typeface="Arial Rounded MT Bold" panose="020F0704030504030204" pitchFamily="34" charset="77"/>
                      </a:endParaRPr>
                    </a:p>
                  </a:txBody>
                  <a:tcPr marL="91450" marR="91450" marT="45725" marB="45725">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2502056946"/>
                  </a:ext>
                </a:extLst>
              </a:tr>
              <a:tr h="93216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b="1" dirty="0">
                          <a:solidFill>
                            <a:srgbClr val="38D4D6"/>
                          </a:solidFill>
                          <a:latin typeface="Arial Rounded MT Bold" panose="020F0704030504030204" pitchFamily="34" charset="77"/>
                          <a:cs typeface="Arial" panose="020B0604020202020204" pitchFamily="34" charset="0"/>
                        </a:rPr>
                        <a:t>6</a:t>
                      </a:r>
                    </a:p>
                  </a:txBody>
                  <a:tcPr marL="91450" marR="91450" marT="45725" marB="45725"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16ADBF"/>
                        </a:buClr>
                        <a:buSzPts val="1200"/>
                        <a:buFont typeface="Arial Rounded"/>
                        <a:buNone/>
                      </a:pPr>
                      <a:r>
                        <a:rPr lang="en-GB" sz="1200" b="0" dirty="0">
                          <a:solidFill>
                            <a:srgbClr val="38D4D6"/>
                          </a:solidFill>
                          <a:latin typeface="Arial Rounded MT Bold" panose="020F0704030504030204" pitchFamily="34" charset="77"/>
                        </a:rPr>
                        <a:t>Give one disadvantage of geothermal energy as opposed to wind energy.</a:t>
                      </a:r>
                      <a:endParaRPr sz="1200" b="0" dirty="0">
                        <a:solidFill>
                          <a:srgbClr val="38D4D6"/>
                        </a:solidFill>
                        <a:latin typeface="Arial Rounded MT Bold" panose="020F0704030504030204" pitchFamily="34" charset="77"/>
                      </a:endParaRPr>
                    </a:p>
                  </a:txBody>
                  <a:tcPr marL="91450" marR="91450" marT="45725" marB="45725">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3654003719"/>
                  </a:ext>
                </a:extLst>
              </a:tr>
            </a:tbl>
          </a:graphicData>
        </a:graphic>
      </p:graphicFrame>
    </p:spTree>
    <p:extLst>
      <p:ext uri="{BB962C8B-B14F-4D97-AF65-F5344CB8AC3E}">
        <p14:creationId xmlns:p14="http://schemas.microsoft.com/office/powerpoint/2010/main" val="117151188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442</TotalTime>
  <Words>467</Words>
  <Application>Microsoft Macintosh PowerPoint</Application>
  <PresentationFormat>A4 Paper (210x297 mm)</PresentationFormat>
  <Paragraphs>24</Paragraphs>
  <Slides>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Arial Rounded</vt:lpstr>
      <vt:lpstr>Arial</vt:lpstr>
      <vt:lpstr>Arial Rounded MT</vt:lpstr>
      <vt:lpstr>Arial Rounded MT Bold</vt:lpstr>
      <vt:lpstr>Calibri</vt:lpstr>
      <vt:lpstr>Calibri Light</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Jean Debney</dc:creator>
  <cp:lastModifiedBy>Shannon Weldon (BIO - Postgraduate Researcher)</cp:lastModifiedBy>
  <cp:revision>20</cp:revision>
  <dcterms:created xsi:type="dcterms:W3CDTF">2022-04-04T12:23:53Z</dcterms:created>
  <dcterms:modified xsi:type="dcterms:W3CDTF">2022-08-22T09:42:34Z</dcterms:modified>
</cp:coreProperties>
</file>