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38D4D6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23"/>
    <p:restoredTop sz="94692"/>
  </p:normalViewPr>
  <p:slideViewPr>
    <p:cSldViewPr snapToGrid="0" snapToObjects="1">
      <p:cViewPr>
        <p:scale>
          <a:sx n="125" d="100"/>
          <a:sy n="125" d="100"/>
        </p:scale>
        <p:origin x="144" y="-3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2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D636-7D53-2A40-B66B-27F3A360C276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0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E519545-16AD-EC4A-8AFF-BB43504A5B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F502134-0102-A447-A658-28AA52FCBF6A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D4CC77-D489-A547-BDD8-85F67F6D1F37}"/>
              </a:ext>
            </a:extLst>
          </p:cNvPr>
          <p:cNvSpPr/>
          <p:nvPr/>
        </p:nvSpPr>
        <p:spPr>
          <a:xfrm>
            <a:off x="860612" y="193341"/>
            <a:ext cx="40541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KS4-17-10: Using Resources - </a:t>
            </a:r>
            <a:r>
              <a:rPr lang="en-US" sz="1200" dirty="0"/>
              <a:t>Explore potable water - practical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7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429599B8-696E-F445-8F79-8F49BEEEC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9781542-ECE5-124F-9625-0DBC96EE7F43}"/>
              </a:ext>
            </a:extLst>
          </p:cNvPr>
          <p:cNvSpPr/>
          <p:nvPr/>
        </p:nvSpPr>
        <p:spPr>
          <a:xfrm>
            <a:off x="860612" y="380579"/>
            <a:ext cx="4908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methods of producing potable water from salty water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</a:t>
            </a:r>
            <a:r>
              <a:rPr lang="en-US" sz="800" dirty="0"/>
              <a:t> Describe how to carry out the distillation of a water sample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</a:t>
            </a:r>
            <a:r>
              <a:rPr lang="en-US" sz="800" dirty="0"/>
              <a:t> Describe the differences between the water samples before and after distillation and how to test for these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F047B9-EFEC-B240-BE7A-0EB65FBE576E}"/>
              </a:ext>
            </a:extLst>
          </p:cNvPr>
          <p:cNvSpPr/>
          <p:nvPr/>
        </p:nvSpPr>
        <p:spPr>
          <a:xfrm>
            <a:off x="88357" y="896406"/>
            <a:ext cx="667361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i="1" dirty="0"/>
              <a:t>You must write in full sentences and use a minimum of 23 words. </a:t>
            </a:r>
          </a:p>
          <a:p>
            <a:pPr algn="ctr"/>
            <a:endParaRPr lang="en-GB" sz="800" b="1" dirty="0">
              <a:solidFill>
                <a:schemeClr val="accent1"/>
              </a:solidFill>
            </a:endParaRPr>
          </a:p>
          <a:p>
            <a:pPr algn="ctr"/>
            <a:r>
              <a:rPr lang="en-GB" sz="1200" b="1" dirty="0">
                <a:solidFill>
                  <a:srgbClr val="009193"/>
                </a:solidFill>
              </a:rPr>
              <a:t>Suggest</a:t>
            </a:r>
            <a:r>
              <a:rPr lang="en-GB" sz="1200" b="1" dirty="0"/>
              <a:t> how we could test the pH of a substance.</a:t>
            </a:r>
          </a:p>
          <a:p>
            <a:pPr algn="ctr"/>
            <a:r>
              <a:rPr lang="en-GB" sz="1200" dirty="0"/>
              <a:t>__________________________________________________________________________________________________________________________________________________________________________</a:t>
            </a:r>
          </a:p>
          <a:p>
            <a:pPr algn="ctr"/>
            <a:r>
              <a:rPr lang="en-GB" sz="1200" dirty="0"/>
              <a:t>__________________________________________________________________________________________________________________________________________________________________________</a:t>
            </a:r>
          </a:p>
          <a:p>
            <a:pPr algn="ctr"/>
            <a:endParaRPr lang="en-GB" sz="800" b="1" dirty="0"/>
          </a:p>
          <a:p>
            <a:pPr algn="ctr"/>
            <a:r>
              <a:rPr lang="en-GB" sz="1200" b="1" dirty="0">
                <a:solidFill>
                  <a:srgbClr val="009193"/>
                </a:solidFill>
              </a:rPr>
              <a:t>Suggest</a:t>
            </a:r>
            <a:r>
              <a:rPr lang="en-GB" sz="1200" b="1" dirty="0"/>
              <a:t> how we could test the presence of dissolved solids in a substance.</a:t>
            </a:r>
          </a:p>
          <a:p>
            <a:pPr algn="ctr"/>
            <a:r>
              <a:rPr lang="en-GB" sz="1200" dirty="0"/>
              <a:t>__________________________________________________________________________________________________________________________________________________________________________</a:t>
            </a:r>
          </a:p>
          <a:p>
            <a:pPr algn="ctr"/>
            <a:r>
              <a:rPr lang="en-GB" sz="1200" dirty="0"/>
              <a:t>__________________________________________________________________________________________________________________________________________________________________________</a:t>
            </a:r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47DE89-D17E-1641-8AD8-1FF6C7926554}"/>
              </a:ext>
            </a:extLst>
          </p:cNvPr>
          <p:cNvSpPr/>
          <p:nvPr/>
        </p:nvSpPr>
        <p:spPr>
          <a:xfrm>
            <a:off x="88357" y="3297622"/>
            <a:ext cx="6569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In this investigation you will test </a:t>
            </a:r>
            <a:r>
              <a:rPr lang="en-GB" sz="1200" dirty="0">
                <a:solidFill>
                  <a:srgbClr val="009193"/>
                </a:solidFill>
              </a:rPr>
              <a:t>3 water samples </a:t>
            </a:r>
            <a:r>
              <a:rPr lang="en-GB" sz="1200" dirty="0"/>
              <a:t>from different sources of </a:t>
            </a:r>
            <a:r>
              <a:rPr lang="en-GB" sz="1200" dirty="0">
                <a:solidFill>
                  <a:srgbClr val="009193"/>
                </a:solidFill>
              </a:rPr>
              <a:t>pH</a:t>
            </a:r>
            <a:r>
              <a:rPr lang="en-GB" sz="1200" dirty="0">
                <a:solidFill>
                  <a:schemeClr val="accent1"/>
                </a:solidFill>
              </a:rPr>
              <a:t> </a:t>
            </a:r>
            <a:r>
              <a:rPr lang="en-GB" sz="1200" dirty="0"/>
              <a:t>and the </a:t>
            </a:r>
            <a:r>
              <a:rPr lang="en-GB" sz="1200" dirty="0">
                <a:solidFill>
                  <a:srgbClr val="009193"/>
                </a:solidFill>
              </a:rPr>
              <a:t>presence of dissolved solids.</a:t>
            </a:r>
            <a:r>
              <a:rPr lang="en-GB" sz="1200" dirty="0"/>
              <a:t> After </a:t>
            </a:r>
            <a:r>
              <a:rPr lang="en-GB" sz="1200" dirty="0">
                <a:solidFill>
                  <a:srgbClr val="009193"/>
                </a:solidFill>
              </a:rPr>
              <a:t>distillation</a:t>
            </a:r>
            <a:r>
              <a:rPr lang="en-GB" sz="1200" dirty="0"/>
              <a:t> of the sea water, you will test the water again to check that </a:t>
            </a:r>
            <a:r>
              <a:rPr lang="en-GB" sz="1200" dirty="0">
                <a:solidFill>
                  <a:srgbClr val="009193"/>
                </a:solidFill>
              </a:rPr>
              <a:t>dissolved solids </a:t>
            </a:r>
            <a:r>
              <a:rPr lang="en-GB" sz="1200" dirty="0"/>
              <a:t>have been removed, making the water </a:t>
            </a:r>
            <a:r>
              <a:rPr lang="en-GB" sz="1200" dirty="0">
                <a:solidFill>
                  <a:srgbClr val="009193"/>
                </a:solidFill>
              </a:rPr>
              <a:t>fit to drink.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AA63AA9-E4EB-C544-9275-F702BAB9A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47985"/>
              </p:ext>
            </p:extLst>
          </p:nvPr>
        </p:nvGraphicFramePr>
        <p:xfrm>
          <a:off x="199715" y="4061240"/>
          <a:ext cx="6473904" cy="30673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98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8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9193"/>
                          </a:solidFill>
                          <a:effectLst/>
                          <a:latin typeface="+mn-lt"/>
                        </a:rPr>
                        <a:t>Water</a:t>
                      </a:r>
                      <a:endParaRPr lang="en-GB" sz="1200" b="1" dirty="0">
                        <a:solidFill>
                          <a:srgbClr val="009193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 rowSpan="2"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9193"/>
                          </a:solidFill>
                          <a:effectLst/>
                          <a:latin typeface="+mn-lt"/>
                        </a:rPr>
                        <a:t>pH</a:t>
                      </a:r>
                      <a:endParaRPr lang="en-GB" sz="1200" b="1" dirty="0">
                        <a:solidFill>
                          <a:srgbClr val="009193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 gridSpan="3"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9193"/>
                          </a:solidFill>
                          <a:effectLst/>
                          <a:latin typeface="+mn-lt"/>
                        </a:rPr>
                        <a:t>Mass in grams</a:t>
                      </a:r>
                      <a:endParaRPr lang="en-GB" sz="1200" b="1" dirty="0">
                        <a:solidFill>
                          <a:srgbClr val="009193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9193"/>
                          </a:solidFill>
                          <a:effectLst/>
                          <a:latin typeface="+mn-lt"/>
                        </a:rPr>
                        <a:t>Watch glass</a:t>
                      </a:r>
                      <a:endParaRPr lang="en-GB" sz="1200" b="1" dirty="0">
                        <a:solidFill>
                          <a:srgbClr val="009193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9193"/>
                          </a:solidFill>
                          <a:effectLst/>
                          <a:latin typeface="+mn-lt"/>
                        </a:rPr>
                        <a:t>Watch glass and dissolved solids</a:t>
                      </a:r>
                      <a:endParaRPr lang="en-GB" sz="1200" b="1" dirty="0">
                        <a:solidFill>
                          <a:srgbClr val="009193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9193"/>
                          </a:solidFill>
                          <a:effectLst/>
                          <a:latin typeface="+mn-lt"/>
                        </a:rPr>
                        <a:t>Dissolved solids</a:t>
                      </a:r>
                      <a:endParaRPr lang="en-GB" sz="1200" b="1" dirty="0">
                        <a:solidFill>
                          <a:srgbClr val="009193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Sea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Spring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Rain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tc>
                  <a:txBody>
                    <a:bodyPr/>
                    <a:lstStyle/>
                    <a:p>
                      <a:pPr marL="270510" indent="-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BAF2AECA-BFC8-4B4D-91B0-3F139AD15A11}"/>
              </a:ext>
            </a:extLst>
          </p:cNvPr>
          <p:cNvSpPr/>
          <p:nvPr/>
        </p:nvSpPr>
        <p:spPr>
          <a:xfrm>
            <a:off x="208899" y="7249079"/>
            <a:ext cx="3152429" cy="112445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9193"/>
                </a:solidFill>
              </a:rPr>
              <a:t>Compare</a:t>
            </a:r>
            <a:r>
              <a:rPr lang="en-US" sz="1200" dirty="0">
                <a:solidFill>
                  <a:schemeClr val="tx1"/>
                </a:solidFill>
              </a:rPr>
              <a:t> potable and pure water. 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0B7861-3891-5F45-A8AC-E2C22CE0A111}"/>
              </a:ext>
            </a:extLst>
          </p:cNvPr>
          <p:cNvSpPr/>
          <p:nvPr/>
        </p:nvSpPr>
        <p:spPr>
          <a:xfrm>
            <a:off x="3513523" y="7249079"/>
            <a:ext cx="3152429" cy="112445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9193"/>
                </a:solidFill>
              </a:rPr>
              <a:t>Define</a:t>
            </a:r>
            <a:r>
              <a:rPr lang="en-US" sz="1200" dirty="0">
                <a:solidFill>
                  <a:schemeClr val="tx1"/>
                </a:solidFill>
              </a:rPr>
              <a:t> particulate and suggest their effect on our health. 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4AA1CC-233D-084B-96A1-C18EA2839132}"/>
              </a:ext>
            </a:extLst>
          </p:cNvPr>
          <p:cNvSpPr/>
          <p:nvPr/>
        </p:nvSpPr>
        <p:spPr>
          <a:xfrm>
            <a:off x="3513523" y="8463530"/>
            <a:ext cx="3144765" cy="112445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9193"/>
                </a:solidFill>
              </a:rPr>
              <a:t>Explain</a:t>
            </a:r>
            <a:r>
              <a:rPr lang="en-US" sz="1200" dirty="0">
                <a:solidFill>
                  <a:schemeClr val="tx1"/>
                </a:solidFill>
              </a:rPr>
              <a:t> why carbon monoxide is so dangerous. 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D4FFB-0699-C04A-8767-96758BEF62F8}"/>
              </a:ext>
            </a:extLst>
          </p:cNvPr>
          <p:cNvSpPr/>
          <p:nvPr/>
        </p:nvSpPr>
        <p:spPr>
          <a:xfrm>
            <a:off x="207335" y="8468034"/>
            <a:ext cx="3152429" cy="112445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9193"/>
                </a:solidFill>
              </a:rPr>
              <a:t>Suggest</a:t>
            </a:r>
            <a:r>
              <a:rPr lang="en-US" sz="1200" dirty="0">
                <a:solidFill>
                  <a:schemeClr val="tx1"/>
                </a:solidFill>
              </a:rPr>
              <a:t> how we could separate a mixture of salt and water. 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  <p:sp>
        <p:nvSpPr>
          <p:cNvPr id="25" name="Curved Down Arrow 24">
            <a:extLst>
              <a:ext uri="{FF2B5EF4-FFF2-40B4-BE49-F238E27FC236}">
                <a16:creationId xmlns:a16="http://schemas.microsoft.com/office/drawing/2014/main" id="{571B41EE-2182-5F49-B813-C8D1F1B718E0}"/>
              </a:ext>
            </a:extLst>
          </p:cNvPr>
          <p:cNvSpPr/>
          <p:nvPr/>
        </p:nvSpPr>
        <p:spPr>
          <a:xfrm rot="5400000">
            <a:off x="6962999" y="8674313"/>
            <a:ext cx="2360425" cy="766496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9FF028-0359-4D4C-8F0D-4C70337B3AE6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4130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E519545-16AD-EC4A-8AFF-BB43504A5B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F502134-0102-A447-A658-28AA52FCBF6A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D4CC77-D489-A547-BDD8-85F67F6D1F37}"/>
              </a:ext>
            </a:extLst>
          </p:cNvPr>
          <p:cNvSpPr/>
          <p:nvPr/>
        </p:nvSpPr>
        <p:spPr>
          <a:xfrm>
            <a:off x="860612" y="193341"/>
            <a:ext cx="40541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KS4-17-10: Using Resources - </a:t>
            </a:r>
            <a:r>
              <a:rPr lang="en-US" sz="1200" dirty="0"/>
              <a:t>Explore potable water - practical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7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429599B8-696E-F445-8F79-8F49BEEEC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9781542-ECE5-124F-9625-0DBC96EE7F43}"/>
              </a:ext>
            </a:extLst>
          </p:cNvPr>
          <p:cNvSpPr/>
          <p:nvPr/>
        </p:nvSpPr>
        <p:spPr>
          <a:xfrm>
            <a:off x="860612" y="380579"/>
            <a:ext cx="4908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methods of producing potable water from salty water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</a:t>
            </a:r>
            <a:r>
              <a:rPr lang="en-US" sz="800" dirty="0"/>
              <a:t> Describe how to carry out the distillation of a water sample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</a:t>
            </a:r>
            <a:r>
              <a:rPr lang="en-US" sz="800" dirty="0"/>
              <a:t> Describe the differences between the water samples before and after distillation and how to test for these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E3AC9B-1664-4947-B420-6DDAD7C30B51}"/>
              </a:ext>
            </a:extLst>
          </p:cNvPr>
          <p:cNvSpPr txBox="1"/>
          <p:nvPr/>
        </p:nvSpPr>
        <p:spPr>
          <a:xfrm>
            <a:off x="192047" y="952621"/>
            <a:ext cx="3096275" cy="461665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Hypothesis:</a:t>
            </a:r>
          </a:p>
          <a:p>
            <a:r>
              <a:rPr lang="en-GB" sz="1200" i="1" dirty="0"/>
              <a:t>I predict that…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A8F82B-722E-DF44-88E1-DCE7995EE56A}"/>
              </a:ext>
            </a:extLst>
          </p:cNvPr>
          <p:cNvSpPr txBox="1"/>
          <p:nvPr/>
        </p:nvSpPr>
        <p:spPr>
          <a:xfrm>
            <a:off x="192046" y="1518200"/>
            <a:ext cx="3096275" cy="461665"/>
          </a:xfrm>
          <a:prstGeom prst="rect">
            <a:avLst/>
          </a:prstGeom>
          <a:noFill/>
          <a:ln w="31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Equipment:</a:t>
            </a:r>
          </a:p>
          <a:p>
            <a:r>
              <a:rPr lang="en-GB" sz="1200" i="1" dirty="0"/>
              <a:t>List the equipment you will be using…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7231C6-D771-5C4D-B3C4-9D8193E85274}"/>
              </a:ext>
            </a:extLst>
          </p:cNvPr>
          <p:cNvSpPr txBox="1"/>
          <p:nvPr/>
        </p:nvSpPr>
        <p:spPr>
          <a:xfrm>
            <a:off x="3429000" y="952621"/>
            <a:ext cx="3236952" cy="646331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Method:</a:t>
            </a:r>
          </a:p>
          <a:p>
            <a:r>
              <a:rPr lang="en-GB" sz="1200" i="1" dirty="0"/>
              <a:t>Detail the steps you will take during your investigation…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1E3BE4-EA20-3E4A-9702-CC9FBC7CE653}"/>
              </a:ext>
            </a:extLst>
          </p:cNvPr>
          <p:cNvSpPr txBox="1"/>
          <p:nvPr/>
        </p:nvSpPr>
        <p:spPr>
          <a:xfrm>
            <a:off x="192046" y="2077573"/>
            <a:ext cx="3096275" cy="1092607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Variables:</a:t>
            </a:r>
          </a:p>
          <a:p>
            <a:r>
              <a:rPr lang="en-GB" sz="1200" i="1" dirty="0"/>
              <a:t>Control variables: (what you keep the same)</a:t>
            </a:r>
          </a:p>
          <a:p>
            <a:r>
              <a:rPr lang="en-GB" sz="1200" i="1" dirty="0"/>
              <a:t>Independent variable: (what you change)</a:t>
            </a:r>
          </a:p>
          <a:p>
            <a:r>
              <a:rPr lang="en-GB" sz="1200" i="1" dirty="0"/>
              <a:t>Dependent variable:</a:t>
            </a:r>
          </a:p>
          <a:p>
            <a:r>
              <a:rPr lang="en-GB" sz="1200" i="1" dirty="0"/>
              <a:t>(what you measure)</a:t>
            </a:r>
          </a:p>
          <a:p>
            <a:endParaRPr lang="en-GB" sz="500" i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2BDBCA-4DE5-A04C-B434-792BBE9418B9}"/>
              </a:ext>
            </a:extLst>
          </p:cNvPr>
          <p:cNvSpPr txBox="1"/>
          <p:nvPr/>
        </p:nvSpPr>
        <p:spPr>
          <a:xfrm>
            <a:off x="3429000" y="1721812"/>
            <a:ext cx="3236952" cy="144655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Results table:</a:t>
            </a:r>
          </a:p>
          <a:p>
            <a:r>
              <a:rPr lang="en-GB" sz="1200" i="1" dirty="0"/>
              <a:t>Construct a suitable table for your results. </a:t>
            </a:r>
          </a:p>
          <a:p>
            <a:endParaRPr lang="en-GB" sz="800" i="1" dirty="0"/>
          </a:p>
          <a:p>
            <a:r>
              <a:rPr lang="en-GB" sz="1200" i="1" dirty="0"/>
              <a:t>You will be doing the test 3 times and then calculating an average. </a:t>
            </a:r>
          </a:p>
          <a:p>
            <a:endParaRPr lang="en-GB" sz="800" i="1" dirty="0"/>
          </a:p>
          <a:p>
            <a:r>
              <a:rPr lang="en-GB" sz="1200" i="1" dirty="0"/>
              <a:t>The IV (independent variable) goes in the left column.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8B0A2D-D81B-594B-A472-B4B4A2E7280E}"/>
              </a:ext>
            </a:extLst>
          </p:cNvPr>
          <p:cNvSpPr/>
          <p:nvPr/>
        </p:nvSpPr>
        <p:spPr>
          <a:xfrm>
            <a:off x="102563" y="3244981"/>
            <a:ext cx="49236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srgbClr val="009193"/>
                </a:solidFill>
              </a:rPr>
              <a:t>Watch Glass Evaporation – Sea Water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6DFDF00-2B14-D148-BE1B-7192A931ACD6}"/>
              </a:ext>
            </a:extLst>
          </p:cNvPr>
          <p:cNvSpPr/>
          <p:nvPr/>
        </p:nvSpPr>
        <p:spPr>
          <a:xfrm>
            <a:off x="60035" y="3481164"/>
            <a:ext cx="39276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/>
            <a:r>
              <a:rPr lang="en-GB" sz="1200" dirty="0"/>
              <a:t>1)Weigh a dry </a:t>
            </a:r>
            <a:r>
              <a:rPr lang="en-GB" sz="1200" b="1" dirty="0"/>
              <a:t>watch glass</a:t>
            </a:r>
            <a:r>
              <a:rPr lang="en-GB" sz="1200" dirty="0"/>
              <a:t>. Record its </a:t>
            </a:r>
            <a:r>
              <a:rPr lang="en-GB" sz="1200" b="1" dirty="0"/>
              <a:t>mass</a:t>
            </a:r>
            <a:r>
              <a:rPr lang="en-GB" sz="1200" dirty="0"/>
              <a:t> in the table.  Pour </a:t>
            </a:r>
            <a:r>
              <a:rPr lang="en-GB" sz="1200" b="1" dirty="0"/>
              <a:t>4 cm</a:t>
            </a:r>
            <a:r>
              <a:rPr lang="en-GB" sz="1200" b="1" baseline="30000" dirty="0"/>
              <a:t>3</a:t>
            </a:r>
            <a:r>
              <a:rPr lang="en-GB" sz="1200" b="1" dirty="0"/>
              <a:t> </a:t>
            </a:r>
            <a:r>
              <a:rPr lang="en-GB" sz="1200" dirty="0"/>
              <a:t>sea water (less if your watch glass is small) into it and place it above a beaker acting as a </a:t>
            </a:r>
            <a:r>
              <a:rPr lang="en-GB" sz="1200" b="1" dirty="0"/>
              <a:t>water bath </a:t>
            </a:r>
            <a:r>
              <a:rPr lang="en-GB" sz="1200" dirty="0"/>
              <a:t>as shown in the diagram.</a:t>
            </a:r>
          </a:p>
          <a:p>
            <a:pPr marL="45720" lvl="0"/>
            <a:endParaRPr lang="en-GB" sz="800" dirty="0"/>
          </a:p>
          <a:p>
            <a:pPr marL="45720" lvl="0"/>
            <a:r>
              <a:rPr lang="en-GB" sz="1200" dirty="0"/>
              <a:t>2) Allow all the water to </a:t>
            </a:r>
            <a:r>
              <a:rPr lang="en-GB" sz="1200" b="1" dirty="0"/>
              <a:t>evaporate</a:t>
            </a:r>
            <a:r>
              <a:rPr lang="en-GB" sz="1200" dirty="0"/>
              <a:t> from the watch glass.  Do not let the water bath boil dry.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16081A-CE88-3E44-8A0B-4F8AF0851A15}"/>
              </a:ext>
            </a:extLst>
          </p:cNvPr>
          <p:cNvSpPr/>
          <p:nvPr/>
        </p:nvSpPr>
        <p:spPr>
          <a:xfrm>
            <a:off x="60035" y="4764858"/>
            <a:ext cx="39276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/>
            <a:r>
              <a:rPr lang="en-GB" sz="1200" dirty="0"/>
              <a:t>3) You should see </a:t>
            </a:r>
            <a:r>
              <a:rPr lang="en-GB" sz="1200" b="1" dirty="0"/>
              <a:t>dissolved solids on the glass.</a:t>
            </a:r>
            <a:r>
              <a:rPr lang="en-GB" sz="1200" dirty="0"/>
              <a:t>  Remove the watch glass with tongs and </a:t>
            </a:r>
            <a:r>
              <a:rPr lang="en-GB" sz="1200" b="1" dirty="0"/>
              <a:t>allow to cool</a:t>
            </a:r>
            <a:r>
              <a:rPr lang="en-GB" sz="1200" dirty="0"/>
              <a:t>.  Dry the bottom of the watch glass with a cloth and </a:t>
            </a:r>
            <a:r>
              <a:rPr lang="en-GB" sz="1200" b="1" dirty="0"/>
              <a:t>reweigh</a:t>
            </a:r>
            <a:r>
              <a:rPr lang="en-GB" sz="1200" dirty="0"/>
              <a:t> it.  Record the new mass in the table.  </a:t>
            </a:r>
            <a:r>
              <a:rPr lang="en-GB" sz="1200" b="1" dirty="0"/>
              <a:t>Subtract</a:t>
            </a:r>
            <a:r>
              <a:rPr lang="en-GB" sz="1200" dirty="0"/>
              <a:t> the mass of the watch glass alone and record the </a:t>
            </a:r>
            <a:r>
              <a:rPr lang="en-GB" sz="1200" b="1" dirty="0"/>
              <a:t>mass of the dissolved solids.  </a:t>
            </a:r>
          </a:p>
          <a:p>
            <a:pPr marL="45720" lvl="0"/>
            <a:r>
              <a:rPr lang="en-GB" sz="1200" dirty="0"/>
              <a:t>Wash the watch glass and dry it.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449A40B-5BEF-6E4E-8924-F3E6148A25CA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28"/>
          <a:stretch/>
        </p:blipFill>
        <p:spPr>
          <a:xfrm>
            <a:off x="4136699" y="3410763"/>
            <a:ext cx="2529254" cy="2476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455E212-BB9C-F146-B4E5-6ABE98E8C44F}"/>
              </a:ext>
            </a:extLst>
          </p:cNvPr>
          <p:cNvSpPr/>
          <p:nvPr/>
        </p:nvSpPr>
        <p:spPr>
          <a:xfrm>
            <a:off x="134669" y="6224654"/>
            <a:ext cx="46799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srgbClr val="009193"/>
                </a:solidFill>
              </a:rPr>
              <a:t>Watch Glass Evaporation – Spring Water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5C8814F-5FD8-4F40-82FA-0D640BDF9B6C}"/>
              </a:ext>
            </a:extLst>
          </p:cNvPr>
          <p:cNvSpPr/>
          <p:nvPr/>
        </p:nvSpPr>
        <p:spPr>
          <a:xfrm>
            <a:off x="88388" y="6458266"/>
            <a:ext cx="65775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/>
            <a:r>
              <a:rPr lang="en-GB" sz="1200" dirty="0"/>
              <a:t>1)Weigh a dry </a:t>
            </a:r>
            <a:r>
              <a:rPr lang="en-GB" sz="1200" b="1" dirty="0"/>
              <a:t>watch glass</a:t>
            </a:r>
            <a:r>
              <a:rPr lang="en-GB" sz="1200" dirty="0"/>
              <a:t>. Record its </a:t>
            </a:r>
            <a:r>
              <a:rPr lang="en-GB" sz="1200" b="1" dirty="0"/>
              <a:t>mass</a:t>
            </a:r>
            <a:r>
              <a:rPr lang="en-GB" sz="1200" dirty="0"/>
              <a:t> in the table.  Pour </a:t>
            </a:r>
            <a:r>
              <a:rPr lang="en-GB" sz="1200" b="1" dirty="0"/>
              <a:t>4 cm</a:t>
            </a:r>
            <a:r>
              <a:rPr lang="en-GB" sz="1200" b="1" baseline="30000" dirty="0"/>
              <a:t>3</a:t>
            </a:r>
            <a:r>
              <a:rPr lang="en-GB" sz="1200" b="1" dirty="0"/>
              <a:t> </a:t>
            </a:r>
            <a:r>
              <a:rPr lang="en-GB" sz="1200" dirty="0"/>
              <a:t>sea water (less if your watch glass is small) into it and place it above a beaker acting as a </a:t>
            </a:r>
            <a:r>
              <a:rPr lang="en-GB" sz="1200" b="1" dirty="0"/>
              <a:t>water bath </a:t>
            </a:r>
            <a:r>
              <a:rPr lang="en-GB" sz="1200" dirty="0"/>
              <a:t>as shown in the diagram.</a:t>
            </a:r>
          </a:p>
          <a:p>
            <a:pPr marL="45720" lvl="0"/>
            <a:endParaRPr lang="en-GB" sz="800" dirty="0"/>
          </a:p>
          <a:p>
            <a:pPr marL="45720" lvl="0"/>
            <a:r>
              <a:rPr lang="en-GB" sz="1200" dirty="0"/>
              <a:t>2) Allow all the water to </a:t>
            </a:r>
            <a:r>
              <a:rPr lang="en-GB" sz="1200" b="1" dirty="0"/>
              <a:t>evaporate</a:t>
            </a:r>
            <a:r>
              <a:rPr lang="en-GB" sz="1200" dirty="0"/>
              <a:t> from the watch glass.  Do not let the water bath boil dry.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1521BA-82CD-2F4E-9369-580B2303D6DE}"/>
              </a:ext>
            </a:extLst>
          </p:cNvPr>
          <p:cNvSpPr/>
          <p:nvPr/>
        </p:nvSpPr>
        <p:spPr>
          <a:xfrm>
            <a:off x="88388" y="7223694"/>
            <a:ext cx="65775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/>
            <a:r>
              <a:rPr lang="en-GB" sz="1200" dirty="0"/>
              <a:t>3) You should see </a:t>
            </a:r>
            <a:r>
              <a:rPr lang="en-GB" sz="1200" b="1" dirty="0"/>
              <a:t>dissolved solids on the glass.</a:t>
            </a:r>
            <a:r>
              <a:rPr lang="en-GB" sz="1200" dirty="0"/>
              <a:t>  Remove the watch glass with tongs and </a:t>
            </a:r>
            <a:r>
              <a:rPr lang="en-GB" sz="1200" b="1" dirty="0"/>
              <a:t>allow to cool</a:t>
            </a:r>
            <a:r>
              <a:rPr lang="en-GB" sz="1200" dirty="0"/>
              <a:t>.  Dry the bottom of the watch glass with a cloth and </a:t>
            </a:r>
            <a:r>
              <a:rPr lang="en-GB" sz="1200" b="1" dirty="0"/>
              <a:t>reweigh</a:t>
            </a:r>
            <a:r>
              <a:rPr lang="en-GB" sz="1200" dirty="0"/>
              <a:t> it.  Record the new mass in the table.  </a:t>
            </a:r>
            <a:r>
              <a:rPr lang="en-GB" sz="1200" b="1" dirty="0"/>
              <a:t>Subtract</a:t>
            </a:r>
            <a:r>
              <a:rPr lang="en-GB" sz="1200" dirty="0"/>
              <a:t> the mass of the watch glass alone and record the </a:t>
            </a:r>
            <a:r>
              <a:rPr lang="en-GB" sz="1200" b="1" dirty="0"/>
              <a:t>mass of the dissolved solids.  </a:t>
            </a:r>
          </a:p>
          <a:p>
            <a:pPr marL="45720" lvl="0"/>
            <a:r>
              <a:rPr lang="en-GB" sz="1200" dirty="0"/>
              <a:t>Wash the watch glass and dry it.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97788E-1096-B34B-BD00-22DE2C144427}"/>
              </a:ext>
            </a:extLst>
          </p:cNvPr>
          <p:cNvSpPr/>
          <p:nvPr/>
        </p:nvSpPr>
        <p:spPr>
          <a:xfrm>
            <a:off x="4016033" y="5960433"/>
            <a:ext cx="2657586" cy="461665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GB" sz="1200" dirty="0">
                <a:solidFill>
                  <a:srgbClr val="009193"/>
                </a:solidFill>
              </a:rPr>
              <a:t>BE CAREFUL AS THE EQUIPMENT IS HOT AND MAY NOT BE STABLE.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D45CDD4-D0F1-0440-9FE1-5F8D23584D9D}"/>
              </a:ext>
            </a:extLst>
          </p:cNvPr>
          <p:cNvSpPr/>
          <p:nvPr/>
        </p:nvSpPr>
        <p:spPr>
          <a:xfrm>
            <a:off x="134669" y="8027104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sz="1200" b="1" dirty="0">
                <a:solidFill>
                  <a:srgbClr val="009193"/>
                </a:solidFill>
              </a:rPr>
              <a:t>Watch Glass Evaporation – Rain Water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CDC9390-A068-F543-BA57-BC8869AD47BC}"/>
              </a:ext>
            </a:extLst>
          </p:cNvPr>
          <p:cNvSpPr/>
          <p:nvPr/>
        </p:nvSpPr>
        <p:spPr>
          <a:xfrm>
            <a:off x="88388" y="8235879"/>
            <a:ext cx="67696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/>
            <a:r>
              <a:rPr lang="en-GB" sz="1200" dirty="0"/>
              <a:t>1)Weigh a dry </a:t>
            </a:r>
            <a:r>
              <a:rPr lang="en-GB" sz="1200" b="1" dirty="0"/>
              <a:t>watch glass</a:t>
            </a:r>
            <a:r>
              <a:rPr lang="en-GB" sz="1200" dirty="0"/>
              <a:t>. Record its </a:t>
            </a:r>
            <a:r>
              <a:rPr lang="en-GB" sz="1200" b="1" dirty="0"/>
              <a:t>mass</a:t>
            </a:r>
            <a:r>
              <a:rPr lang="en-GB" sz="1200" dirty="0"/>
              <a:t> in the table.  Pour </a:t>
            </a:r>
            <a:r>
              <a:rPr lang="en-GB" sz="1200" b="1" dirty="0"/>
              <a:t>4 cm</a:t>
            </a:r>
            <a:r>
              <a:rPr lang="en-GB" sz="1200" b="1" baseline="30000" dirty="0"/>
              <a:t>3</a:t>
            </a:r>
            <a:r>
              <a:rPr lang="en-GB" sz="1200" b="1" dirty="0"/>
              <a:t> </a:t>
            </a:r>
            <a:r>
              <a:rPr lang="en-GB" sz="1200" dirty="0"/>
              <a:t>sea water (less if your watch glass is small) into it and place it above a beaker acting as a </a:t>
            </a:r>
            <a:r>
              <a:rPr lang="en-GB" sz="1200" b="1" dirty="0"/>
              <a:t>water bath </a:t>
            </a:r>
            <a:r>
              <a:rPr lang="en-GB" sz="1200" dirty="0"/>
              <a:t>as shown in the diagram.</a:t>
            </a:r>
          </a:p>
          <a:p>
            <a:pPr marL="45720" lvl="0"/>
            <a:endParaRPr lang="en-GB" sz="800" dirty="0"/>
          </a:p>
          <a:p>
            <a:pPr marL="45720" lvl="0"/>
            <a:r>
              <a:rPr lang="en-GB" sz="1200" dirty="0"/>
              <a:t>2) Allow all the water to </a:t>
            </a:r>
            <a:r>
              <a:rPr lang="en-GB" sz="1200" b="1" dirty="0"/>
              <a:t>evaporate</a:t>
            </a:r>
            <a:r>
              <a:rPr lang="en-GB" sz="1200" dirty="0"/>
              <a:t> from the watch glass.  Do not let the water bath boil dry.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550BAA-04D8-7B4C-9CDA-3384713B56D4}"/>
              </a:ext>
            </a:extLst>
          </p:cNvPr>
          <p:cNvSpPr/>
          <p:nvPr/>
        </p:nvSpPr>
        <p:spPr>
          <a:xfrm>
            <a:off x="88388" y="9005320"/>
            <a:ext cx="67696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/>
            <a:r>
              <a:rPr lang="en-GB" sz="1200" dirty="0"/>
              <a:t>3) You should see </a:t>
            </a:r>
            <a:r>
              <a:rPr lang="en-GB" sz="1200" b="1" dirty="0"/>
              <a:t>dissolved solids on the glass.</a:t>
            </a:r>
            <a:r>
              <a:rPr lang="en-GB" sz="1200" dirty="0"/>
              <a:t>  Remove the watch glass with tongs and </a:t>
            </a:r>
            <a:r>
              <a:rPr lang="en-GB" sz="1200" b="1" dirty="0"/>
              <a:t>allow to cool</a:t>
            </a:r>
            <a:r>
              <a:rPr lang="en-GB" sz="1200" dirty="0"/>
              <a:t>.  Dry the bottom of the watch glass with a cloth and </a:t>
            </a:r>
            <a:r>
              <a:rPr lang="en-GB" sz="1200" b="1" dirty="0"/>
              <a:t>reweigh</a:t>
            </a:r>
            <a:r>
              <a:rPr lang="en-GB" sz="1200" dirty="0"/>
              <a:t> it.  Record the new mass in the table.  </a:t>
            </a:r>
            <a:r>
              <a:rPr lang="en-GB" sz="1200" b="1" dirty="0"/>
              <a:t>Subtract</a:t>
            </a:r>
            <a:r>
              <a:rPr lang="en-GB" sz="1200" dirty="0"/>
              <a:t> the mass of the watch glass alone and record the </a:t>
            </a:r>
            <a:r>
              <a:rPr lang="en-GB" sz="1200" b="1" dirty="0"/>
              <a:t>mass of the dissolved solids.  </a:t>
            </a:r>
          </a:p>
          <a:p>
            <a:pPr marL="45720" lvl="0"/>
            <a:r>
              <a:rPr lang="en-GB" sz="1200" dirty="0"/>
              <a:t>Wash the watch glass and dry it.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7FC098-27B8-B043-AB31-52FDF7EFBCE5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62338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E519545-16AD-EC4A-8AFF-BB43504A5B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F502134-0102-A447-A658-28AA52FCBF6A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D4CC77-D489-A547-BDD8-85F67F6D1F37}"/>
              </a:ext>
            </a:extLst>
          </p:cNvPr>
          <p:cNvSpPr/>
          <p:nvPr/>
        </p:nvSpPr>
        <p:spPr>
          <a:xfrm>
            <a:off x="860612" y="193341"/>
            <a:ext cx="40541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KS4-17-10: Using Resources - </a:t>
            </a:r>
            <a:r>
              <a:rPr lang="en-US" sz="1200" dirty="0"/>
              <a:t>Explore potable water - practical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7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429599B8-696E-F445-8F79-8F49BEEEC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9781542-ECE5-124F-9625-0DBC96EE7F43}"/>
              </a:ext>
            </a:extLst>
          </p:cNvPr>
          <p:cNvSpPr/>
          <p:nvPr/>
        </p:nvSpPr>
        <p:spPr>
          <a:xfrm>
            <a:off x="860612" y="380579"/>
            <a:ext cx="4908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methods of producing potable water from salty water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</a:t>
            </a:r>
            <a:r>
              <a:rPr lang="en-US" sz="800" dirty="0"/>
              <a:t> Describe how to carry out the distillation of a water sample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</a:t>
            </a:r>
            <a:r>
              <a:rPr lang="en-US" sz="800" dirty="0"/>
              <a:t> Describe the differences between the water samples before and after distillation and how to test for these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8A063E-4D75-F242-918C-9BAE66E1705D}"/>
              </a:ext>
            </a:extLst>
          </p:cNvPr>
          <p:cNvSpPr txBox="1"/>
          <p:nvPr/>
        </p:nvSpPr>
        <p:spPr>
          <a:xfrm>
            <a:off x="192048" y="933543"/>
            <a:ext cx="3370334" cy="830997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Conclusion </a:t>
            </a:r>
          </a:p>
          <a:p>
            <a:r>
              <a:rPr lang="en-GB" sz="1200" dirty="0"/>
              <a:t>The results show…</a:t>
            </a:r>
          </a:p>
          <a:p>
            <a:r>
              <a:rPr lang="en-GB" sz="1200" dirty="0"/>
              <a:t>The investigation has shown…</a:t>
            </a:r>
          </a:p>
          <a:p>
            <a:endParaRPr lang="en-GB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3A25E3-9EC4-F94B-8EE2-F1FC19B7152D}"/>
              </a:ext>
            </a:extLst>
          </p:cNvPr>
          <p:cNvSpPr txBox="1"/>
          <p:nvPr/>
        </p:nvSpPr>
        <p:spPr>
          <a:xfrm>
            <a:off x="3681176" y="930301"/>
            <a:ext cx="2984776" cy="830997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P</a:t>
            </a:r>
            <a:r>
              <a:rPr lang="en-GB" sz="1200" dirty="0"/>
              <a:t>- point?</a:t>
            </a:r>
          </a:p>
          <a:p>
            <a:r>
              <a:rPr lang="en-GB" sz="1200" b="1" dirty="0"/>
              <a:t>E</a:t>
            </a:r>
            <a:r>
              <a:rPr lang="en-GB" sz="1200" dirty="0"/>
              <a:t> – evidence from your results </a:t>
            </a:r>
          </a:p>
          <a:p>
            <a:r>
              <a:rPr lang="en-GB" sz="1200" b="1" dirty="0"/>
              <a:t>E</a:t>
            </a:r>
            <a:r>
              <a:rPr lang="en-GB" sz="1200" dirty="0"/>
              <a:t> – explain</a:t>
            </a:r>
          </a:p>
          <a:p>
            <a:r>
              <a:rPr lang="en-GB" sz="1200" b="1" dirty="0"/>
              <a:t>A</a:t>
            </a:r>
            <a:r>
              <a:rPr lang="en-GB" sz="1200" dirty="0"/>
              <a:t> – anything else? PEE again?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F3CEBE-DBBA-6345-AE67-A18C6F38F5FE}"/>
              </a:ext>
            </a:extLst>
          </p:cNvPr>
          <p:cNvSpPr txBox="1"/>
          <p:nvPr/>
        </p:nvSpPr>
        <p:spPr>
          <a:xfrm>
            <a:off x="192048" y="1874771"/>
            <a:ext cx="3370334" cy="113877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Evaluation</a:t>
            </a:r>
          </a:p>
          <a:p>
            <a:r>
              <a:rPr lang="en-GB" sz="1200" dirty="0"/>
              <a:t>Over all the experiment went well because…</a:t>
            </a:r>
          </a:p>
          <a:p>
            <a:r>
              <a:rPr lang="en-GB" sz="1200" dirty="0"/>
              <a:t>The experiment could have been improved by…</a:t>
            </a:r>
          </a:p>
          <a:p>
            <a:r>
              <a:rPr lang="en-GB" sz="1200" dirty="0"/>
              <a:t>If I was to carry out this experiment again I would…</a:t>
            </a:r>
          </a:p>
          <a:p>
            <a:r>
              <a:rPr lang="en-GB" sz="1200" b="1" dirty="0"/>
              <a:t>One error present was… I could reduce this by…</a:t>
            </a:r>
          </a:p>
          <a:p>
            <a:endParaRPr lang="en-GB" sz="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04AEFC-D1FB-A946-B2FC-34EA0D776975}"/>
              </a:ext>
            </a:extLst>
          </p:cNvPr>
          <p:cNvSpPr txBox="1"/>
          <p:nvPr/>
        </p:nvSpPr>
        <p:spPr>
          <a:xfrm>
            <a:off x="3681176" y="1869613"/>
            <a:ext cx="2984776" cy="1138773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What went well?</a:t>
            </a:r>
          </a:p>
          <a:p>
            <a:r>
              <a:rPr lang="en-GB" sz="1200" dirty="0"/>
              <a:t>What didn’t go so well?</a:t>
            </a:r>
          </a:p>
          <a:p>
            <a:r>
              <a:rPr lang="en-GB" sz="1200" dirty="0"/>
              <a:t>How could you improve?</a:t>
            </a:r>
          </a:p>
          <a:p>
            <a:endParaRPr lang="en-GB" sz="800" dirty="0"/>
          </a:p>
          <a:p>
            <a:r>
              <a:rPr lang="en-GB" sz="1200" b="1" dirty="0">
                <a:solidFill>
                  <a:srgbClr val="009193"/>
                </a:solidFill>
              </a:rPr>
              <a:t>YOU MUST INCLUDE THE WORDS: </a:t>
            </a:r>
            <a:r>
              <a:rPr lang="en-GB" sz="1200" dirty="0"/>
              <a:t>accuracy, repeatability, ‘X’ error and reliability.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6F4A93-2FDA-264D-92E9-CA8F190B8445}"/>
              </a:ext>
            </a:extLst>
          </p:cNvPr>
          <p:cNvSpPr/>
          <p:nvPr/>
        </p:nvSpPr>
        <p:spPr>
          <a:xfrm>
            <a:off x="88605" y="3185571"/>
            <a:ext cx="66411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ctr"/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ctr"/>
            <a:r>
              <a:rPr lang="en-GB" dirty="0"/>
              <a:t>________________________________________________________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B9E1F8-69F5-C149-889D-AF699D44BAD5}"/>
              </a:ext>
            </a:extLst>
          </p:cNvPr>
          <p:cNvSpPr/>
          <p:nvPr/>
        </p:nvSpPr>
        <p:spPr>
          <a:xfrm>
            <a:off x="128253" y="6496381"/>
            <a:ext cx="66411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ctr"/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ctr"/>
            <a:r>
              <a:rPr lang="en-GB" dirty="0"/>
              <a:t>________________________________________________________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08B8D8-E6CF-914E-93B3-754B2D613CD6}"/>
              </a:ext>
            </a:extLst>
          </p:cNvPr>
          <p:cNvSpPr/>
          <p:nvPr/>
        </p:nvSpPr>
        <p:spPr>
          <a:xfrm>
            <a:off x="128253" y="3056341"/>
            <a:ext cx="3285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Using the prompts write your conclusion below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2D880B-DBFE-1D49-B474-0557490BEB97}"/>
              </a:ext>
            </a:extLst>
          </p:cNvPr>
          <p:cNvSpPr/>
          <p:nvPr/>
        </p:nvSpPr>
        <p:spPr>
          <a:xfrm>
            <a:off x="128253" y="6324892"/>
            <a:ext cx="32084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9193"/>
                </a:solidFill>
              </a:rPr>
              <a:t>Using the prompts write your evaluation below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CCCE38-B7F8-2E4F-985E-7F260AD6D8C9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221313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E519545-16AD-EC4A-8AFF-BB43504A5B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F502134-0102-A447-A658-28AA52FCBF6A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D4CC77-D489-A547-BDD8-85F67F6D1F37}"/>
              </a:ext>
            </a:extLst>
          </p:cNvPr>
          <p:cNvSpPr/>
          <p:nvPr/>
        </p:nvSpPr>
        <p:spPr>
          <a:xfrm>
            <a:off x="860612" y="193341"/>
            <a:ext cx="40541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KS4-17-10: Using Resources - </a:t>
            </a:r>
            <a:r>
              <a:rPr lang="en-US" sz="1200" dirty="0"/>
              <a:t>Explore potable water - practical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7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429599B8-696E-F445-8F79-8F49BEEEC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9781542-ECE5-124F-9625-0DBC96EE7F43}"/>
              </a:ext>
            </a:extLst>
          </p:cNvPr>
          <p:cNvSpPr/>
          <p:nvPr/>
        </p:nvSpPr>
        <p:spPr>
          <a:xfrm>
            <a:off x="860612" y="380579"/>
            <a:ext cx="4908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/>
              <a:t>Describe methods of producing potable water from salty water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</a:t>
            </a:r>
            <a:r>
              <a:rPr lang="en-US" sz="800" dirty="0"/>
              <a:t> Describe how to carry out the distillation of a water sample </a:t>
            </a:r>
          </a:p>
          <a:p>
            <a:r>
              <a:rPr lang="en-US" sz="800" dirty="0">
                <a:solidFill>
                  <a:srgbClr val="38D4D6"/>
                </a:solidFill>
              </a:rPr>
              <a:t>●</a:t>
            </a:r>
            <a:r>
              <a:rPr lang="en-US" sz="800" dirty="0"/>
              <a:t> Describe the differences between the water samples before and after distillation and how to test for these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1521505-C059-2A4B-B3EB-E7150DF763EE}"/>
              </a:ext>
            </a:extLst>
          </p:cNvPr>
          <p:cNvSpPr txBox="1">
            <a:spLocks/>
          </p:cNvSpPr>
          <p:nvPr/>
        </p:nvSpPr>
        <p:spPr>
          <a:xfrm>
            <a:off x="81580" y="949555"/>
            <a:ext cx="6695139" cy="7991245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GB" sz="1200" dirty="0"/>
              <a:t>Which water sample is most acidic?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Why might this be?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Which water sample contains the most dissolved solids?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Why might this be?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During the distillation step, why is the test tube placed in a beaker of ice water?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Name the piece of equipment that could be used instead of the beaker of ice water.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How did the sea water sample change after being distilled?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In the real world, when is desalination of water necessary?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r>
              <a:rPr lang="en-GB" sz="1200" dirty="0"/>
              <a:t>____________________________________________________________________________________________</a:t>
            </a:r>
          </a:p>
          <a:p>
            <a:pPr marL="45720" indent="0">
              <a:buNone/>
            </a:pPr>
            <a:endParaRPr lang="en-GB" sz="1200" dirty="0"/>
          </a:p>
          <a:p>
            <a:pPr marL="45720" indent="0">
              <a:buNone/>
            </a:pPr>
            <a:endParaRPr lang="en-GB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3EAA76-3342-D04B-B894-F77D87C78911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3437332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1145</Words>
  <Application>Microsoft Macintosh PowerPoint</Application>
  <PresentationFormat>A4 Paper (210x297 mm)</PresentationFormat>
  <Paragraphs>151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CordiaUPC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20</cp:revision>
  <dcterms:created xsi:type="dcterms:W3CDTF">2021-07-22T08:01:10Z</dcterms:created>
  <dcterms:modified xsi:type="dcterms:W3CDTF">2021-07-23T18:41:34Z</dcterms:modified>
</cp:coreProperties>
</file>