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8" r:id="rId2"/>
    <p:sldId id="257" r:id="rId3"/>
  </p:sldIdLst>
  <p:sldSz cx="6858000" cy="9906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41"/>
    <p:restoredTop sz="95846"/>
  </p:normalViewPr>
  <p:slideViewPr>
    <p:cSldViewPr snapToGrid="0" snapToObjects="1">
      <p:cViewPr>
        <p:scale>
          <a:sx n="110" d="100"/>
          <a:sy n="110" d="100"/>
        </p:scale>
        <p:origin x="352" y="-2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A7706AE-DE1A-1541-84A6-749C272C0DDB}" type="datetimeFigureOut">
              <a:rPr lang="en-US" smtClean="0"/>
              <a:t>6/22/22</a:t>
            </a:fld>
            <a:endParaRPr lang="en-US"/>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CBB1595-6957-3C44-8D0B-2BDFC33EF1A8}" type="slidenum">
              <a:rPr lang="en-US" smtClean="0"/>
              <a:t>‹#›</a:t>
            </a:fld>
            <a:endParaRPr lang="en-US"/>
          </a:p>
        </p:txBody>
      </p:sp>
    </p:spTree>
    <p:extLst>
      <p:ext uri="{BB962C8B-B14F-4D97-AF65-F5344CB8AC3E}">
        <p14:creationId xmlns:p14="http://schemas.microsoft.com/office/powerpoint/2010/main" val="40321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9963" y="1241425"/>
            <a:ext cx="23177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29907-7E8F-4848-9F13-545BE661B045}" type="slidenum">
              <a:rPr lang="en-US" smtClean="0"/>
              <a:t>1</a:t>
            </a:fld>
            <a:endParaRPr lang="en-US"/>
          </a:p>
        </p:txBody>
      </p:sp>
    </p:spTree>
    <p:extLst>
      <p:ext uri="{BB962C8B-B14F-4D97-AF65-F5344CB8AC3E}">
        <p14:creationId xmlns:p14="http://schemas.microsoft.com/office/powerpoint/2010/main" val="314740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9963" y="1241425"/>
            <a:ext cx="231775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629907-7E8F-4848-9F13-545BE661B045}" type="slidenum">
              <a:rPr lang="en-US" smtClean="0"/>
              <a:t>2</a:t>
            </a:fld>
            <a:endParaRPr lang="en-US"/>
          </a:p>
        </p:txBody>
      </p:sp>
    </p:spTree>
    <p:extLst>
      <p:ext uri="{BB962C8B-B14F-4D97-AF65-F5344CB8AC3E}">
        <p14:creationId xmlns:p14="http://schemas.microsoft.com/office/powerpoint/2010/main" val="27061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6/22/22</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436172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6/22/22</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10639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6/22/22</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8779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6/22/22</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38234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6/22/22</a:t>
            </a:fld>
            <a:endParaRPr 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57247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6/22/22</a:t>
            </a:fld>
            <a:endParaRPr 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61413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6/22/22</a:t>
            </a:fld>
            <a:endParaRPr 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76689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6/22/22</a:t>
            </a:fld>
            <a:endParaRPr 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79145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6/22/22</a:t>
            </a:fld>
            <a:endParaRPr lang="en-US"/>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en-US"/>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43618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6/22/22</a:t>
            </a:fld>
            <a:endParaRPr 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67023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9B15D316-DA6D-284E-A458-A44DD1407708}" type="datetimeFigureOut">
              <a:rPr lang="en-US" smtClean="0"/>
              <a:t>6/22/22</a:t>
            </a:fld>
            <a:endParaRPr 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81035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C8D6A7-D2B1-44C4-94B0-B0A0A2E91542}"/>
              </a:ext>
            </a:extLst>
          </p:cNvPr>
          <p:cNvSpPr/>
          <p:nvPr userDrawn="1"/>
        </p:nvSpPr>
        <p:spPr>
          <a:xfrm>
            <a:off x="1339906" y="9555021"/>
            <a:ext cx="4178191" cy="249299"/>
          </a:xfrm>
          <a:prstGeom prst="rect">
            <a:avLst/>
          </a:prstGeom>
        </p:spPr>
        <p:txBody>
          <a:bodyPr wrap="square">
            <a:spAutoFit/>
          </a:bodyPr>
          <a:lstStyle/>
          <a:p>
            <a:pPr algn="ctr">
              <a:tabLst>
                <a:tab pos="2541404" algn="ctr"/>
                <a:tab pos="5082810" algn="r"/>
                <a:tab pos="2305502" algn="l"/>
                <a:tab pos="2541404" algn="ctr"/>
                <a:tab pos="5082810" algn="r"/>
              </a:tabLst>
            </a:pPr>
            <a:r>
              <a:rPr lang="en-US" sz="1020" dirty="0">
                <a:solidFill>
                  <a:srgbClr val="2FA2B4"/>
                </a:solidFill>
                <a:latin typeface="Arial Rounded MT Bold" charset="0"/>
                <a:ea typeface="ＭＳ 明朝" charset="-128"/>
                <a:cs typeface="Times New Roman" charset="0"/>
              </a:rPr>
              <a:t>Developing Experts Ltd. © 2022</a:t>
            </a:r>
            <a:endParaRPr lang="en-US" sz="1020" dirty="0">
              <a:solidFill>
                <a:srgbClr val="2FA2B4"/>
              </a:solidFill>
              <a:latin typeface="Cambria" charset="0"/>
              <a:ea typeface="ＭＳ 明朝" charset="-128"/>
              <a:cs typeface="Times New Roman" charset="0"/>
            </a:endParaRPr>
          </a:p>
        </p:txBody>
      </p:sp>
      <p:sp>
        <p:nvSpPr>
          <p:cNvPr id="8" name="Rounded Rectangle 5">
            <a:extLst>
              <a:ext uri="{FF2B5EF4-FFF2-40B4-BE49-F238E27FC236}">
                <a16:creationId xmlns:a16="http://schemas.microsoft.com/office/drawing/2014/main" id="{DA257EFD-2602-4E16-B999-3DB26CBD2399}"/>
              </a:ext>
            </a:extLst>
          </p:cNvPr>
          <p:cNvSpPr/>
          <p:nvPr userDrawn="1"/>
        </p:nvSpPr>
        <p:spPr>
          <a:xfrm>
            <a:off x="199281" y="204426"/>
            <a:ext cx="6459648" cy="167972"/>
          </a:xfrm>
          <a:prstGeom prst="roundRect">
            <a:avLst/>
          </a:prstGeom>
          <a:solidFill>
            <a:srgbClr val="2FA2B4"/>
          </a:solidFill>
          <a:ln>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12" dirty="0">
                <a:latin typeface="Arial Rounded MT Bold" charset="0"/>
                <a:ea typeface="Arial Rounded MT Bold" charset="0"/>
                <a:cs typeface="Arial Rounded MT Bold" charset="0"/>
              </a:rPr>
              <a:t>S04.05.13 Handout </a:t>
            </a:r>
          </a:p>
        </p:txBody>
      </p:sp>
      <p:sp>
        <p:nvSpPr>
          <p:cNvPr id="9" name="Rounded Rectangular Callout 10">
            <a:extLst>
              <a:ext uri="{FF2B5EF4-FFF2-40B4-BE49-F238E27FC236}">
                <a16:creationId xmlns:a16="http://schemas.microsoft.com/office/drawing/2014/main" id="{69409678-1163-46B8-BA26-826C71942841}"/>
              </a:ext>
            </a:extLst>
          </p:cNvPr>
          <p:cNvSpPr/>
          <p:nvPr userDrawn="1"/>
        </p:nvSpPr>
        <p:spPr>
          <a:xfrm rot="10800000" flipV="1">
            <a:off x="1087395" y="467766"/>
            <a:ext cx="5571534" cy="643739"/>
          </a:xfrm>
          <a:prstGeom prst="wedgeRoundRectCallout">
            <a:avLst>
              <a:gd name="adj1" fmla="val 52590"/>
              <a:gd name="adj2" fmla="val -24108"/>
              <a:gd name="adj3" fmla="val 16667"/>
            </a:avLst>
          </a:prstGeom>
          <a:no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FA2B4"/>
                </a:solidFill>
                <a:latin typeface="Arial Rounded MT Bold" charset="0"/>
                <a:ea typeface="Arial Rounded MT Bold" charset="0"/>
                <a:cs typeface="Arial Rounded MT Bold" charset="0"/>
              </a:rPr>
              <a:t>Understand water pollution</a:t>
            </a:r>
            <a:endParaRPr lang="en-US" sz="2000" dirty="0"/>
          </a:p>
        </p:txBody>
      </p:sp>
      <p:pic>
        <p:nvPicPr>
          <p:cNvPr id="11" name="Picture 10">
            <a:extLst>
              <a:ext uri="{FF2B5EF4-FFF2-40B4-BE49-F238E27FC236}">
                <a16:creationId xmlns:a16="http://schemas.microsoft.com/office/drawing/2014/main" id="{D884E2F8-1BB7-4F08-B7A9-0C04DCC4AF3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9069" y="467765"/>
            <a:ext cx="643740" cy="643740"/>
          </a:xfrm>
          <a:prstGeom prst="rect">
            <a:avLst/>
          </a:prstGeom>
        </p:spPr>
      </p:pic>
    </p:spTree>
    <p:extLst>
      <p:ext uri="{BB962C8B-B14F-4D97-AF65-F5344CB8AC3E}">
        <p14:creationId xmlns:p14="http://schemas.microsoft.com/office/powerpoint/2010/main" val="638508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177342" y="1236142"/>
            <a:ext cx="6469961" cy="946584"/>
          </a:xfrm>
          <a:prstGeom prst="roundRect">
            <a:avLst/>
          </a:prstGeom>
          <a:noFill/>
          <a:ln w="19050">
            <a:solidFill>
              <a:srgbClr val="2FA2B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600" dirty="0">
                <a:solidFill>
                  <a:srgbClr val="2FA2B4"/>
                </a:solidFill>
                <a:latin typeface="Arial Rounded MT Bold" charset="0"/>
                <a:ea typeface="Arial Rounded MT Bold" charset="0"/>
                <a:cs typeface="Arial Rounded MT Bold" charset="0"/>
              </a:rPr>
              <a:t>Read the text about the different ways bodies of water can be polluted. Describe the impact this might have on plants, animals and humans. </a:t>
            </a:r>
          </a:p>
        </p:txBody>
      </p:sp>
      <p:grpSp>
        <p:nvGrpSpPr>
          <p:cNvPr id="6" name="Group 5">
            <a:extLst>
              <a:ext uri="{FF2B5EF4-FFF2-40B4-BE49-F238E27FC236}">
                <a16:creationId xmlns:a16="http://schemas.microsoft.com/office/drawing/2014/main" id="{E3BA5231-5B0B-472F-9A1D-AB9BC5235E30}"/>
              </a:ext>
            </a:extLst>
          </p:cNvPr>
          <p:cNvGrpSpPr/>
          <p:nvPr/>
        </p:nvGrpSpPr>
        <p:grpSpPr>
          <a:xfrm>
            <a:off x="174167" y="2308836"/>
            <a:ext cx="6476311" cy="2116873"/>
            <a:chOff x="160365" y="2337690"/>
            <a:chExt cx="6476311" cy="2116873"/>
          </a:xfrm>
        </p:grpSpPr>
        <p:sp>
          <p:nvSpPr>
            <p:cNvPr id="60" name="Rectangle 59"/>
            <p:cNvSpPr>
              <a:spLocks noChangeArrowheads="1"/>
            </p:cNvSpPr>
            <p:nvPr/>
          </p:nvSpPr>
          <p:spPr bwMode="auto">
            <a:xfrm>
              <a:off x="2882072" y="2337690"/>
              <a:ext cx="3754604" cy="211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eaLnBrk="0" fontAlgn="base" hangingPunct="0">
                <a:spcAft>
                  <a:spcPts val="0"/>
                </a:spcAft>
              </a:pPr>
              <a:r>
                <a:rPr lang="en-US" sz="2000" dirty="0">
                  <a:solidFill>
                    <a:srgbClr val="2FA2B4"/>
                  </a:solidFill>
                  <a:latin typeface="Arial Rounded MT Bold" panose="020F0704030504030204" pitchFamily="34" charset="0"/>
                  <a:ea typeface="Arial Rounded MT Bold" charset="0"/>
                  <a:cs typeface="Arial Rounded MT Bold" charset="0"/>
                </a:rPr>
                <a:t>Rivers &amp; Factory Waste</a:t>
              </a:r>
            </a:p>
            <a:p>
              <a:pPr algn="ctr" eaLnBrk="0" fontAlgn="base" hangingPunct="0">
                <a:spcAft>
                  <a:spcPts val="0"/>
                </a:spcAft>
              </a:pPr>
              <a:endParaRPr lang="en-US" sz="1400" dirty="0">
                <a:solidFill>
                  <a:srgbClr val="2FA2B4"/>
                </a:solidFill>
                <a:latin typeface="Arial Rounded MT Bold" panose="020F0704030504030204" pitchFamily="34" charset="0"/>
                <a:ea typeface="Arial Rounded MT Bold" charset="0"/>
                <a:cs typeface="Arial Rounded MT Bold" charset="0"/>
              </a:endParaRPr>
            </a:p>
            <a:p>
              <a:pPr eaLnBrk="0" fontAlgn="base" hangingPunct="0">
                <a:spcAft>
                  <a:spcPts val="0"/>
                </a:spcAft>
              </a:pPr>
              <a:r>
                <a:rPr lang="en-US" sz="1400" dirty="0">
                  <a:solidFill>
                    <a:srgbClr val="2FA2B4"/>
                  </a:solidFill>
                  <a:latin typeface="Arial Rounded MT Bold" panose="020F0704030504030204" pitchFamily="34" charset="0"/>
                  <a:ea typeface="Arial Rounded MT Bold" charset="0"/>
                  <a:cs typeface="Arial Rounded MT Bold" charset="0"/>
                </a:rPr>
                <a:t>Rivers are used to dispose of factory chemical waste. The chemicals dissolve easily in the river water and travel wherever the water does.</a:t>
              </a:r>
            </a:p>
            <a:p>
              <a:pPr eaLnBrk="0" fontAlgn="base" hangingPunct="0">
                <a:spcAft>
                  <a:spcPts val="0"/>
                </a:spcAft>
              </a:pPr>
              <a:endParaRPr lang="en-US" sz="1400" dirty="0">
                <a:solidFill>
                  <a:srgbClr val="2FA2B4"/>
                </a:solidFill>
                <a:latin typeface="Arial Rounded MT Bold" panose="020F0704030504030204" pitchFamily="34" charset="0"/>
                <a:ea typeface="Times New Roman" charset="0"/>
              </a:endParaRPr>
            </a:p>
            <a:p>
              <a:pPr eaLnBrk="0" fontAlgn="base" hangingPunct="0">
                <a:spcAft>
                  <a:spcPts val="0"/>
                </a:spcAft>
              </a:pPr>
              <a:r>
                <a:rPr lang="en-US" sz="1400" dirty="0">
                  <a:solidFill>
                    <a:srgbClr val="2FA2B4"/>
                  </a:solidFill>
                  <a:effectLst/>
                  <a:latin typeface="Arial Rounded MT Bold" panose="020F0704030504030204" pitchFamily="34" charset="0"/>
                  <a:ea typeface="Times New Roman" charset="0"/>
                </a:rPr>
                <a:t>Factory chemicals can </a:t>
              </a:r>
              <a:r>
                <a:rPr lang="en-US" sz="1400" dirty="0">
                  <a:solidFill>
                    <a:srgbClr val="2FA2B4"/>
                  </a:solidFill>
                  <a:latin typeface="Arial Rounded MT Bold" panose="020F0704030504030204" pitchFamily="34" charset="0"/>
                  <a:ea typeface="Times New Roman" charset="0"/>
                </a:rPr>
                <a:t>poison wildlife</a:t>
              </a:r>
              <a:r>
                <a:rPr lang="en-US" sz="1400" dirty="0">
                  <a:solidFill>
                    <a:srgbClr val="2FA2B4"/>
                  </a:solidFill>
                  <a:effectLst/>
                  <a:latin typeface="Arial Rounded MT Bold" panose="020F0704030504030204" pitchFamily="34" charset="0"/>
                  <a:ea typeface="Times New Roman" charset="0"/>
                </a:rPr>
                <a:t> and </a:t>
              </a:r>
              <a:r>
                <a:rPr lang="en-US" sz="1400" dirty="0">
                  <a:solidFill>
                    <a:srgbClr val="2FA2B4"/>
                  </a:solidFill>
                  <a:latin typeface="Arial Rounded MT Bold" panose="020F0704030504030204" pitchFamily="34" charset="0"/>
                  <a:ea typeface="Times New Roman" charset="0"/>
                </a:rPr>
                <a:t>cause bleaching and acidification.</a:t>
              </a:r>
              <a:endParaRPr lang="en-US" sz="1400" dirty="0">
                <a:solidFill>
                  <a:srgbClr val="2FA2B4"/>
                </a:solidFill>
                <a:effectLst/>
                <a:latin typeface="Arial Rounded MT Bold" panose="020F0704030504030204" pitchFamily="34" charset="0"/>
                <a:ea typeface="Times New Roman"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14361"/>
            <a:stretch/>
          </p:blipFill>
          <p:spPr>
            <a:xfrm>
              <a:off x="167513" y="2346312"/>
              <a:ext cx="2702657" cy="2104967"/>
            </a:xfrm>
            <a:prstGeom prst="roundRect">
              <a:avLst>
                <a:gd name="adj" fmla="val 5728"/>
              </a:avLst>
            </a:prstGeom>
            <a:ln w="19050">
              <a:noFill/>
            </a:ln>
            <a:effectLst/>
            <a:scene3d>
              <a:camera prst="orthographicFront"/>
              <a:lightRig rig="contrasting" dir="t">
                <a:rot lat="0" lon="0" rev="4200000"/>
              </a:lightRig>
            </a:scene3d>
            <a:sp3d prstMaterial="plastic">
              <a:contourClr>
                <a:srgbClr val="969696"/>
              </a:contourClr>
            </a:sp3d>
          </p:spPr>
        </p:pic>
        <p:sp>
          <p:nvSpPr>
            <p:cNvPr id="2" name="Rectangle: Rounded Corners 1">
              <a:extLst>
                <a:ext uri="{FF2B5EF4-FFF2-40B4-BE49-F238E27FC236}">
                  <a16:creationId xmlns:a16="http://schemas.microsoft.com/office/drawing/2014/main" id="{73BA88D5-E9C9-46F3-AB12-B856DE632D34}"/>
                </a:ext>
              </a:extLst>
            </p:cNvPr>
            <p:cNvSpPr/>
            <p:nvPr/>
          </p:nvSpPr>
          <p:spPr>
            <a:xfrm>
              <a:off x="160365" y="2337690"/>
              <a:ext cx="6469961" cy="2116873"/>
            </a:xfrm>
            <a:prstGeom prst="roundRect">
              <a:avLst>
                <a:gd name="adj" fmla="val 5906"/>
              </a:avLst>
            </a:prstGeom>
            <a:no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040DD7F4-69A8-4747-B767-AE01627D33B0}"/>
              </a:ext>
            </a:extLst>
          </p:cNvPr>
          <p:cNvGrpSpPr/>
          <p:nvPr/>
        </p:nvGrpSpPr>
        <p:grpSpPr>
          <a:xfrm>
            <a:off x="177342" y="4551819"/>
            <a:ext cx="6469961" cy="2342101"/>
            <a:chOff x="173065" y="4862860"/>
            <a:chExt cx="6469961" cy="2342101"/>
          </a:xfrm>
        </p:grpSpPr>
        <p:pic>
          <p:nvPicPr>
            <p:cNvPr id="1026" name="Picture 2" descr="Lake, Aerial View, Nature, Landscape, Away, Pond, Green">
              <a:extLst>
                <a:ext uri="{FF2B5EF4-FFF2-40B4-BE49-F238E27FC236}">
                  <a16:creationId xmlns:a16="http://schemas.microsoft.com/office/drawing/2014/main" id="{7BEC5578-DB97-4E3D-913A-46A7105BAF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51" t="749" r="8555" b="-749"/>
            <a:stretch/>
          </p:blipFill>
          <p:spPr bwMode="auto">
            <a:xfrm>
              <a:off x="3752850" y="4872646"/>
              <a:ext cx="2877476" cy="2332315"/>
            </a:xfrm>
            <a:prstGeom prst="roundRect">
              <a:avLst>
                <a:gd name="adj" fmla="val 8603"/>
              </a:avLst>
            </a:prstGeom>
            <a:ln w="19050">
              <a:noFill/>
            </a:ln>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62F20E16-6900-45E3-A3C7-A1A25B520A45}"/>
                </a:ext>
              </a:extLst>
            </p:cNvPr>
            <p:cNvSpPr>
              <a:spLocks noChangeArrowheads="1"/>
            </p:cNvSpPr>
            <p:nvPr/>
          </p:nvSpPr>
          <p:spPr bwMode="auto">
            <a:xfrm>
              <a:off x="173065" y="4862860"/>
              <a:ext cx="3754604" cy="233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eaLnBrk="0" fontAlgn="base" hangingPunct="0">
                <a:spcAft>
                  <a:spcPts val="0"/>
                </a:spcAft>
              </a:pPr>
              <a:r>
                <a:rPr lang="en-US" sz="2000" dirty="0">
                  <a:solidFill>
                    <a:srgbClr val="2FA2B4"/>
                  </a:solidFill>
                  <a:latin typeface="Arial Rounded MT Bold" panose="020F0704030504030204" pitchFamily="34" charset="0"/>
                  <a:ea typeface="Arial Rounded MT Bold" charset="0"/>
                  <a:cs typeface="Arial Rounded MT Bold" charset="0"/>
                </a:rPr>
                <a:t>Lakes &amp; Algal Bloom</a:t>
              </a:r>
            </a:p>
            <a:p>
              <a:pPr eaLnBrk="0" fontAlgn="base" hangingPunct="0">
                <a:spcAft>
                  <a:spcPts val="0"/>
                </a:spcAft>
              </a:pPr>
              <a:endParaRPr lang="en-US" sz="1400" dirty="0">
                <a:solidFill>
                  <a:srgbClr val="2FA2B4"/>
                </a:solidFill>
                <a:latin typeface="Arial Rounded MT Bold" panose="020F0704030504030204" pitchFamily="34" charset="0"/>
                <a:ea typeface="Arial Rounded MT Bold" charset="0"/>
                <a:cs typeface="Arial Rounded MT Bold" charset="0"/>
              </a:endParaRPr>
            </a:p>
            <a:p>
              <a:pPr eaLnBrk="0" fontAlgn="base" hangingPunct="0">
                <a:spcAft>
                  <a:spcPts val="0"/>
                </a:spcAft>
              </a:pPr>
              <a:r>
                <a:rPr lang="en-US" sz="1400" dirty="0">
                  <a:solidFill>
                    <a:srgbClr val="2FA2B4"/>
                  </a:solidFill>
                  <a:latin typeface="Arial Rounded MT Bold" panose="020F0704030504030204" pitchFamily="34" charset="0"/>
                  <a:ea typeface="Arial Rounded MT Bold" charset="0"/>
                  <a:cs typeface="Arial Rounded MT Bold" charset="0"/>
                </a:rPr>
                <a:t>Lakes can become contaminated with chemicals from nearby farms. These chemicals can encourage algae to grow very quickly, known as an algal bloom.</a:t>
              </a:r>
            </a:p>
            <a:p>
              <a:pPr eaLnBrk="0" fontAlgn="base" hangingPunct="0">
                <a:spcAft>
                  <a:spcPts val="0"/>
                </a:spcAft>
              </a:pPr>
              <a:endParaRPr lang="en-US" sz="1400" dirty="0">
                <a:solidFill>
                  <a:srgbClr val="2FA2B4"/>
                </a:solidFill>
                <a:latin typeface="Arial Rounded MT Bold" panose="020F0704030504030204" pitchFamily="34" charset="0"/>
                <a:ea typeface="Arial Rounded MT Bold" charset="0"/>
                <a:cs typeface="Arial Rounded MT Bold" charset="0"/>
              </a:endParaRPr>
            </a:p>
            <a:p>
              <a:pPr eaLnBrk="0" fontAlgn="base" hangingPunct="0">
                <a:spcAft>
                  <a:spcPts val="0"/>
                </a:spcAft>
              </a:pPr>
              <a:r>
                <a:rPr lang="en-US" sz="1400" dirty="0">
                  <a:solidFill>
                    <a:srgbClr val="2FA2B4"/>
                  </a:solidFill>
                  <a:latin typeface="Arial Rounded MT Bold" panose="020F0704030504030204" pitchFamily="34" charset="0"/>
                  <a:ea typeface="Arial Rounded MT Bold" charset="0"/>
                  <a:cs typeface="Arial Rounded MT Bold" charset="0"/>
                </a:rPr>
                <a:t>The algae will consume all the oxygen in the lake and produce toxic waste chemicals.</a:t>
              </a:r>
            </a:p>
          </p:txBody>
        </p:sp>
        <p:sp>
          <p:nvSpPr>
            <p:cNvPr id="17" name="Rectangle: Rounded Corners 16">
              <a:extLst>
                <a:ext uri="{FF2B5EF4-FFF2-40B4-BE49-F238E27FC236}">
                  <a16:creationId xmlns:a16="http://schemas.microsoft.com/office/drawing/2014/main" id="{02F90341-DA53-40B0-89BF-1BC60D390F8D}"/>
                </a:ext>
              </a:extLst>
            </p:cNvPr>
            <p:cNvSpPr/>
            <p:nvPr/>
          </p:nvSpPr>
          <p:spPr>
            <a:xfrm>
              <a:off x="173065" y="4862860"/>
              <a:ext cx="6469961" cy="2332316"/>
            </a:xfrm>
            <a:prstGeom prst="roundRect">
              <a:avLst>
                <a:gd name="adj" fmla="val 9269"/>
              </a:avLst>
            </a:prstGeom>
            <a:no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81DE168E-0189-4E8A-8D18-976CEC1C9A40}"/>
              </a:ext>
            </a:extLst>
          </p:cNvPr>
          <p:cNvGrpSpPr/>
          <p:nvPr/>
        </p:nvGrpSpPr>
        <p:grpSpPr>
          <a:xfrm>
            <a:off x="170990" y="7020031"/>
            <a:ext cx="6482664" cy="2552239"/>
            <a:chOff x="170990" y="7020031"/>
            <a:chExt cx="6482664" cy="2552239"/>
          </a:xfrm>
        </p:grpSpPr>
        <p:pic>
          <p:nvPicPr>
            <p:cNvPr id="1028" name="Picture 4" descr="Sea, Oats, Garbage, Pollution">
              <a:extLst>
                <a:ext uri="{FF2B5EF4-FFF2-40B4-BE49-F238E27FC236}">
                  <a16:creationId xmlns:a16="http://schemas.microsoft.com/office/drawing/2014/main" id="{CD2F0BD6-FBD7-455C-AEAC-A19CC22668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41725"/>
            <a:stretch/>
          </p:blipFill>
          <p:spPr bwMode="auto">
            <a:xfrm>
              <a:off x="183690" y="7029815"/>
              <a:ext cx="2239003" cy="2542455"/>
            </a:xfrm>
            <a:prstGeom prst="roundRect">
              <a:avLst>
                <a:gd name="adj" fmla="val 11835"/>
              </a:avLst>
            </a:prstGeom>
            <a:ln w="19050">
              <a:noFill/>
            </a:ln>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2FC0B6E7-3F04-436F-ABAF-1EFB28528216}"/>
                </a:ext>
              </a:extLst>
            </p:cNvPr>
            <p:cNvSpPr>
              <a:spLocks noChangeArrowheads="1"/>
            </p:cNvSpPr>
            <p:nvPr/>
          </p:nvSpPr>
          <p:spPr bwMode="auto">
            <a:xfrm>
              <a:off x="2422693" y="7020031"/>
              <a:ext cx="4230961" cy="254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eaLnBrk="0" fontAlgn="base" hangingPunct="0">
                <a:spcAft>
                  <a:spcPts val="0"/>
                </a:spcAft>
              </a:pPr>
              <a:r>
                <a:rPr lang="en-US" sz="2000" dirty="0">
                  <a:solidFill>
                    <a:srgbClr val="2FA2B4"/>
                  </a:solidFill>
                  <a:latin typeface="Arial Rounded MT Bold" panose="020F0704030504030204" pitchFamily="34" charset="0"/>
                  <a:ea typeface="Arial Rounded MT Bold" charset="0"/>
                  <a:cs typeface="Arial Rounded MT Bold" charset="0"/>
                </a:rPr>
                <a:t>Oceans &amp; Litter Islands</a:t>
              </a:r>
              <a:endParaRPr lang="en-US" dirty="0">
                <a:solidFill>
                  <a:srgbClr val="2FA2B4"/>
                </a:solidFill>
                <a:latin typeface="Arial Rounded MT Bold" panose="020F0704030504030204" pitchFamily="34" charset="0"/>
                <a:ea typeface="Arial Rounded MT Bold" charset="0"/>
                <a:cs typeface="Arial Rounded MT Bold" charset="0"/>
              </a:endParaRPr>
            </a:p>
            <a:p>
              <a:pPr eaLnBrk="0" fontAlgn="base" hangingPunct="0">
                <a:spcAft>
                  <a:spcPts val="0"/>
                </a:spcAft>
              </a:pPr>
              <a:endParaRPr lang="en-US" sz="1400" dirty="0">
                <a:solidFill>
                  <a:srgbClr val="2FA2B4"/>
                </a:solidFill>
                <a:latin typeface="Arial Rounded MT Bold" panose="020F0704030504030204" pitchFamily="34" charset="0"/>
                <a:ea typeface="Arial Rounded MT Bold" charset="0"/>
                <a:cs typeface="Arial Rounded MT Bold" charset="0"/>
              </a:endParaRPr>
            </a:p>
            <a:p>
              <a:pPr eaLnBrk="0" fontAlgn="base" hangingPunct="0">
                <a:spcAft>
                  <a:spcPts val="0"/>
                </a:spcAft>
              </a:pPr>
              <a:r>
                <a:rPr lang="en-US" sz="1400" dirty="0">
                  <a:solidFill>
                    <a:srgbClr val="2FA2B4"/>
                  </a:solidFill>
                  <a:latin typeface="Arial Rounded MT Bold" panose="020F0704030504030204" pitchFamily="34" charset="0"/>
                  <a:ea typeface="Arial Rounded MT Bold" charset="0"/>
                  <a:cs typeface="Arial Rounded MT Bold" charset="0"/>
                </a:rPr>
                <a:t>The oceans are full of litter. Litter often ends up in water systems and washes out to ocean. Litter is also transported all over the globe in large shipping containers. During transport, it often falls into the ocean.</a:t>
              </a:r>
            </a:p>
            <a:p>
              <a:pPr eaLnBrk="0" fontAlgn="base" hangingPunct="0">
                <a:spcAft>
                  <a:spcPts val="0"/>
                </a:spcAft>
              </a:pPr>
              <a:endParaRPr lang="en-US" sz="1400" dirty="0">
                <a:solidFill>
                  <a:srgbClr val="2FA2B4"/>
                </a:solidFill>
                <a:latin typeface="Arial Rounded MT Bold" panose="020F0704030504030204" pitchFamily="34" charset="0"/>
                <a:ea typeface="Arial Rounded MT Bold" charset="0"/>
                <a:cs typeface="Arial Rounded MT Bold" charset="0"/>
              </a:endParaRPr>
            </a:p>
            <a:p>
              <a:pPr eaLnBrk="0" fontAlgn="base" hangingPunct="0">
                <a:spcAft>
                  <a:spcPts val="0"/>
                </a:spcAft>
              </a:pPr>
              <a:r>
                <a:rPr lang="en-US" sz="1400" dirty="0">
                  <a:solidFill>
                    <a:srgbClr val="2FA2B4"/>
                  </a:solidFill>
                  <a:latin typeface="Arial Rounded MT Bold" panose="020F0704030504030204" pitchFamily="34" charset="0"/>
                  <a:ea typeface="Arial Rounded MT Bold" charset="0"/>
                  <a:cs typeface="Arial Rounded MT Bold" charset="0"/>
                </a:rPr>
                <a:t>Ocean litter can build up into large islands which dominate ecosystems. Animals often confuse the litter islands for food.</a:t>
              </a:r>
            </a:p>
          </p:txBody>
        </p:sp>
        <p:sp>
          <p:nvSpPr>
            <p:cNvPr id="20" name="Rectangle: Rounded Corners 19">
              <a:extLst>
                <a:ext uri="{FF2B5EF4-FFF2-40B4-BE49-F238E27FC236}">
                  <a16:creationId xmlns:a16="http://schemas.microsoft.com/office/drawing/2014/main" id="{1ACB2EFD-4772-4646-841F-ECC9A3F48FA5}"/>
                </a:ext>
              </a:extLst>
            </p:cNvPr>
            <p:cNvSpPr/>
            <p:nvPr/>
          </p:nvSpPr>
          <p:spPr>
            <a:xfrm>
              <a:off x="170990" y="7029816"/>
              <a:ext cx="6482664" cy="2537975"/>
            </a:xfrm>
            <a:prstGeom prst="roundRect">
              <a:avLst>
                <a:gd name="adj" fmla="val 10265"/>
              </a:avLst>
            </a:prstGeom>
            <a:noFill/>
            <a:ln w="19050">
              <a:solidFill>
                <a:srgbClr val="2F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25171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160365" y="1221120"/>
            <a:ext cx="6469961" cy="639478"/>
          </a:xfrm>
          <a:prstGeom prst="roundRect">
            <a:avLst/>
          </a:prstGeom>
          <a:noFill/>
          <a:ln w="19050">
            <a:solidFill>
              <a:srgbClr val="2FA2B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600" dirty="0">
                <a:solidFill>
                  <a:srgbClr val="2FA2B4"/>
                </a:solidFill>
                <a:latin typeface="Arial Rounded MT Bold" charset="0"/>
                <a:ea typeface="Arial Rounded MT Bold" charset="0"/>
                <a:cs typeface="Arial Rounded MT Bold" charset="0"/>
              </a:rPr>
              <a:t>Describe how pollution in rivers, lakes and the oceans affects nearby plants, animals and humans.</a:t>
            </a:r>
          </a:p>
        </p:txBody>
      </p:sp>
      <p:pic>
        <p:nvPicPr>
          <p:cNvPr id="9" name="Picture 8"/>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971799" y="2033546"/>
            <a:ext cx="3644079" cy="2430601"/>
          </a:xfrm>
          <a:prstGeom prst="rect">
            <a:avLst/>
          </a:prstGeom>
        </p:spPr>
      </p:pic>
      <p:pic>
        <p:nvPicPr>
          <p:cNvPr id="1026" name="Picture 2" descr="Lake, Aerial View, Nature, Landscape, Away, Pond, Green">
            <a:extLst>
              <a:ext uri="{FF2B5EF4-FFF2-40B4-BE49-F238E27FC236}">
                <a16:creationId xmlns:a16="http://schemas.microsoft.com/office/drawing/2014/main" id="{7BEC5578-DB97-4E3D-913A-46A7105BAF38}"/>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2971799" y="4542632"/>
            <a:ext cx="3658527" cy="2437362"/>
          </a:xfrm>
          <a:prstGeom prst="rect">
            <a:avLst/>
          </a:prstGeom>
          <a:ln>
            <a:noFill/>
          </a:ln>
          <a:extLst>
            <a:ext uri="{909E8E84-426E-40DD-AFC4-6F175D3DCCD1}">
              <a14:hiddenFill xmlns:a14="http://schemas.microsoft.com/office/drawing/2010/main">
                <a:solidFill>
                  <a:srgbClr val="FFFFFF"/>
                </a:solidFill>
              </a14:hiddenFill>
            </a:ext>
          </a:extLst>
        </p:spPr>
      </p:pic>
      <p:pic>
        <p:nvPicPr>
          <p:cNvPr id="1028" name="Picture 4" descr="Sea, Oats, Garbage, Pollution">
            <a:extLst>
              <a:ext uri="{FF2B5EF4-FFF2-40B4-BE49-F238E27FC236}">
                <a16:creationId xmlns:a16="http://schemas.microsoft.com/office/drawing/2014/main" id="{CD2F0BD6-FBD7-455C-AEAC-A19CC22668D6}"/>
              </a:ext>
            </a:extLst>
          </p:cNvPr>
          <p:cNvPicPr>
            <a:picLocks noChangeAspect="1" noChangeArrowheads="1"/>
          </p:cNvPicPr>
          <p:nvPr/>
        </p:nvPicPr>
        <p:blipFill rotWithShape="1">
          <a:blip r:embed="rId5">
            <a:alphaModFix amt="20000"/>
            <a:extLst>
              <a:ext uri="{28A0092B-C50C-407E-A947-70E740481C1C}">
                <a14:useLocalDpi xmlns:a14="http://schemas.microsoft.com/office/drawing/2010/main" val="0"/>
              </a:ext>
            </a:extLst>
          </a:blip>
          <a:srcRect l="1064"/>
          <a:stretch/>
        </p:blipFill>
        <p:spPr bwMode="auto">
          <a:xfrm>
            <a:off x="2971799" y="7058478"/>
            <a:ext cx="3644080" cy="2437361"/>
          </a:xfrm>
          <a:prstGeom prst="rect">
            <a:avLst/>
          </a:prstGeom>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B9017F6F-067C-4A3F-BD2F-8A46F74D261A}"/>
              </a:ext>
            </a:extLst>
          </p:cNvPr>
          <p:cNvGraphicFramePr>
            <a:graphicFrameLocks noGrp="1"/>
          </p:cNvGraphicFramePr>
          <p:nvPr>
            <p:extLst>
              <p:ext uri="{D42A27DB-BD31-4B8C-83A1-F6EECF244321}">
                <p14:modId xmlns:p14="http://schemas.microsoft.com/office/powerpoint/2010/main" val="3760459656"/>
              </p:ext>
            </p:extLst>
          </p:nvPr>
        </p:nvGraphicFramePr>
        <p:xfrm>
          <a:off x="160365" y="1987826"/>
          <a:ext cx="6501233" cy="7553736"/>
        </p:xfrm>
        <a:graphic>
          <a:graphicData uri="http://schemas.openxmlformats.org/drawingml/2006/table">
            <a:tbl>
              <a:tblPr firstRow="1" bandRow="1">
                <a:tableStyleId>{5C22544A-7EE6-4342-B048-85BDC9FD1C3A}</a:tableStyleId>
              </a:tblPr>
              <a:tblGrid>
                <a:gridCol w="389067">
                  <a:extLst>
                    <a:ext uri="{9D8B030D-6E8A-4147-A177-3AD203B41FA5}">
                      <a16:colId xmlns:a16="http://schemas.microsoft.com/office/drawing/2014/main" val="126477594"/>
                    </a:ext>
                  </a:extLst>
                </a:gridCol>
                <a:gridCol w="396240">
                  <a:extLst>
                    <a:ext uri="{9D8B030D-6E8A-4147-A177-3AD203B41FA5}">
                      <a16:colId xmlns:a16="http://schemas.microsoft.com/office/drawing/2014/main" val="458287523"/>
                    </a:ext>
                  </a:extLst>
                </a:gridCol>
                <a:gridCol w="5715926">
                  <a:extLst>
                    <a:ext uri="{9D8B030D-6E8A-4147-A177-3AD203B41FA5}">
                      <a16:colId xmlns:a16="http://schemas.microsoft.com/office/drawing/2014/main" val="488929550"/>
                    </a:ext>
                  </a:extLst>
                </a:gridCol>
              </a:tblGrid>
              <a:tr h="839304">
                <a:tc rowSpan="3">
                  <a:txBody>
                    <a:bodyPr/>
                    <a:lstStyle/>
                    <a:p>
                      <a:pPr algn="ctr"/>
                      <a:r>
                        <a:rPr lang="en-GB" sz="1400" b="0" dirty="0">
                          <a:solidFill>
                            <a:schemeClr val="bg1"/>
                          </a:solidFill>
                          <a:latin typeface="Arial Rounded MT Bold" panose="020F0704030504030204" pitchFamily="34" charset="0"/>
                        </a:rPr>
                        <a:t>Rivers</a:t>
                      </a:r>
                    </a:p>
                  </a:txBody>
                  <a:tcPr vert="vert27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FA2B4"/>
                    </a:solidFill>
                  </a:tcPr>
                </a:tc>
                <a:tc>
                  <a:txBody>
                    <a:bodyPr/>
                    <a:lstStyle/>
                    <a:p>
                      <a:pPr algn="ctr"/>
                      <a:r>
                        <a:rPr lang="en-GB" sz="1400" b="0" dirty="0">
                          <a:solidFill>
                            <a:schemeClr val="bg1"/>
                          </a:solidFill>
                          <a:latin typeface="Arial Rounded MT Bold" panose="020F0704030504030204" pitchFamily="34" charset="0"/>
                        </a:rPr>
                        <a:t>plants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A2B4"/>
                    </a:solidFill>
                  </a:tcPr>
                </a:tc>
                <a:tc>
                  <a:txBody>
                    <a:bodyPr/>
                    <a:lstStyle/>
                    <a:p>
                      <a:pPr algn="ctr"/>
                      <a:endParaRPr lang="en-GB" sz="1400" b="0" dirty="0">
                        <a:solidFill>
                          <a:srgbClr val="2FA2B4"/>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889218"/>
                  </a:ext>
                </a:extLst>
              </a:tr>
              <a:tr h="839304">
                <a:tc vMerge="1">
                  <a:txBody>
                    <a:bodyPr/>
                    <a:lstStyle/>
                    <a:p>
                      <a:endParaRPr lang="en-GB" dirty="0">
                        <a:solidFill>
                          <a:srgbClr val="2FA2B4"/>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bg1"/>
                          </a:solidFill>
                          <a:latin typeface="Arial Rounded MT Bold" panose="020F0704030504030204" pitchFamily="34" charset="0"/>
                        </a:rPr>
                        <a:t>animals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A2B4"/>
                    </a:solidFill>
                  </a:tcPr>
                </a:tc>
                <a:tc>
                  <a:txBody>
                    <a:bodyPr/>
                    <a:lstStyle/>
                    <a:p>
                      <a:pPr algn="ctr"/>
                      <a:endParaRPr lang="en-GB" sz="1400" b="0" dirty="0">
                        <a:solidFill>
                          <a:srgbClr val="2FA2B4"/>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7558197"/>
                  </a:ext>
                </a:extLst>
              </a:tr>
              <a:tr h="839304">
                <a:tc vMerge="1">
                  <a:txBody>
                    <a:bodyPr/>
                    <a:lstStyle/>
                    <a:p>
                      <a:endParaRPr lang="en-GB" dirty="0">
                        <a:solidFill>
                          <a:srgbClr val="2FA2B4"/>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bg1"/>
                          </a:solidFill>
                          <a:latin typeface="Arial Rounded MT Bold" panose="020F0704030504030204" pitchFamily="34" charset="0"/>
                        </a:rPr>
                        <a:t>humans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FA2B4"/>
                    </a:solidFill>
                  </a:tcPr>
                </a:tc>
                <a:tc>
                  <a:txBody>
                    <a:bodyPr/>
                    <a:lstStyle/>
                    <a:p>
                      <a:pPr algn="ctr"/>
                      <a:endParaRPr lang="en-GB" sz="1400" b="0" dirty="0">
                        <a:solidFill>
                          <a:srgbClr val="2FA2B4"/>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6520905"/>
                  </a:ext>
                </a:extLst>
              </a:tr>
              <a:tr h="839304">
                <a:tc rowSpan="3">
                  <a:txBody>
                    <a:bodyPr/>
                    <a:lstStyle/>
                    <a:p>
                      <a:pPr algn="ctr"/>
                      <a:r>
                        <a:rPr lang="en-GB" sz="1400" b="0" dirty="0">
                          <a:solidFill>
                            <a:schemeClr val="bg1"/>
                          </a:solidFill>
                          <a:latin typeface="Arial Rounded MT Bold" panose="020F0704030504030204" pitchFamily="34" charset="0"/>
                        </a:rPr>
                        <a:t>Lakes</a:t>
                      </a:r>
                    </a:p>
                  </a:txBody>
                  <a:tcPr vert="vert27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FA2B4"/>
                    </a:solidFill>
                  </a:tcPr>
                </a:tc>
                <a:tc>
                  <a:txBody>
                    <a:bodyPr/>
                    <a:lstStyle/>
                    <a:p>
                      <a:pPr algn="ctr"/>
                      <a:r>
                        <a:rPr lang="en-GB" sz="1400" b="0" dirty="0">
                          <a:solidFill>
                            <a:schemeClr val="bg1"/>
                          </a:solidFill>
                          <a:latin typeface="Arial Rounded MT Bold" panose="020F0704030504030204" pitchFamily="34" charset="0"/>
                        </a:rPr>
                        <a:t>Plants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A2B4"/>
                    </a:solidFill>
                  </a:tcPr>
                </a:tc>
                <a:tc>
                  <a:txBody>
                    <a:bodyPr/>
                    <a:lstStyle/>
                    <a:p>
                      <a:pPr algn="ctr"/>
                      <a:endParaRPr lang="en-GB" sz="1400" b="0" dirty="0">
                        <a:solidFill>
                          <a:srgbClr val="2FA2B4"/>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003896"/>
                  </a:ext>
                </a:extLst>
              </a:tr>
              <a:tr h="839304">
                <a:tc vMerge="1">
                  <a:txBody>
                    <a:bodyPr/>
                    <a:lstStyle/>
                    <a:p>
                      <a:endParaRPr lang="en-GB" dirty="0">
                        <a:solidFill>
                          <a:srgbClr val="2FA2B4"/>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bg1"/>
                          </a:solidFill>
                          <a:latin typeface="Arial Rounded MT Bold" panose="020F0704030504030204" pitchFamily="34" charset="0"/>
                        </a:rPr>
                        <a:t>animals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A2B4"/>
                    </a:solidFill>
                  </a:tcPr>
                </a:tc>
                <a:tc>
                  <a:txBody>
                    <a:bodyPr/>
                    <a:lstStyle/>
                    <a:p>
                      <a:pPr algn="ctr"/>
                      <a:endParaRPr lang="en-GB" sz="1400" b="0" dirty="0">
                        <a:solidFill>
                          <a:srgbClr val="2FA2B4"/>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3525979"/>
                  </a:ext>
                </a:extLst>
              </a:tr>
              <a:tr h="839304">
                <a:tc vMerge="1">
                  <a:txBody>
                    <a:bodyPr/>
                    <a:lstStyle/>
                    <a:p>
                      <a:endParaRPr lang="en-GB" dirty="0">
                        <a:solidFill>
                          <a:srgbClr val="2FA2B4"/>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bg1"/>
                          </a:solidFill>
                          <a:latin typeface="Arial Rounded MT Bold" panose="020F0704030504030204" pitchFamily="34" charset="0"/>
                        </a:rPr>
                        <a:t>humans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FA2B4"/>
                    </a:solidFill>
                  </a:tcPr>
                </a:tc>
                <a:tc>
                  <a:txBody>
                    <a:bodyPr/>
                    <a:lstStyle/>
                    <a:p>
                      <a:pPr algn="ctr"/>
                      <a:endParaRPr lang="en-GB" sz="1400" b="0" dirty="0">
                        <a:solidFill>
                          <a:srgbClr val="2FA2B4"/>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3644338"/>
                  </a:ext>
                </a:extLst>
              </a:tr>
              <a:tr h="839304">
                <a:tc rowSpan="3">
                  <a:txBody>
                    <a:bodyPr/>
                    <a:lstStyle/>
                    <a:p>
                      <a:pPr algn="ctr"/>
                      <a:r>
                        <a:rPr lang="en-GB" sz="1400" b="0" dirty="0">
                          <a:solidFill>
                            <a:schemeClr val="bg1"/>
                          </a:solidFill>
                          <a:latin typeface="Arial Rounded MT Bold" panose="020F0704030504030204" pitchFamily="34" charset="0"/>
                        </a:rPr>
                        <a:t>Oceans </a:t>
                      </a:r>
                    </a:p>
                  </a:txBody>
                  <a:tcPr vert="vert27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FA2B4"/>
                    </a:solidFill>
                  </a:tcPr>
                </a:tc>
                <a:tc>
                  <a:txBody>
                    <a:bodyPr/>
                    <a:lstStyle/>
                    <a:p>
                      <a:pPr algn="ctr"/>
                      <a:r>
                        <a:rPr lang="en-GB" sz="1400" b="0" dirty="0">
                          <a:solidFill>
                            <a:schemeClr val="bg1"/>
                          </a:solidFill>
                          <a:latin typeface="Arial Rounded MT Bold" panose="020F0704030504030204" pitchFamily="34" charset="0"/>
                        </a:rPr>
                        <a:t>plants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A2B4"/>
                    </a:solidFill>
                  </a:tcPr>
                </a:tc>
                <a:tc>
                  <a:txBody>
                    <a:bodyPr/>
                    <a:lstStyle/>
                    <a:p>
                      <a:pPr algn="ctr"/>
                      <a:endParaRPr lang="en-GB" sz="1400" b="0" dirty="0">
                        <a:solidFill>
                          <a:srgbClr val="2FA2B4"/>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1511945"/>
                  </a:ext>
                </a:extLst>
              </a:tr>
              <a:tr h="839304">
                <a:tc vMerge="1">
                  <a:txBody>
                    <a:bodyPr/>
                    <a:lstStyle/>
                    <a:p>
                      <a:endParaRPr lang="en-GB" dirty="0">
                        <a:solidFill>
                          <a:srgbClr val="2FA2B4"/>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bg1"/>
                          </a:solidFill>
                          <a:latin typeface="Arial Rounded MT Bold" panose="020F0704030504030204" pitchFamily="34" charset="0"/>
                        </a:rPr>
                        <a:t>animals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A2B4"/>
                    </a:solidFill>
                  </a:tcPr>
                </a:tc>
                <a:tc>
                  <a:txBody>
                    <a:bodyPr/>
                    <a:lstStyle/>
                    <a:p>
                      <a:pPr algn="ctr"/>
                      <a:endParaRPr lang="en-GB" sz="1400" b="0" dirty="0">
                        <a:solidFill>
                          <a:srgbClr val="2FA2B4"/>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9288455"/>
                  </a:ext>
                </a:extLst>
              </a:tr>
              <a:tr h="839304">
                <a:tc vMerge="1">
                  <a:txBody>
                    <a:bodyPr/>
                    <a:lstStyle/>
                    <a:p>
                      <a:endParaRPr lang="en-GB" dirty="0">
                        <a:solidFill>
                          <a:srgbClr val="2FA2B4"/>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bg1"/>
                          </a:solidFill>
                          <a:latin typeface="Arial Rounded MT Bold" panose="020F0704030504030204" pitchFamily="34" charset="0"/>
                        </a:rPr>
                        <a:t>humans</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FA2B4"/>
                    </a:solidFill>
                  </a:tcPr>
                </a:tc>
                <a:tc>
                  <a:txBody>
                    <a:bodyPr/>
                    <a:lstStyle/>
                    <a:p>
                      <a:pPr algn="ctr"/>
                      <a:endParaRPr lang="en-GB" sz="1400" b="0" dirty="0">
                        <a:solidFill>
                          <a:srgbClr val="2FA2B4"/>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5072192"/>
                  </a:ext>
                </a:extLst>
              </a:tr>
            </a:tbl>
          </a:graphicData>
        </a:graphic>
      </p:graphicFrame>
    </p:spTree>
    <p:extLst>
      <p:ext uri="{BB962C8B-B14F-4D97-AF65-F5344CB8AC3E}">
        <p14:creationId xmlns:p14="http://schemas.microsoft.com/office/powerpoint/2010/main" val="15544899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2545</TotalTime>
  <Words>213</Words>
  <Application>Microsoft Macintosh PowerPoint</Application>
  <PresentationFormat>A4 Paper (210x297 mm)</PresentationFormat>
  <Paragraphs>31</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Rounded MT Bold</vt:lpstr>
      <vt:lpstr>Calibri</vt:lpstr>
      <vt:lpstr>Calibri Light</vt:lpstr>
      <vt:lpstr>Cambria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Sarah Mintey</cp:lastModifiedBy>
  <cp:revision>65</cp:revision>
  <cp:lastPrinted>2019-02-14T11:13:49Z</cp:lastPrinted>
  <dcterms:created xsi:type="dcterms:W3CDTF">2016-06-12T08:53:59Z</dcterms:created>
  <dcterms:modified xsi:type="dcterms:W3CDTF">2022-06-22T17:30:16Z</dcterms:modified>
</cp:coreProperties>
</file>