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8"/>
    <p:restoredTop sz="94650"/>
  </p:normalViewPr>
  <p:slideViewPr>
    <p:cSldViewPr snapToGrid="0">
      <p:cViewPr varScale="1">
        <p:scale>
          <a:sx n="83" d="100"/>
          <a:sy n="83" d="100"/>
        </p:scale>
        <p:origin x="5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963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90EA30-2725-E3F5-1284-3A89816A0708}"/>
              </a:ext>
            </a:extLst>
          </p:cNvPr>
          <p:cNvSpPr txBox="1"/>
          <p:nvPr/>
        </p:nvSpPr>
        <p:spPr>
          <a:xfrm flipH="1">
            <a:off x="187477" y="1378521"/>
            <a:ext cx="6482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Investigate the growth of plants in ‘peat free’ and peat-based composts using the data presented in graphs and answer related questions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E5DEFA-6A9F-DA9C-A773-B5DE076B7D27}"/>
              </a:ext>
            </a:extLst>
          </p:cNvPr>
          <p:cNvSpPr/>
          <p:nvPr/>
        </p:nvSpPr>
        <p:spPr>
          <a:xfrm>
            <a:off x="187960" y="1389600"/>
            <a:ext cx="6482079" cy="4410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land use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6" name="Rectangle 3">
            <a:extLst>
              <a:ext uri="{FF2B5EF4-FFF2-40B4-BE49-F238E27FC236}">
                <a16:creationId xmlns:a16="http://schemas.microsoft.com/office/drawing/2014/main" id="{011FD113-F11C-77D6-45ED-35DD62494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29" y="1862348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Task 1: Human activities have many effects on our ecosystem. The graph shows the volume of peat compost and peat-free compost used in gardening from 1999 to 2009.</a:t>
            </a:r>
          </a:p>
        </p:txBody>
      </p:sp>
      <p:pic>
        <p:nvPicPr>
          <p:cNvPr id="97" name="Picture 96" descr="Chart, bar chart&#10;&#10;Description automatically generated">
            <a:extLst>
              <a:ext uri="{FF2B5EF4-FFF2-40B4-BE49-F238E27FC236}">
                <a16:creationId xmlns:a16="http://schemas.microsoft.com/office/drawing/2014/main" id="{C79C6BD3-F989-B80A-F3E9-FFE12A6CBF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270" y="2433630"/>
            <a:ext cx="4557459" cy="29286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>
            <a:outerShdw blurRad="50800" dist="50800" dir="5400000" algn="ctr" rotWithShape="0">
              <a:srgbClr val="000000">
                <a:alpha val="0"/>
              </a:srgbClr>
            </a:outerShdw>
            <a:reflection blurRad="12700" stA="0" endPos="28000" dist="5000" dir="5400000" sy="-100000" algn="bl" rotWithShape="0"/>
          </a:effectLst>
        </p:spPr>
      </p:pic>
      <p:sp>
        <p:nvSpPr>
          <p:cNvPr id="98" name="Rectangle 3">
            <a:extLst>
              <a:ext uri="{FF2B5EF4-FFF2-40B4-BE49-F238E27FC236}">
                <a16:creationId xmlns:a16="http://schemas.microsoft.com/office/drawing/2014/main" id="{477569F5-D5D2-11DF-F2E9-78A5888D8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51" y="5461580"/>
            <a:ext cx="6469495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(A) Describe the trends shown in the graph. </a:t>
            </a:r>
          </a:p>
        </p:txBody>
      </p:sp>
      <p:sp>
        <p:nvSpPr>
          <p:cNvPr id="99" name="Rectangle 3">
            <a:extLst>
              <a:ext uri="{FF2B5EF4-FFF2-40B4-BE49-F238E27FC236}">
                <a16:creationId xmlns:a16="http://schemas.microsoft.com/office/drawing/2014/main" id="{2AF69EF1-D468-7A2D-E4B1-B4D152201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2" y="5660304"/>
            <a:ext cx="6469495" cy="137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0" name="Rectangle 3">
            <a:extLst>
              <a:ext uri="{FF2B5EF4-FFF2-40B4-BE49-F238E27FC236}">
                <a16:creationId xmlns:a16="http://schemas.microsoft.com/office/drawing/2014/main" id="{7BDB9AA2-F054-C45D-6514-81F763AAB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50" y="7068385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(B) What effect does the destruction of peat bogs have on the gases in the atmosphere? </a:t>
            </a:r>
          </a:p>
        </p:txBody>
      </p:sp>
      <p:sp>
        <p:nvSpPr>
          <p:cNvPr id="101" name="Rectangle 3">
            <a:extLst>
              <a:ext uri="{FF2B5EF4-FFF2-40B4-BE49-F238E27FC236}">
                <a16:creationId xmlns:a16="http://schemas.microsoft.com/office/drawing/2014/main" id="{820AA83C-671F-8627-E0A9-A0E94A1AC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28" y="7445654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2" name="Rectangle 3">
            <a:extLst>
              <a:ext uri="{FF2B5EF4-FFF2-40B4-BE49-F238E27FC236}">
                <a16:creationId xmlns:a16="http://schemas.microsoft.com/office/drawing/2014/main" id="{EFBACCA7-3386-6FF8-8DEB-5EA1A0AA8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2" y="7890616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(C) Deforestation is also damaging ecosystems. Describe one effect of deforestation on ecosystems.</a:t>
            </a:r>
          </a:p>
        </p:txBody>
      </p:sp>
      <p:sp>
        <p:nvSpPr>
          <p:cNvPr id="103" name="Rectangle 3">
            <a:extLst>
              <a:ext uri="{FF2B5EF4-FFF2-40B4-BE49-F238E27FC236}">
                <a16:creationId xmlns:a16="http://schemas.microsoft.com/office/drawing/2014/main" id="{FB02730E-3F9A-0B19-2D3E-8AD2B0591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49" y="8170751"/>
            <a:ext cx="6469495" cy="137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729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land use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C4F860D-428A-A343-3510-0318D179227C}"/>
              </a:ext>
            </a:extLst>
          </p:cNvPr>
          <p:cNvSpPr txBox="1"/>
          <p:nvPr/>
        </p:nvSpPr>
        <p:spPr>
          <a:xfrm>
            <a:off x="7516678" y="3595607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3C922A5-323B-63E3-9693-702BADBEE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25" y="1387644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Task 2: .In many areas of the world the mass of household waste produced each year is increasing.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BFBC596-E373-832B-7172-508B2896A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24" y="1842523"/>
            <a:ext cx="6469495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(A) Give two reasons why the mass of household waste is increasing each year.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F9180D-5E57-AAFD-66B8-624267FBB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68" y="2112736"/>
            <a:ext cx="6469495" cy="82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1.__________________________________________________________________________________________________________________________________________________________________2.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B5E554-6CD1-9106-4854-7AA1256D6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47" y="2936947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(B) The table below shows how the mass of household waste in the UK has changed from 2004 to 2012</a:t>
            </a:r>
          </a:p>
        </p:txBody>
      </p:sp>
      <p:graphicFrame>
        <p:nvGraphicFramePr>
          <p:cNvPr id="6" name="Table 95">
            <a:extLst>
              <a:ext uri="{FF2B5EF4-FFF2-40B4-BE49-F238E27FC236}">
                <a16:creationId xmlns:a16="http://schemas.microsoft.com/office/drawing/2014/main" id="{6E95190E-085A-3B8C-48ED-1FA629D09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262872"/>
              </p:ext>
            </p:extLst>
          </p:nvPr>
        </p:nvGraphicFramePr>
        <p:xfrm>
          <a:off x="204367" y="3460327"/>
          <a:ext cx="644005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108">
                  <a:extLst>
                    <a:ext uri="{9D8B030D-6E8A-4147-A177-3AD203B41FA5}">
                      <a16:colId xmlns:a16="http://schemas.microsoft.com/office/drawing/2014/main" val="3109048388"/>
                    </a:ext>
                  </a:extLst>
                </a:gridCol>
                <a:gridCol w="2301240">
                  <a:extLst>
                    <a:ext uri="{9D8B030D-6E8A-4147-A177-3AD203B41FA5}">
                      <a16:colId xmlns:a16="http://schemas.microsoft.com/office/drawing/2014/main" val="3292709767"/>
                    </a:ext>
                  </a:extLst>
                </a:gridCol>
                <a:gridCol w="1716691">
                  <a:extLst>
                    <a:ext uri="{9D8B030D-6E8A-4147-A177-3AD203B41FA5}">
                      <a16:colId xmlns:a16="http://schemas.microsoft.com/office/drawing/2014/main" val="2829383877"/>
                    </a:ext>
                  </a:extLst>
                </a:gridCol>
                <a:gridCol w="1610013">
                  <a:extLst>
                    <a:ext uri="{9D8B030D-6E8A-4147-A177-3AD203B41FA5}">
                      <a16:colId xmlns:a16="http://schemas.microsoft.com/office/drawing/2014/main" val="1117212410"/>
                    </a:ext>
                  </a:extLst>
                </a:gridCol>
              </a:tblGrid>
              <a:tr h="703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Year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Total mass of household waste in thousands of tonnes (including total household recycling)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Total mass of household recycling in thousands of tonnes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Percentage of household waste recycled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70238"/>
                  </a:ext>
                </a:extLst>
              </a:tr>
              <a:tr h="2343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2004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25 658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5785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22.5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900326"/>
                  </a:ext>
                </a:extLst>
              </a:tr>
              <a:tr h="2343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2006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25 775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7976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30.9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434484"/>
                  </a:ext>
                </a:extLst>
              </a:tr>
              <a:tr h="2343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2008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24 334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9398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38.6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604369"/>
                  </a:ext>
                </a:extLst>
              </a:tr>
              <a:tr h="2343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2010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23 454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9733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2FA2B4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769781"/>
                  </a:ext>
                </a:extLst>
              </a:tr>
              <a:tr h="2343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2012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22 643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9782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43.2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162608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8AAB6A8D-A111-D520-E367-EEC068FB1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45" y="5742893"/>
            <a:ext cx="6469495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(i) Calculate the percentage of household waste recycled in 2010.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E217BC-9B50-FCE3-89FF-3584142D1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68" y="5970332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EBF7E92-298D-59C1-B8CE-0F34E83F9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68" y="6425211"/>
            <a:ext cx="6469495" cy="100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(ii) The UK government has been encouraging a ‘zero waste economy’. In a ‘zero waste economy’, we reduce, reuse and recycle as much waste as possible. A newspaper concluded that: ‘The government’s ‘zero waste economy’ has been successful.’ Use information from the table to describe the reasons for and against the newspaper’s conclusion. 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EF324E7-344B-968C-F5C2-B0EDB7D1A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68" y="7341724"/>
            <a:ext cx="6469495" cy="2301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3551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336</Words>
  <Application>Microsoft Macintosh PowerPoint</Application>
  <PresentationFormat>A4 Paper (210x297 mm)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</vt:lpstr>
      <vt:lpstr>Arial Rounded MT Bold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22</cp:revision>
  <dcterms:created xsi:type="dcterms:W3CDTF">2022-04-04T08:08:59Z</dcterms:created>
  <dcterms:modified xsi:type="dcterms:W3CDTF">2022-12-19T16:27:49Z</dcterms:modified>
</cp:coreProperties>
</file>