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74" r:id="rId2"/>
    <p:sldId id="275" r:id="rId3"/>
    <p:sldId id="276" r:id="rId4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55C7CC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7"/>
    <p:restoredTop sz="95846"/>
  </p:normalViewPr>
  <p:slideViewPr>
    <p:cSldViewPr snapToGrid="0" snapToObjects="1">
      <p:cViewPr>
        <p:scale>
          <a:sx n="140" d="100"/>
          <a:sy n="140" d="100"/>
        </p:scale>
        <p:origin x="730" y="82"/>
      </p:cViewPr>
      <p:guideLst>
        <p:guide orient="horz" pos="920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N22_66_03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ways to reduce energy consumption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the information below to help you calculate your school’s energy consumption.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FFFCE57-BB52-FD0C-C021-E886C675F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23781"/>
              </p:ext>
            </p:extLst>
          </p:nvPr>
        </p:nvGraphicFramePr>
        <p:xfrm>
          <a:off x="214417" y="2497399"/>
          <a:ext cx="6467056" cy="6958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3528">
                  <a:extLst>
                    <a:ext uri="{9D8B030D-6E8A-4147-A177-3AD203B41FA5}">
                      <a16:colId xmlns:a16="http://schemas.microsoft.com/office/drawing/2014/main" val="1523519613"/>
                    </a:ext>
                  </a:extLst>
                </a:gridCol>
                <a:gridCol w="3233528">
                  <a:extLst>
                    <a:ext uri="{9D8B030D-6E8A-4147-A177-3AD203B41FA5}">
                      <a16:colId xmlns:a16="http://schemas.microsoft.com/office/drawing/2014/main" val="1305426315"/>
                    </a:ext>
                  </a:extLst>
                </a:gridCol>
              </a:tblGrid>
              <a:tr h="34899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Appliance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Energy consumption (kWh)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066100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LED light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0.006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85046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Fluorescent light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0.043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77065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Projector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0.21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183939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Interactive board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0.159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114503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Laptop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0.05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491554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Kettle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552518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Fridge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0.2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465647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Dishwasher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1.8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549492"/>
                  </a:ext>
                </a:extLst>
              </a:tr>
              <a:tr h="73438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Microwave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0.9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8520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A5E4E0A4-2A22-D631-089E-6FF9CC92271E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B902608-4A9C-33B1-56B2-6031CCD3369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2A7648C-09D3-E5D7-6E80-7EF7B3401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7EF3089-5EA6-EE69-060B-B3F3D5201F45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980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N22_66_03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ways to reduce energy consumption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Complete the table to calculate your school’s </a:t>
            </a:r>
            <a:b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energy consumption.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FFFCE57-BB52-FD0C-C021-E886C675F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484125"/>
              </p:ext>
            </p:extLst>
          </p:nvPr>
        </p:nvGraphicFramePr>
        <p:xfrm>
          <a:off x="214417" y="2497400"/>
          <a:ext cx="6467056" cy="617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764">
                  <a:extLst>
                    <a:ext uri="{9D8B030D-6E8A-4147-A177-3AD203B41FA5}">
                      <a16:colId xmlns:a16="http://schemas.microsoft.com/office/drawing/2014/main" val="1523519613"/>
                    </a:ext>
                  </a:extLst>
                </a:gridCol>
                <a:gridCol w="1616764">
                  <a:extLst>
                    <a:ext uri="{9D8B030D-6E8A-4147-A177-3AD203B41FA5}">
                      <a16:colId xmlns:a16="http://schemas.microsoft.com/office/drawing/2014/main" val="1305426315"/>
                    </a:ext>
                  </a:extLst>
                </a:gridCol>
                <a:gridCol w="1616764">
                  <a:extLst>
                    <a:ext uri="{9D8B030D-6E8A-4147-A177-3AD203B41FA5}">
                      <a16:colId xmlns:a16="http://schemas.microsoft.com/office/drawing/2014/main" val="386490128"/>
                    </a:ext>
                  </a:extLst>
                </a:gridCol>
                <a:gridCol w="1616764">
                  <a:extLst>
                    <a:ext uri="{9D8B030D-6E8A-4147-A177-3AD203B41FA5}">
                      <a16:colId xmlns:a16="http://schemas.microsoft.com/office/drawing/2014/main" val="2982466504"/>
                    </a:ext>
                  </a:extLst>
                </a:gridCol>
              </a:tblGrid>
              <a:tr h="77933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Appliance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Number of appliances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How many hours is it on for?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Total energy consumed in a day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066100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LED light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85046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Fluorescent light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77065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Projector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183939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Interactive board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114503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Laptop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491554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Kettle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552518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Fridge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465647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Dishwasher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549492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Microwave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8520"/>
                  </a:ext>
                </a:extLst>
              </a:tr>
            </a:tbl>
          </a:graphicData>
        </a:graphic>
      </p:graphicFrame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989FCC4-AFCB-84CB-6A3F-53C9CC69736E}"/>
              </a:ext>
            </a:extLst>
          </p:cNvPr>
          <p:cNvSpPr/>
          <p:nvPr/>
        </p:nvSpPr>
        <p:spPr>
          <a:xfrm>
            <a:off x="176526" y="8817745"/>
            <a:ext cx="6504060" cy="638146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Grand total: _______________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5E4E0A4-2A22-D631-089E-6FF9CC92271E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B902608-4A9C-33B1-56B2-6031CCD3369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2A7648C-09D3-E5D7-6E80-7EF7B3401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7EF3089-5EA6-EE69-060B-B3F3D5201F45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68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</a:t>
            </a:r>
            <a:r>
              <a:rPr lang="en-US" sz="800">
                <a:solidFill>
                  <a:schemeClr val="bg1"/>
                </a:solidFill>
                <a:latin typeface="Arial Rounded MT Bold" panose="020F0704030504030204" pitchFamily="34" charset="77"/>
              </a:rPr>
              <a:t>: N22_66_03</a:t>
            </a:r>
            <a:endParaRPr lang="en-US" sz="8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ways to reduce energy consumption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Complete the table to calculate your school’s </a:t>
            </a:r>
            <a:b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GB" sz="1600">
                <a:solidFill>
                  <a:srgbClr val="807E80"/>
                </a:solidFill>
                <a:latin typeface="Arial Rounded MT Bold" panose="020F0704030504030204" pitchFamily="34" charset="77"/>
              </a:rPr>
              <a:t>energy consumption.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FFFCE57-BB52-FD0C-C021-E886C675F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858590"/>
              </p:ext>
            </p:extLst>
          </p:nvPr>
        </p:nvGraphicFramePr>
        <p:xfrm>
          <a:off x="214417" y="2497400"/>
          <a:ext cx="6467056" cy="617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764">
                  <a:extLst>
                    <a:ext uri="{9D8B030D-6E8A-4147-A177-3AD203B41FA5}">
                      <a16:colId xmlns:a16="http://schemas.microsoft.com/office/drawing/2014/main" val="1523519613"/>
                    </a:ext>
                  </a:extLst>
                </a:gridCol>
                <a:gridCol w="1616764">
                  <a:extLst>
                    <a:ext uri="{9D8B030D-6E8A-4147-A177-3AD203B41FA5}">
                      <a16:colId xmlns:a16="http://schemas.microsoft.com/office/drawing/2014/main" val="1305426315"/>
                    </a:ext>
                  </a:extLst>
                </a:gridCol>
                <a:gridCol w="1616764">
                  <a:extLst>
                    <a:ext uri="{9D8B030D-6E8A-4147-A177-3AD203B41FA5}">
                      <a16:colId xmlns:a16="http://schemas.microsoft.com/office/drawing/2014/main" val="386490128"/>
                    </a:ext>
                  </a:extLst>
                </a:gridCol>
                <a:gridCol w="1616764">
                  <a:extLst>
                    <a:ext uri="{9D8B030D-6E8A-4147-A177-3AD203B41FA5}">
                      <a16:colId xmlns:a16="http://schemas.microsoft.com/office/drawing/2014/main" val="2982466504"/>
                    </a:ext>
                  </a:extLst>
                </a:gridCol>
              </a:tblGrid>
              <a:tr h="77933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Appliance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Number of appliances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How many hours is it on for?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Total energy consumed in a day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066100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LED light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85046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Fluorescent light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77065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Projector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183939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Interactive board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114503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Laptop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491554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Kettle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552518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Fridge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465647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Dishwasher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549492"/>
                  </a:ext>
                </a:extLst>
              </a:tr>
              <a:tr h="59491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Microwave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8520"/>
                  </a:ext>
                </a:extLst>
              </a:tr>
            </a:tbl>
          </a:graphicData>
        </a:graphic>
      </p:graphicFrame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989FCC4-AFCB-84CB-6A3F-53C9CC69736E}"/>
              </a:ext>
            </a:extLst>
          </p:cNvPr>
          <p:cNvSpPr/>
          <p:nvPr/>
        </p:nvSpPr>
        <p:spPr>
          <a:xfrm>
            <a:off x="176526" y="8817745"/>
            <a:ext cx="6504060" cy="638146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Grand total (daily): __________      Grand total (yearly): __________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5E4E0A4-2A22-D631-089E-6FF9CC92271E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B902608-4A9C-33B1-56B2-6031CCD3369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2A7648C-09D3-E5D7-6E80-7EF7B3401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7EF3089-5EA6-EE69-060B-B3F3D5201F45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170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3719</TotalTime>
  <Words>198</Words>
  <Application>Microsoft Office PowerPoint</Application>
  <PresentationFormat>A4 Paper (210x297 mm)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49</cp:revision>
  <cp:lastPrinted>2022-07-08T20:17:44Z</cp:lastPrinted>
  <dcterms:created xsi:type="dcterms:W3CDTF">2022-04-04T08:08:59Z</dcterms:created>
  <dcterms:modified xsi:type="dcterms:W3CDTF">2022-09-02T08:46:46Z</dcterms:modified>
</cp:coreProperties>
</file>