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33"/>
    <p:restoredTop sz="94674"/>
  </p:normalViewPr>
  <p:slideViewPr>
    <p:cSldViewPr snapToGrid="0" snapToObjects="1">
      <p:cViewPr varScale="1">
        <p:scale>
          <a:sx n="78" d="100"/>
          <a:sy n="78" d="100"/>
        </p:scale>
        <p:origin x="2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7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39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24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1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02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2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1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15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9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87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96C9D609-E349-3742-A27B-68C95DE3EBB0}" type="datetimeFigureOut">
              <a:rPr lang="en-GB" smtClean="0"/>
              <a:t>09/12/2021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30BEC7C-740F-9C44-89E9-8EFEFE6E8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20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93;p13">
            <a:extLst>
              <a:ext uri="{FF2B5EF4-FFF2-40B4-BE49-F238E27FC236}">
                <a16:creationId xmlns:a16="http://schemas.microsoft.com/office/drawing/2014/main" id="{C372F74D-F2DC-41B3-9586-087E987621CA}"/>
              </a:ext>
            </a:extLst>
          </p:cNvPr>
          <p:cNvSpPr/>
          <p:nvPr userDrawn="1"/>
        </p:nvSpPr>
        <p:spPr>
          <a:xfrm>
            <a:off x="199281" y="290925"/>
            <a:ext cx="6459648" cy="167972"/>
          </a:xfrm>
          <a:prstGeom prst="roundRect">
            <a:avLst>
              <a:gd name="adj" fmla="val 16667"/>
            </a:avLst>
          </a:prstGeom>
          <a:solidFill>
            <a:srgbClr val="2FA2B4"/>
          </a:solidFill>
          <a:ln w="12700" cap="flat" cmpd="sng">
            <a:solidFill>
              <a:srgbClr val="2FA2B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chemeClr val="lt1"/>
                </a:solidFill>
                <a:latin typeface="Arial Rounded MT Bold" charset="0"/>
                <a:ea typeface="Arial Rounded MT Bold" charset="0"/>
                <a:cs typeface="Arial Rounded MT Bold" charset="0"/>
                <a:sym typeface="Nunito"/>
              </a:rPr>
              <a:t>S05.03.10 Handout </a:t>
            </a:r>
            <a:endParaRPr sz="1200" b="0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pic>
        <p:nvPicPr>
          <p:cNvPr id="8" name="Google Shape;122;p13">
            <a:extLst>
              <a:ext uri="{FF2B5EF4-FFF2-40B4-BE49-F238E27FC236}">
                <a16:creationId xmlns:a16="http://schemas.microsoft.com/office/drawing/2014/main" id="{4BB02A69-B83B-450F-B4B8-1AA76C75144D}"/>
              </a:ext>
            </a:extLst>
          </p:cNvPr>
          <p:cNvPicPr preferRelativeResize="0"/>
          <p:nvPr userDrawn="1"/>
        </p:nvPicPr>
        <p:blipFill rotWithShape="1">
          <a:blip r:embed="rId13">
            <a:alphaModFix/>
          </a:blip>
          <a:srcRect/>
          <a:stretch/>
        </p:blipFill>
        <p:spPr>
          <a:xfrm>
            <a:off x="197849" y="572792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A002E27-139C-48FE-93CF-F4E90CE70A53}"/>
              </a:ext>
            </a:extLst>
          </p:cNvPr>
          <p:cNvSpPr/>
          <p:nvPr userDrawn="1"/>
        </p:nvSpPr>
        <p:spPr>
          <a:xfrm>
            <a:off x="1339904" y="965670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DBBAC7F6-7592-40BC-9582-F56F98154335}"/>
              </a:ext>
            </a:extLst>
          </p:cNvPr>
          <p:cNvSpPr/>
          <p:nvPr userDrawn="1"/>
        </p:nvSpPr>
        <p:spPr>
          <a:xfrm>
            <a:off x="1079500" y="572792"/>
            <a:ext cx="5579429" cy="612000"/>
          </a:xfrm>
          <a:prstGeom prst="wedgeRoundRectCallout">
            <a:avLst>
              <a:gd name="adj1" fmla="val -52138"/>
              <a:gd name="adj2" fmla="val -21010"/>
              <a:gd name="adj3" fmla="val 16667"/>
            </a:avLst>
          </a:prstGeom>
          <a:noFill/>
          <a:ln w="15875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FA2B4"/>
                </a:solidFill>
                <a:effectLst/>
                <a:uLnTx/>
                <a:uFillTx/>
                <a:latin typeface="Arial Rounded MT Bold" charset="0"/>
                <a:ea typeface="Arial Rounded MT Bold" charset="0"/>
                <a:cs typeface="Arial Rounded MT Bold" charset="0"/>
              </a:rPr>
              <a:t>Predict whether an object will sink or float.</a:t>
            </a:r>
          </a:p>
        </p:txBody>
      </p:sp>
    </p:spTree>
    <p:extLst>
      <p:ext uri="{BB962C8B-B14F-4D97-AF65-F5344CB8AC3E}">
        <p14:creationId xmlns:p14="http://schemas.microsoft.com/office/powerpoint/2010/main" val="5239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47718" y="1295402"/>
            <a:ext cx="6516000" cy="510777"/>
          </a:xfrm>
          <a:prstGeom prst="roundRect">
            <a:avLst/>
          </a:prstGeom>
          <a:noFill/>
          <a:ln>
            <a:solidFill>
              <a:srgbClr val="2FA2B4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Predict whether each object will sink or float before conducting </a:t>
            </a:r>
          </a:p>
          <a:p>
            <a:pPr algn="ctr"/>
            <a:r>
              <a:rPr lang="en-GB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tests. Record your results in the table below.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057605"/>
              </p:ext>
            </p:extLst>
          </p:nvPr>
        </p:nvGraphicFramePr>
        <p:xfrm>
          <a:off x="147718" y="2418178"/>
          <a:ext cx="6516000" cy="4228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8517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object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prediction sink or float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mass </a:t>
                      </a: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(g)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volume (cm</a:t>
                      </a:r>
                      <a:r>
                        <a:rPr lang="en-GB" sz="1400" b="0" baseline="300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3</a:t>
                      </a:r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density (g/cm</a:t>
                      </a:r>
                      <a:r>
                        <a:rPr lang="en-GB" sz="1400" b="0" baseline="300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3</a:t>
                      </a:r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result </a:t>
                      </a:r>
                    </a:p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sink</a:t>
                      </a:r>
                      <a:r>
                        <a:rPr lang="en-GB" sz="1400" b="0" baseline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Arial Rounded MT" charset="0"/>
                          <a:cs typeface="Arial Rounded MT" charset="0"/>
                        </a:rPr>
                        <a:t> or float</a:t>
                      </a:r>
                      <a:endParaRPr lang="en-GB" sz="14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Arial Rounded MT" charset="0"/>
                        <a:cs typeface="Arial Rounded MT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3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tennis ball </a:t>
                      </a:r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1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golf ball</a:t>
                      </a:r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3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ping-pong ball </a:t>
                      </a:r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31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marble</a:t>
                      </a:r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31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base-10 cube</a:t>
                      </a:r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1</a:t>
                      </a:r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147718" y="6752726"/>
            <a:ext cx="4589382" cy="2772274"/>
          </a:xfrm>
          <a:prstGeom prst="roundRect">
            <a:avLst>
              <a:gd name="adj" fmla="val 6255"/>
            </a:avLst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do you notice about the relationship between the density of an object and whether it floats or sinks?</a:t>
            </a:r>
            <a:endParaRPr lang="en-GB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lvl="0" algn="r"/>
            <a:r>
              <a:rPr lang="en-GB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</a:t>
            </a:r>
          </a:p>
          <a:p>
            <a:pPr lvl="0" algn="r"/>
            <a:r>
              <a:rPr lang="en-GB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</a:t>
            </a:r>
          </a:p>
          <a:p>
            <a:pPr lvl="0" algn="r"/>
            <a:r>
              <a:rPr lang="en-GB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</a:t>
            </a:r>
          </a:p>
          <a:p>
            <a:pPr lvl="0" algn="r"/>
            <a:r>
              <a:rPr lang="en-GB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8"/>
          <a:stretch/>
        </p:blipFill>
        <p:spPr>
          <a:xfrm>
            <a:off x="147718" y="8360569"/>
            <a:ext cx="908929" cy="1164431"/>
          </a:xfrm>
          <a:prstGeom prst="roundRect">
            <a:avLst/>
          </a:prstGeom>
          <a:ln>
            <a:solidFill>
              <a:srgbClr val="2FA2B4"/>
            </a:solidFill>
          </a:ln>
        </p:spPr>
      </p:pic>
      <p:sp>
        <p:nvSpPr>
          <p:cNvPr id="20" name="Rectangle: Rounded Corners 19"/>
          <p:cNvSpPr>
            <a:spLocks noChangeArrowheads="1"/>
          </p:cNvSpPr>
          <p:nvPr/>
        </p:nvSpPr>
        <p:spPr bwMode="auto">
          <a:xfrm>
            <a:off x="4863718" y="6752726"/>
            <a:ext cx="1800000" cy="1333999"/>
          </a:xfrm>
          <a:prstGeom prst="roundRect">
            <a:avLst>
              <a:gd name="adj" fmla="val 6671"/>
            </a:avLst>
          </a:prstGeom>
          <a:noFill/>
          <a:ln w="12700">
            <a:solidFill>
              <a:srgbClr val="2FA2B4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</a:t>
            </a: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will happen if you use the same material with a different mass?  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4863718" y="8193163"/>
            <a:ext cx="1800000" cy="1446137"/>
          </a:xfrm>
          <a:prstGeom prst="roundRect">
            <a:avLst>
              <a:gd name="adj" fmla="val 4153"/>
            </a:avLst>
          </a:prstGeom>
          <a:noFill/>
          <a:ln w="12700">
            <a:solidFill>
              <a:srgbClr val="2FA2B4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</a:t>
            </a: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 Explain which material you would use to create a buoyancy aid and why.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149107-ABD6-4ACD-8C55-A4DADE842D49}"/>
              </a:ext>
            </a:extLst>
          </p:cNvPr>
          <p:cNvSpPr/>
          <p:nvPr/>
        </p:nvSpPr>
        <p:spPr>
          <a:xfrm>
            <a:off x="147718" y="1811800"/>
            <a:ext cx="3923241" cy="59160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GB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Remember to calculate the density of each </a:t>
            </a:r>
          </a:p>
          <a:p>
            <a:r>
              <a:rPr lang="en-GB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object you divide the mass by the volume.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4EFDC-D50D-4DD1-9FC8-AF51249D1304}"/>
              </a:ext>
            </a:extLst>
          </p:cNvPr>
          <p:cNvSpPr/>
          <p:nvPr/>
        </p:nvSpPr>
        <p:spPr>
          <a:xfrm>
            <a:off x="4019550" y="1892993"/>
            <a:ext cx="2644168" cy="374571"/>
          </a:xfrm>
          <a:prstGeom prst="roundRect">
            <a:avLst/>
          </a:prstGeom>
          <a:ln>
            <a:solidFill>
              <a:srgbClr val="2FA2B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2FA2B4"/>
                </a:solidFill>
                <a:latin typeface="Arial Rounded MT Bold" panose="020F0704030504030204" pitchFamily="34" charset="0"/>
                <a:ea typeface="Arial Rounded MT" charset="0"/>
                <a:cs typeface="Arial Rounded MT" charset="0"/>
              </a:rPr>
              <a:t>density = mass ÷ volume</a:t>
            </a:r>
            <a:endParaRPr lang="en-GB" sz="16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64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929" y="1257102"/>
            <a:ext cx="6516000" cy="571374"/>
          </a:xfrm>
          <a:prstGeom prst="roundRect">
            <a:avLst/>
          </a:prstGeom>
          <a:noFill/>
          <a:ln>
            <a:solidFill>
              <a:srgbClr val="2FA2B4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In the space below, choose one object you tested and draw the experiment. Using arrows, draw and label the forces acting on it.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71000" y="1898402"/>
            <a:ext cx="6516000" cy="7766298"/>
          </a:xfrm>
          <a:prstGeom prst="roundRect">
            <a:avLst>
              <a:gd name="adj" fmla="val 1388"/>
            </a:avLst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428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05.03.10 Handout" id="{DF760D0A-CA13-0B4C-94CC-6B5120257D75}" vid="{802BF33C-9E28-F046-946A-62D8FEADB7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S05.03.10 Handoutq</Template>
  <TotalTime>93</TotalTime>
  <Words>162</Words>
  <Application>Microsoft Macintosh PowerPoint</Application>
  <PresentationFormat>A4 Paper (210x297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Gill</dc:creator>
  <cp:lastModifiedBy>Jean Debney</cp:lastModifiedBy>
  <cp:revision>14</cp:revision>
  <cp:lastPrinted>2018-10-24T08:54:43Z</cp:lastPrinted>
  <dcterms:created xsi:type="dcterms:W3CDTF">2018-10-22T16:18:38Z</dcterms:created>
  <dcterms:modified xsi:type="dcterms:W3CDTF">2021-12-09T17:59:06Z</dcterms:modified>
</cp:coreProperties>
</file>