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264" y="1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43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9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7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7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3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52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81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24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77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5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5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67EF5-B59A-4C37-BB73-402FD6B80F3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9E28-1D0B-46ED-9D6A-71DEE36BF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00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4A74B2-DCB7-4479-EA8C-C5D5ED81C3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0859FE-9EA0-3239-70FA-354B298900ED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KS3-01-02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68F202-8B62-1556-BBF1-D6A14F2B711F}"/>
              </a:ext>
            </a:extLst>
          </p:cNvPr>
          <p:cNvSpPr txBox="1"/>
          <p:nvPr/>
        </p:nvSpPr>
        <p:spPr>
          <a:xfrm>
            <a:off x="1042997" y="257740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Describe the structure of animal cells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FF3130-0E8B-423E-7EE1-AE3F02DF069B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80B19-C891-6273-6B90-9302296B1360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Rounded Rectangle 87">
            <a:extLst>
              <a:ext uri="{FF2B5EF4-FFF2-40B4-BE49-F238E27FC236}">
                <a16:creationId xmlns:a16="http://schemas.microsoft.com/office/drawing/2014/main" id="{B7800F53-2EFF-EE10-1DB9-67C7815064BF}"/>
              </a:ext>
            </a:extLst>
          </p:cNvPr>
          <p:cNvSpPr/>
          <p:nvPr/>
        </p:nvSpPr>
        <p:spPr>
          <a:xfrm>
            <a:off x="202034" y="1429543"/>
            <a:ext cx="6478552" cy="49069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1C7F47-24EC-91B8-DA0B-9ECA4E3913B6}"/>
              </a:ext>
            </a:extLst>
          </p:cNvPr>
          <p:cNvSpPr txBox="1"/>
          <p:nvPr/>
        </p:nvSpPr>
        <p:spPr>
          <a:xfrm>
            <a:off x="2759553" y="1536391"/>
            <a:ext cx="1338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The cheek of it!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A9A88E-4DF7-6B9E-92F9-EEE428083251}"/>
              </a:ext>
            </a:extLst>
          </p:cNvPr>
          <p:cNvSpPr txBox="1"/>
          <p:nvPr/>
        </p:nvSpPr>
        <p:spPr>
          <a:xfrm>
            <a:off x="202034" y="2123450"/>
            <a:ext cx="647855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Method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1. Gently scrape the inside of your cheek with a sterile cotton bud.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2. Now, smear the scrapings onto the middle of a clean microscope slide.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3. Place your used cotton bud in a beaker of disinfectant.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4. Place a drop of dilute methylene blue on top to stain the cells.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5. Place a coverslip over the cells, lowering it carefully to avoid air bubbles.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6. Place the slide under the low-power lens of a microscope, focusing carefully. Then, switch to high power and focus using fine adjustment.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7. On your worksheet, draw (in pencil) two or three cells in detail. Try to label them using your knowledge </a:t>
            </a:r>
            <a:r>
              <a:rPr lang="en-GB" sz="1200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oF</a:t>
            </a: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animal cells.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5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8. Remember to note the total magnification you are using.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View your cheek cell on all 3 magnifications. For each magnification, complete the table below: </a:t>
            </a:r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D74E3DB8-DE64-FB15-6162-B68762CB1167}"/>
              </a:ext>
            </a:extLst>
          </p:cNvPr>
          <p:cNvSpPr/>
          <p:nvPr/>
        </p:nvSpPr>
        <p:spPr>
          <a:xfrm>
            <a:off x="202034" y="2084485"/>
            <a:ext cx="6478552" cy="2940253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14" name="Google Shape;89;g21621f39ed2_0_0">
            <a:extLst>
              <a:ext uri="{FF2B5EF4-FFF2-40B4-BE49-F238E27FC236}">
                <a16:creationId xmlns:a16="http://schemas.microsoft.com/office/drawing/2014/main" id="{D7E94F6E-51B8-9882-4467-76C66609B4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2386504"/>
              </p:ext>
            </p:extLst>
          </p:nvPr>
        </p:nvGraphicFramePr>
        <p:xfrm>
          <a:off x="225000" y="5188983"/>
          <a:ext cx="6455586" cy="4320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3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13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Observation 1</a:t>
                      </a: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8425" marR="98425" marT="49200" marB="4920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Magnification:		</a:t>
                      </a:r>
                      <a:endParaRPr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8425" marR="98425" marT="49200" marB="49200" anchor="b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3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Observation 2</a:t>
                      </a:r>
                      <a:endParaRPr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8425" marR="98425" marT="49200" marB="4920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Magnification:		</a:t>
                      </a:r>
                      <a:endParaRPr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8425" marR="98425" marT="49200" marB="49200" anchor="b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80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Observation 3</a:t>
                      </a: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8425" marR="98425" marT="49200" marB="4920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sym typeface="Arial Rounded"/>
                        </a:rPr>
                        <a:t>Magnification:		</a:t>
                      </a:r>
                      <a:endParaRPr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8425" marR="98425" marT="49200" marB="49200" anchor="b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22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051191-7ACF-51A3-60F5-D784D497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865DDB-4147-AEFF-6DD5-B4F1A3646EB6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KS3-01-02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78ADD-9793-D7AE-1EAF-B0E438262DDC}"/>
              </a:ext>
            </a:extLst>
          </p:cNvPr>
          <p:cNvSpPr txBox="1"/>
          <p:nvPr/>
        </p:nvSpPr>
        <p:spPr>
          <a:xfrm>
            <a:off x="1059539" y="265660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Describe the structure of animal cells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3C32A-3217-6C40-DAF3-3C3F4020C2EB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E0653-0DD8-4A85-6F12-71EFCA8BA5B3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7" name="Rounded Rectangle 87">
            <a:extLst>
              <a:ext uri="{FF2B5EF4-FFF2-40B4-BE49-F238E27FC236}">
                <a16:creationId xmlns:a16="http://schemas.microsoft.com/office/drawing/2014/main" id="{DD4163D0-13C9-D33B-3EE5-E2FE2441CAA2}"/>
              </a:ext>
            </a:extLst>
          </p:cNvPr>
          <p:cNvSpPr/>
          <p:nvPr/>
        </p:nvSpPr>
        <p:spPr>
          <a:xfrm>
            <a:off x="202034" y="1429543"/>
            <a:ext cx="6478552" cy="49069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7F6E95-7E36-D79F-1966-C887C7711984}"/>
              </a:ext>
            </a:extLst>
          </p:cNvPr>
          <p:cNvSpPr txBox="1"/>
          <p:nvPr/>
        </p:nvSpPr>
        <p:spPr>
          <a:xfrm>
            <a:off x="2588578" y="1536391"/>
            <a:ext cx="1680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Animal cell diagram</a:t>
            </a:r>
          </a:p>
        </p:txBody>
      </p:sp>
      <p:pic>
        <p:nvPicPr>
          <p:cNvPr id="12" name="Google Shape;94;p4">
            <a:extLst>
              <a:ext uri="{FF2B5EF4-FFF2-40B4-BE49-F238E27FC236}">
                <a16:creationId xmlns:a16="http://schemas.microsoft.com/office/drawing/2014/main" id="{F490D736-FBF8-8AD2-1470-EA81342B052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961511">
            <a:off x="2387373" y="2530306"/>
            <a:ext cx="2083255" cy="1713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95;p4">
            <a:extLst>
              <a:ext uri="{FF2B5EF4-FFF2-40B4-BE49-F238E27FC236}">
                <a16:creationId xmlns:a16="http://schemas.microsoft.com/office/drawing/2014/main" id="{F790A015-7F47-F85F-6CAD-8F66956A59B8}"/>
              </a:ext>
            </a:extLst>
          </p:cNvPr>
          <p:cNvSpPr txBox="1"/>
          <p:nvPr/>
        </p:nvSpPr>
        <p:spPr>
          <a:xfrm>
            <a:off x="148034" y="2110089"/>
            <a:ext cx="65160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Using the key words, label the organelles in animal cell.</a:t>
            </a:r>
            <a:endParaRPr sz="14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cxnSp>
        <p:nvCxnSpPr>
          <p:cNvPr id="14" name="Google Shape;97;p4">
            <a:extLst>
              <a:ext uri="{FF2B5EF4-FFF2-40B4-BE49-F238E27FC236}">
                <a16:creationId xmlns:a16="http://schemas.microsoft.com/office/drawing/2014/main" id="{0C368667-56BB-5454-45BE-002108A1A93A}"/>
              </a:ext>
            </a:extLst>
          </p:cNvPr>
          <p:cNvCxnSpPr>
            <a:stCxn id="15" idx="1"/>
          </p:cNvCxnSpPr>
          <p:nvPr/>
        </p:nvCxnSpPr>
        <p:spPr>
          <a:xfrm rot="10800000">
            <a:off x="4235423" y="2893951"/>
            <a:ext cx="728100" cy="243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5" name="Google Shape;98;p4">
            <a:extLst>
              <a:ext uri="{FF2B5EF4-FFF2-40B4-BE49-F238E27FC236}">
                <a16:creationId xmlns:a16="http://schemas.microsoft.com/office/drawing/2014/main" id="{03277662-8E8F-3D84-1FCE-9B5E3B4580B1}"/>
              </a:ext>
            </a:extLst>
          </p:cNvPr>
          <p:cNvSpPr/>
          <p:nvPr/>
        </p:nvSpPr>
        <p:spPr>
          <a:xfrm>
            <a:off x="4963523" y="2655263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99;p4">
            <a:extLst>
              <a:ext uri="{FF2B5EF4-FFF2-40B4-BE49-F238E27FC236}">
                <a16:creationId xmlns:a16="http://schemas.microsoft.com/office/drawing/2014/main" id="{563BBC6D-0A8D-D37F-8749-B379C9373CF2}"/>
              </a:ext>
            </a:extLst>
          </p:cNvPr>
          <p:cNvCxnSpPr>
            <a:stCxn id="19" idx="1"/>
          </p:cNvCxnSpPr>
          <p:nvPr/>
        </p:nvCxnSpPr>
        <p:spPr>
          <a:xfrm rot="10800000">
            <a:off x="4026023" y="3538587"/>
            <a:ext cx="937500" cy="2034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" name="Google Shape;101;p4">
            <a:extLst>
              <a:ext uri="{FF2B5EF4-FFF2-40B4-BE49-F238E27FC236}">
                <a16:creationId xmlns:a16="http://schemas.microsoft.com/office/drawing/2014/main" id="{59947AF7-48B6-C3AC-E96C-D28286B47635}"/>
              </a:ext>
            </a:extLst>
          </p:cNvPr>
          <p:cNvCxnSpPr>
            <a:stCxn id="21" idx="3"/>
          </p:cNvCxnSpPr>
          <p:nvPr/>
        </p:nvCxnSpPr>
        <p:spPr>
          <a:xfrm>
            <a:off x="1889577" y="3744327"/>
            <a:ext cx="866400" cy="510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8" name="Google Shape;103;p4">
            <a:extLst>
              <a:ext uri="{FF2B5EF4-FFF2-40B4-BE49-F238E27FC236}">
                <a16:creationId xmlns:a16="http://schemas.microsoft.com/office/drawing/2014/main" id="{85DE58DE-0F28-6FD4-B928-165F49ACBF70}"/>
              </a:ext>
            </a:extLst>
          </p:cNvPr>
          <p:cNvCxnSpPr>
            <a:stCxn id="20" idx="3"/>
          </p:cNvCxnSpPr>
          <p:nvPr/>
        </p:nvCxnSpPr>
        <p:spPr>
          <a:xfrm rot="10800000" flipH="1">
            <a:off x="1889577" y="2893951"/>
            <a:ext cx="1298100" cy="243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" name="Google Shape;100;p4">
            <a:extLst>
              <a:ext uri="{FF2B5EF4-FFF2-40B4-BE49-F238E27FC236}">
                <a16:creationId xmlns:a16="http://schemas.microsoft.com/office/drawing/2014/main" id="{ABFC50C7-F1F3-6063-E4C4-E13B0B434F85}"/>
              </a:ext>
            </a:extLst>
          </p:cNvPr>
          <p:cNvSpPr/>
          <p:nvPr/>
        </p:nvSpPr>
        <p:spPr>
          <a:xfrm>
            <a:off x="4963523" y="3478999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04;p4">
            <a:extLst>
              <a:ext uri="{FF2B5EF4-FFF2-40B4-BE49-F238E27FC236}">
                <a16:creationId xmlns:a16="http://schemas.microsoft.com/office/drawing/2014/main" id="{68512C73-54A0-C16E-C8C2-3B15E73AF5F9}"/>
              </a:ext>
            </a:extLst>
          </p:cNvPr>
          <p:cNvSpPr/>
          <p:nvPr/>
        </p:nvSpPr>
        <p:spPr>
          <a:xfrm>
            <a:off x="292271" y="2655263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02;p4">
            <a:extLst>
              <a:ext uri="{FF2B5EF4-FFF2-40B4-BE49-F238E27FC236}">
                <a16:creationId xmlns:a16="http://schemas.microsoft.com/office/drawing/2014/main" id="{DB0CBFE3-4671-8101-0535-09534034BBDF}"/>
              </a:ext>
            </a:extLst>
          </p:cNvPr>
          <p:cNvSpPr/>
          <p:nvPr/>
        </p:nvSpPr>
        <p:spPr>
          <a:xfrm>
            <a:off x="292271" y="3481339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C23DD7-14C6-BC2D-3B90-CCDFEEE71540}"/>
              </a:ext>
            </a:extLst>
          </p:cNvPr>
          <p:cNvSpPr txBox="1"/>
          <p:nvPr/>
        </p:nvSpPr>
        <p:spPr>
          <a:xfrm>
            <a:off x="294721" y="4415021"/>
            <a:ext cx="6268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Key Words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mitochondria                  nucleus               cytoplasm                 membrane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999ED5-95D7-BF89-D045-8008DC176976}"/>
              </a:ext>
            </a:extLst>
          </p:cNvPr>
          <p:cNvSpPr txBox="1"/>
          <p:nvPr/>
        </p:nvSpPr>
        <p:spPr>
          <a:xfrm>
            <a:off x="268786" y="5245762"/>
            <a:ext cx="638936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For each organelle, give its function.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Cell membrane: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Nucleus: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Cytoplasm: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Mitochondria: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The function of ribosomes is to make proteins. Ribosomes are not shown on the above diagram. Can you suggest a reason why?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8" name="Rounded Rectangle 87">
            <a:extLst>
              <a:ext uri="{FF2B5EF4-FFF2-40B4-BE49-F238E27FC236}">
                <a16:creationId xmlns:a16="http://schemas.microsoft.com/office/drawing/2014/main" id="{420EF629-F508-B0EB-8999-248A8D58802E}"/>
              </a:ext>
            </a:extLst>
          </p:cNvPr>
          <p:cNvSpPr/>
          <p:nvPr/>
        </p:nvSpPr>
        <p:spPr>
          <a:xfrm>
            <a:off x="199852" y="5142537"/>
            <a:ext cx="6497276" cy="4343851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116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81E4A3-3CF3-323F-2DA6-02C7B58485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06C37F-C779-876D-79C7-6B76C8D614C3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KS3-01-02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6749E1-406B-A861-A79E-79356F89172C}"/>
              </a:ext>
            </a:extLst>
          </p:cNvPr>
          <p:cNvSpPr txBox="1"/>
          <p:nvPr/>
        </p:nvSpPr>
        <p:spPr>
          <a:xfrm>
            <a:off x="1059539" y="24208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Describe the structure of animal cells        ANSWERS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771410-B394-820A-8564-B4C4268B19BB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87FAB3-07A2-4829-8189-D0BD2064D292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7" name="Rounded Rectangle 87">
            <a:extLst>
              <a:ext uri="{FF2B5EF4-FFF2-40B4-BE49-F238E27FC236}">
                <a16:creationId xmlns:a16="http://schemas.microsoft.com/office/drawing/2014/main" id="{77929D28-4D54-7091-CBB6-0B5B31BFFDA4}"/>
              </a:ext>
            </a:extLst>
          </p:cNvPr>
          <p:cNvSpPr/>
          <p:nvPr/>
        </p:nvSpPr>
        <p:spPr>
          <a:xfrm>
            <a:off x="202034" y="1429543"/>
            <a:ext cx="6478552" cy="49069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821FD-D624-41C5-D17D-77368EE4412D}"/>
              </a:ext>
            </a:extLst>
          </p:cNvPr>
          <p:cNvSpPr txBox="1"/>
          <p:nvPr/>
        </p:nvSpPr>
        <p:spPr>
          <a:xfrm>
            <a:off x="2588578" y="1536391"/>
            <a:ext cx="1680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Animal cell diagram</a:t>
            </a:r>
          </a:p>
        </p:txBody>
      </p:sp>
      <p:pic>
        <p:nvPicPr>
          <p:cNvPr id="9" name="Google Shape;94;p4">
            <a:extLst>
              <a:ext uri="{FF2B5EF4-FFF2-40B4-BE49-F238E27FC236}">
                <a16:creationId xmlns:a16="http://schemas.microsoft.com/office/drawing/2014/main" id="{FA0F10C8-E04E-4BAE-5586-9952BBE2E7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961511">
            <a:off x="2387373" y="2530306"/>
            <a:ext cx="2083255" cy="171370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95;p4">
            <a:extLst>
              <a:ext uri="{FF2B5EF4-FFF2-40B4-BE49-F238E27FC236}">
                <a16:creationId xmlns:a16="http://schemas.microsoft.com/office/drawing/2014/main" id="{694496AD-7D75-4C7B-4C98-FDB560255EBA}"/>
              </a:ext>
            </a:extLst>
          </p:cNvPr>
          <p:cNvSpPr txBox="1"/>
          <p:nvPr/>
        </p:nvSpPr>
        <p:spPr>
          <a:xfrm>
            <a:off x="148034" y="2110089"/>
            <a:ext cx="65160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Using the key words, label the organelles in animal cell.</a:t>
            </a:r>
            <a:endParaRPr sz="14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cxnSp>
        <p:nvCxnSpPr>
          <p:cNvPr id="11" name="Google Shape;97;p4">
            <a:extLst>
              <a:ext uri="{FF2B5EF4-FFF2-40B4-BE49-F238E27FC236}">
                <a16:creationId xmlns:a16="http://schemas.microsoft.com/office/drawing/2014/main" id="{D05B1E67-4914-DA70-30DB-06A17C62A613}"/>
              </a:ext>
            </a:extLst>
          </p:cNvPr>
          <p:cNvCxnSpPr>
            <a:stCxn id="12" idx="1"/>
          </p:cNvCxnSpPr>
          <p:nvPr/>
        </p:nvCxnSpPr>
        <p:spPr>
          <a:xfrm rot="10800000">
            <a:off x="4235423" y="2893951"/>
            <a:ext cx="728100" cy="243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" name="Google Shape;98;p4">
            <a:extLst>
              <a:ext uri="{FF2B5EF4-FFF2-40B4-BE49-F238E27FC236}">
                <a16:creationId xmlns:a16="http://schemas.microsoft.com/office/drawing/2014/main" id="{62923766-5F94-8B9D-7EB8-1A62A9EEEEAB}"/>
              </a:ext>
            </a:extLst>
          </p:cNvPr>
          <p:cNvSpPr/>
          <p:nvPr/>
        </p:nvSpPr>
        <p:spPr>
          <a:xfrm>
            <a:off x="4963523" y="2655263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" name="Google Shape;99;p4">
            <a:extLst>
              <a:ext uri="{FF2B5EF4-FFF2-40B4-BE49-F238E27FC236}">
                <a16:creationId xmlns:a16="http://schemas.microsoft.com/office/drawing/2014/main" id="{E1C15861-F7FC-D641-0FA8-7BC6BDE6F1AF}"/>
              </a:ext>
            </a:extLst>
          </p:cNvPr>
          <p:cNvCxnSpPr>
            <a:stCxn id="16" idx="1"/>
          </p:cNvCxnSpPr>
          <p:nvPr/>
        </p:nvCxnSpPr>
        <p:spPr>
          <a:xfrm rot="10800000">
            <a:off x="4026023" y="3538587"/>
            <a:ext cx="937500" cy="2034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" name="Google Shape;101;p4">
            <a:extLst>
              <a:ext uri="{FF2B5EF4-FFF2-40B4-BE49-F238E27FC236}">
                <a16:creationId xmlns:a16="http://schemas.microsoft.com/office/drawing/2014/main" id="{3C23E708-F73B-0D9A-E7BA-61277899ED54}"/>
              </a:ext>
            </a:extLst>
          </p:cNvPr>
          <p:cNvCxnSpPr>
            <a:stCxn id="18" idx="3"/>
          </p:cNvCxnSpPr>
          <p:nvPr/>
        </p:nvCxnSpPr>
        <p:spPr>
          <a:xfrm>
            <a:off x="1889577" y="3744327"/>
            <a:ext cx="866400" cy="510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" name="Google Shape;103;p4">
            <a:extLst>
              <a:ext uri="{FF2B5EF4-FFF2-40B4-BE49-F238E27FC236}">
                <a16:creationId xmlns:a16="http://schemas.microsoft.com/office/drawing/2014/main" id="{473AD262-B67C-80E6-992E-8C9CDEB4E575}"/>
              </a:ext>
            </a:extLst>
          </p:cNvPr>
          <p:cNvCxnSpPr>
            <a:stCxn id="17" idx="3"/>
          </p:cNvCxnSpPr>
          <p:nvPr/>
        </p:nvCxnSpPr>
        <p:spPr>
          <a:xfrm rot="10800000" flipH="1">
            <a:off x="1889577" y="2893951"/>
            <a:ext cx="1298100" cy="24300"/>
          </a:xfrm>
          <a:prstGeom prst="straightConnector1">
            <a:avLst/>
          </a:prstGeom>
          <a:noFill/>
          <a:ln w="254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" name="Google Shape;100;p4">
            <a:extLst>
              <a:ext uri="{FF2B5EF4-FFF2-40B4-BE49-F238E27FC236}">
                <a16:creationId xmlns:a16="http://schemas.microsoft.com/office/drawing/2014/main" id="{70C63BDE-6B3B-6E5C-272C-F13DF493BC3C}"/>
              </a:ext>
            </a:extLst>
          </p:cNvPr>
          <p:cNvSpPr/>
          <p:nvPr/>
        </p:nvSpPr>
        <p:spPr>
          <a:xfrm>
            <a:off x="4963523" y="3478999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04;p4">
            <a:extLst>
              <a:ext uri="{FF2B5EF4-FFF2-40B4-BE49-F238E27FC236}">
                <a16:creationId xmlns:a16="http://schemas.microsoft.com/office/drawing/2014/main" id="{BE039B2B-82F1-44B2-0399-B9CC6E9AFA50}"/>
              </a:ext>
            </a:extLst>
          </p:cNvPr>
          <p:cNvSpPr/>
          <p:nvPr/>
        </p:nvSpPr>
        <p:spPr>
          <a:xfrm>
            <a:off x="292271" y="2655263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02;p4">
            <a:extLst>
              <a:ext uri="{FF2B5EF4-FFF2-40B4-BE49-F238E27FC236}">
                <a16:creationId xmlns:a16="http://schemas.microsoft.com/office/drawing/2014/main" id="{77C29397-474F-2707-8B7C-BAE612ED12C0}"/>
              </a:ext>
            </a:extLst>
          </p:cNvPr>
          <p:cNvSpPr/>
          <p:nvPr/>
        </p:nvSpPr>
        <p:spPr>
          <a:xfrm>
            <a:off x="292271" y="3481339"/>
            <a:ext cx="1597306" cy="5259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9E0406-C13A-7749-8FCF-8F7B3537C53D}"/>
              </a:ext>
            </a:extLst>
          </p:cNvPr>
          <p:cNvSpPr txBox="1"/>
          <p:nvPr/>
        </p:nvSpPr>
        <p:spPr>
          <a:xfrm>
            <a:off x="294721" y="4415021"/>
            <a:ext cx="6268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Key Words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mitochondria                  nucleus               cytoplasm                 membrane</a:t>
            </a:r>
            <a:endParaRPr lang="en-GB"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CA363B-5504-07D4-70C3-5FEFF58E7891}"/>
              </a:ext>
            </a:extLst>
          </p:cNvPr>
          <p:cNvSpPr txBox="1"/>
          <p:nvPr/>
        </p:nvSpPr>
        <p:spPr>
          <a:xfrm>
            <a:off x="268786" y="5245762"/>
            <a:ext cx="638936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For each organelle, give its function.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Cell membrane: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Nucleus: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Cytoplasm: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Mitochondria: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The function of ribosomes is to make proteins. Ribosomes are not shown on the above diagram. Can you suggest a reason why?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1" name="Rounded Rectangle 87">
            <a:extLst>
              <a:ext uri="{FF2B5EF4-FFF2-40B4-BE49-F238E27FC236}">
                <a16:creationId xmlns:a16="http://schemas.microsoft.com/office/drawing/2014/main" id="{3FF48EA5-3AE7-5B2A-12CD-934E933EDEDF}"/>
              </a:ext>
            </a:extLst>
          </p:cNvPr>
          <p:cNvSpPr/>
          <p:nvPr/>
        </p:nvSpPr>
        <p:spPr>
          <a:xfrm>
            <a:off x="199852" y="5142537"/>
            <a:ext cx="6497276" cy="4343851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A1EE07-C545-B5A5-64BC-C95B3C2473B4}"/>
              </a:ext>
            </a:extLst>
          </p:cNvPr>
          <p:cNvSpPr txBox="1"/>
          <p:nvPr/>
        </p:nvSpPr>
        <p:spPr>
          <a:xfrm>
            <a:off x="420227" y="2692358"/>
            <a:ext cx="1341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Mitochondrion/ </a:t>
            </a:r>
          </a:p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Mitochondria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566710-B790-A00D-270E-FB258359939A}"/>
              </a:ext>
            </a:extLst>
          </p:cNvPr>
          <p:cNvSpPr txBox="1"/>
          <p:nvPr/>
        </p:nvSpPr>
        <p:spPr>
          <a:xfrm>
            <a:off x="601846" y="3603486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Cytoplasm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33C1CB-80CC-8364-5946-7AD191227FB3}"/>
              </a:ext>
            </a:extLst>
          </p:cNvPr>
          <p:cNvSpPr txBox="1"/>
          <p:nvPr/>
        </p:nvSpPr>
        <p:spPr>
          <a:xfrm>
            <a:off x="5258061" y="2767601"/>
            <a:ext cx="975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Membrane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8023A8-3033-BCC5-FC15-878DF261CD08}"/>
              </a:ext>
            </a:extLst>
          </p:cNvPr>
          <p:cNvSpPr txBox="1"/>
          <p:nvPr/>
        </p:nvSpPr>
        <p:spPr>
          <a:xfrm>
            <a:off x="5350233" y="3603486"/>
            <a:ext cx="791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Nucleus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2C60C3-1C06-FB9A-21CA-57EC1CB0404A}"/>
              </a:ext>
            </a:extLst>
          </p:cNvPr>
          <p:cNvSpPr txBox="1"/>
          <p:nvPr/>
        </p:nvSpPr>
        <p:spPr>
          <a:xfrm>
            <a:off x="1595074" y="5689274"/>
            <a:ext cx="44502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u="none" strike="noStrike" cap="none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Controls which substances enter and leave the cell. </a:t>
            </a:r>
            <a:endParaRPr lang="en-GB" sz="1200" u="none" strike="noStrike" cap="none" dirty="0">
              <a:solidFill>
                <a:srgbClr val="FF000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987BC9-6B25-8D17-F679-903B75582A7A}"/>
              </a:ext>
            </a:extLst>
          </p:cNvPr>
          <p:cNvSpPr txBox="1"/>
          <p:nvPr/>
        </p:nvSpPr>
        <p:spPr>
          <a:xfrm>
            <a:off x="1142088" y="6440672"/>
            <a:ext cx="54187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  <a:buFont typeface="Arial Rounded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The control centre of the cell which contains the genetic information. </a:t>
            </a:r>
            <a:endParaRPr lang="en-GB" sz="1200" u="none" strike="noStrike" cap="none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422D14-622D-E8A1-BDD0-AF3523762C63}"/>
              </a:ext>
            </a:extLst>
          </p:cNvPr>
          <p:cNvSpPr txBox="1"/>
          <p:nvPr/>
        </p:nvSpPr>
        <p:spPr>
          <a:xfrm>
            <a:off x="1257701" y="6998778"/>
            <a:ext cx="5331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  <a:buFont typeface="Arial Rounded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 jelly like substance that holds the organelle in place. It is also where chemical reactions take place. </a:t>
            </a:r>
            <a:endParaRPr lang="en-GB" sz="1200" u="none" strike="noStrike" cap="none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04F7A2-D72B-94F6-EABD-550CECA72B78}"/>
              </a:ext>
            </a:extLst>
          </p:cNvPr>
          <p:cNvSpPr txBox="1"/>
          <p:nvPr/>
        </p:nvSpPr>
        <p:spPr>
          <a:xfrm>
            <a:off x="1435388" y="7742089"/>
            <a:ext cx="53274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  <a:buFont typeface="Arial Rounded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Where respiration takes place. During respiration, energy is transferred to the organism so that it can carry out basic functions. </a:t>
            </a:r>
            <a:endParaRPr lang="en-GB" sz="1200" u="none" strike="noStrike" cap="none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E98844-036B-0E9C-CEF8-51AB303DD54F}"/>
              </a:ext>
            </a:extLst>
          </p:cNvPr>
          <p:cNvSpPr txBox="1"/>
          <p:nvPr/>
        </p:nvSpPr>
        <p:spPr>
          <a:xfrm>
            <a:off x="292271" y="8891439"/>
            <a:ext cx="62669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ribosomes are not on the diagram as it is so small. If the diagram showed the organelles magnified further, then they would be seen.</a:t>
            </a:r>
          </a:p>
        </p:txBody>
      </p:sp>
    </p:spTree>
    <p:extLst>
      <p:ext uri="{BB962C8B-B14F-4D97-AF65-F5344CB8AC3E}">
        <p14:creationId xmlns:p14="http://schemas.microsoft.com/office/powerpoint/2010/main" val="345438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</TotalTime>
  <Words>474</Words>
  <Application>Microsoft Macintosh PowerPoint</Application>
  <PresentationFormat>A4 Paper (210x297 mm)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Rounded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2</cp:revision>
  <dcterms:created xsi:type="dcterms:W3CDTF">2023-05-24T10:08:03Z</dcterms:created>
  <dcterms:modified xsi:type="dcterms:W3CDTF">2023-09-06T12:56:12Z</dcterms:modified>
</cp:coreProperties>
</file>