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6" r:id="rId3"/>
    <p:sldId id="257" r:id="rId4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103A"/>
    <a:srgbClr val="120F38"/>
    <a:srgbClr val="38D4D6"/>
    <a:srgbClr val="807E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41AADD-6AF7-40CE-98D7-734A2A0229FD}" v="3" dt="2022-07-09T16:57:26.2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96"/>
  </p:normalViewPr>
  <p:slideViewPr>
    <p:cSldViewPr snapToGrid="0" snapToObjects="1">
      <p:cViewPr>
        <p:scale>
          <a:sx n="100" d="100"/>
          <a:sy n="100" d="100"/>
        </p:scale>
        <p:origin x="63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254F-A277-BF4F-88D2-5A595151DFE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887C-B3D8-474B-B8BF-E5C3D626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799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254F-A277-BF4F-88D2-5A595151DFE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887C-B3D8-474B-B8BF-E5C3D626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47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254F-A277-BF4F-88D2-5A595151DFE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887C-B3D8-474B-B8BF-E5C3D626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50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254F-A277-BF4F-88D2-5A595151DFE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887C-B3D8-474B-B8BF-E5C3D626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47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254F-A277-BF4F-88D2-5A595151DFE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887C-B3D8-474B-B8BF-E5C3D626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83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254F-A277-BF4F-88D2-5A595151DFE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887C-B3D8-474B-B8BF-E5C3D626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7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254F-A277-BF4F-88D2-5A595151DFE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887C-B3D8-474B-B8BF-E5C3D626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62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254F-A277-BF4F-88D2-5A595151DFE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887C-B3D8-474B-B8BF-E5C3D626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5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254F-A277-BF4F-88D2-5A595151DFE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887C-B3D8-474B-B8BF-E5C3D626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254F-A277-BF4F-88D2-5A595151DFE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887C-B3D8-474B-B8BF-E5C3D626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30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254F-A277-BF4F-88D2-5A595151DFE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887C-B3D8-474B-B8BF-E5C3D626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1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3254F-A277-BF4F-88D2-5A595151DFE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0887C-B3D8-474B-B8BF-E5C3D626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80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89B7F4-F259-2573-B1F3-218E12FEC7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A5F429D-611E-2DAC-8B48-BD1D858EF5A4}"/>
              </a:ext>
            </a:extLst>
          </p:cNvPr>
          <p:cNvSpPr/>
          <p:nvPr/>
        </p:nvSpPr>
        <p:spPr>
          <a:xfrm>
            <a:off x="118309" y="1047367"/>
            <a:ext cx="9679070" cy="491945"/>
          </a:xfrm>
          <a:prstGeom prst="roundRect">
            <a:avLst>
              <a:gd name="adj" fmla="val 6224"/>
            </a:avLst>
          </a:prstGeom>
          <a:noFill/>
          <a:ln w="28575">
            <a:solidFill>
              <a:srgbClr val="120F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Describe </a:t>
            </a:r>
            <a:r>
              <a:rPr lang="en-GB" sz="1600" b="0" i="0" u="none" strike="noStrike" dirty="0">
                <a:solidFill>
                  <a:srgbClr val="120F38"/>
                </a:solidFill>
                <a:effectLst/>
                <a:latin typeface="Arial Rounded MT Bold" panose="020F0704030504030204" pitchFamily="34" charset="0"/>
              </a:rPr>
              <a:t>a mountain range, a recent earthquake and a recent volcanic eruption.</a:t>
            </a:r>
            <a:endParaRPr lang="en-GB" sz="1200" dirty="0">
              <a:solidFill>
                <a:srgbClr val="120F38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26A3339-F628-582E-8EB4-9A31988C17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386822"/>
              </p:ext>
            </p:extLst>
          </p:nvPr>
        </p:nvGraphicFramePr>
        <p:xfrm>
          <a:off x="108622" y="1668972"/>
          <a:ext cx="9679071" cy="47851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357">
                  <a:extLst>
                    <a:ext uri="{9D8B030D-6E8A-4147-A177-3AD203B41FA5}">
                      <a16:colId xmlns:a16="http://schemas.microsoft.com/office/drawing/2014/main" val="2896637382"/>
                    </a:ext>
                  </a:extLst>
                </a:gridCol>
                <a:gridCol w="3226357">
                  <a:extLst>
                    <a:ext uri="{9D8B030D-6E8A-4147-A177-3AD203B41FA5}">
                      <a16:colId xmlns:a16="http://schemas.microsoft.com/office/drawing/2014/main" val="3009960633"/>
                    </a:ext>
                  </a:extLst>
                </a:gridCol>
                <a:gridCol w="3226357">
                  <a:extLst>
                    <a:ext uri="{9D8B030D-6E8A-4147-A177-3AD203B41FA5}">
                      <a16:colId xmlns:a16="http://schemas.microsoft.com/office/drawing/2014/main" val="1972867460"/>
                    </a:ext>
                  </a:extLst>
                </a:gridCol>
              </a:tblGrid>
              <a:tr h="478516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231333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90775A3-5E9E-3586-71DB-61C9DABE813F}"/>
              </a:ext>
            </a:extLst>
          </p:cNvPr>
          <p:cNvSpPr txBox="1"/>
          <p:nvPr/>
        </p:nvSpPr>
        <p:spPr>
          <a:xfrm>
            <a:off x="118307" y="1679732"/>
            <a:ext cx="318877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Draw and label a diagram of a mountain range.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9F8153-2E0F-D428-574E-1C1DC0D09FEB}"/>
              </a:ext>
            </a:extLst>
          </p:cNvPr>
          <p:cNvSpPr txBox="1"/>
          <p:nvPr/>
        </p:nvSpPr>
        <p:spPr>
          <a:xfrm>
            <a:off x="3363457" y="1679732"/>
            <a:ext cx="318877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Draw and label a diagram of a recent earthquake.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A5B313-E853-C3A4-0BE7-A516CD52567A}"/>
              </a:ext>
            </a:extLst>
          </p:cNvPr>
          <p:cNvSpPr txBox="1"/>
          <p:nvPr/>
        </p:nvSpPr>
        <p:spPr>
          <a:xfrm>
            <a:off x="6552231" y="1679732"/>
            <a:ext cx="318877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Draw and label a diagram of a recent volcanic eruption. </a:t>
            </a:r>
          </a:p>
        </p:txBody>
      </p:sp>
      <p:pic>
        <p:nvPicPr>
          <p:cNvPr id="6" name="Picture 5" descr="A blue square with white letters&#10;&#10;Description automatically generated">
            <a:extLst>
              <a:ext uri="{FF2B5EF4-FFF2-40B4-BE49-F238E27FC236}">
                <a16:creationId xmlns:a16="http://schemas.microsoft.com/office/drawing/2014/main" id="{3C4CF0B8-A9E8-B048-F021-2FB46AD67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57493"/>
            <a:ext cx="8128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CABC266-A77A-E1EE-C8A0-6F4678095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788" y="130634"/>
            <a:ext cx="777652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eaLnBrk="1" hangingPunct="1"/>
            <a:r>
              <a:rPr lang="en-GB" altLang="en-US" sz="1400" dirty="0">
                <a:solidFill>
                  <a:srgbClr val="130E3C"/>
                </a:solidFill>
                <a:latin typeface="Arial Rounded MT Bold" panose="020F0704030504030204" pitchFamily="34" charset="77"/>
              </a:rPr>
              <a:t>Year 4: Volcanoes, Mountains and Earthquakes  </a:t>
            </a:r>
          </a:p>
          <a:p>
            <a:pPr eaLnBrk="1" hangingPunct="1"/>
            <a:r>
              <a:rPr lang="en-GB" altLang="en-US" sz="1600" dirty="0">
                <a:solidFill>
                  <a:srgbClr val="130E3C"/>
                </a:solidFill>
                <a:latin typeface="Arial Rounded MT Bold" panose="020F0704030504030204" pitchFamily="34" charset="77"/>
              </a:rPr>
              <a:t>6. Assessment: Why do we have volcanoes, mountains and earthquakes?</a:t>
            </a:r>
            <a:endParaRPr lang="en-US" altLang="en-US" sz="1600" dirty="0">
              <a:solidFill>
                <a:srgbClr val="130E3C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9" name="Picture 8" descr="A blue square with a globe and text&#10;&#10;Description automatically generated">
            <a:extLst>
              <a:ext uri="{FF2B5EF4-FFF2-40B4-BE49-F238E27FC236}">
                <a16:creationId xmlns:a16="http://schemas.microsoft.com/office/drawing/2014/main" id="{12CEAD23-BDCE-A7E9-58EE-CD6C4903C9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3807" y="110283"/>
            <a:ext cx="869251" cy="782326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525F6F4-A698-C1FB-FF51-CC9EC1CF2C1A}"/>
              </a:ext>
            </a:extLst>
          </p:cNvPr>
          <p:cNvCxnSpPr>
            <a:cxnSpLocks/>
          </p:cNvCxnSpPr>
          <p:nvPr/>
        </p:nvCxnSpPr>
        <p:spPr>
          <a:xfrm>
            <a:off x="113464" y="917706"/>
            <a:ext cx="9679070" cy="0"/>
          </a:xfrm>
          <a:prstGeom prst="line">
            <a:avLst/>
          </a:prstGeom>
          <a:ln w="28575">
            <a:solidFill>
              <a:srgbClr val="130E3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09C0EF3-C77D-3CED-70B2-C13B1D0EF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190" y="6653340"/>
            <a:ext cx="3054189" cy="21544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altLang="en-US" sz="800" dirty="0">
                <a:solidFill>
                  <a:srgbClr val="130E3C"/>
                </a:solidFill>
                <a:latin typeface="Arial Rounded MT Bold" panose="020F0704030504030204" pitchFamily="34" charset="77"/>
              </a:rPr>
              <a:t>Developing Experts Copyright 2025 All Rights Reserved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3641474-77C3-61E1-0CCD-F64BAF2D425B}"/>
              </a:ext>
            </a:extLst>
          </p:cNvPr>
          <p:cNvCxnSpPr>
            <a:cxnSpLocks/>
          </p:cNvCxnSpPr>
          <p:nvPr/>
        </p:nvCxnSpPr>
        <p:spPr>
          <a:xfrm>
            <a:off x="113465" y="6641776"/>
            <a:ext cx="9679070" cy="0"/>
          </a:xfrm>
          <a:prstGeom prst="line">
            <a:avLst/>
          </a:prstGeom>
          <a:ln w="28575">
            <a:solidFill>
              <a:srgbClr val="130E3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 blue star with a white background&#10;&#10;Description automatically generated">
            <a:extLst>
              <a:ext uri="{FF2B5EF4-FFF2-40B4-BE49-F238E27FC236}">
                <a16:creationId xmlns:a16="http://schemas.microsoft.com/office/drawing/2014/main" id="{61623EF4-0ED8-043D-1291-69A0EF0613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59928" y="594046"/>
            <a:ext cx="218062" cy="20892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10FE289-4F11-960E-C281-AE9EEF8F139A}"/>
              </a:ext>
            </a:extLst>
          </p:cNvPr>
          <p:cNvSpPr txBox="1"/>
          <p:nvPr/>
        </p:nvSpPr>
        <p:spPr>
          <a:xfrm>
            <a:off x="-32025" y="6637952"/>
            <a:ext cx="2616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rgbClr val="14103A"/>
                </a:solidFill>
                <a:latin typeface="Arial Rounded MT Bold" panose="020F070403050403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28216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BD73BFD-CE14-DC24-B008-5869CFAB0140}"/>
              </a:ext>
            </a:extLst>
          </p:cNvPr>
          <p:cNvSpPr/>
          <p:nvPr/>
        </p:nvSpPr>
        <p:spPr>
          <a:xfrm>
            <a:off x="108621" y="1007396"/>
            <a:ext cx="9679070" cy="414772"/>
          </a:xfrm>
          <a:prstGeom prst="roundRect">
            <a:avLst>
              <a:gd name="adj" fmla="val 6759"/>
            </a:avLst>
          </a:prstGeom>
          <a:noFill/>
          <a:ln w="28575">
            <a:solidFill>
              <a:srgbClr val="120F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D</a:t>
            </a:r>
            <a:r>
              <a:rPr lang="en-GB" sz="1600" b="0" i="0" u="none" strike="noStrike" dirty="0">
                <a:solidFill>
                  <a:srgbClr val="120F38"/>
                </a:solidFill>
                <a:effectLst/>
                <a:latin typeface="Arial Rounded MT Bold" panose="020F0704030504030204" pitchFamily="34" charset="0"/>
              </a:rPr>
              <a:t>escribe a mountain range, a recent earthquake and a recent volcanic eruption.</a:t>
            </a:r>
            <a:endParaRPr lang="en-GB" sz="1200" dirty="0">
              <a:solidFill>
                <a:srgbClr val="120F38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F53BA07-051D-ECEE-3ED4-1D0B7AF6EC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587007"/>
              </p:ext>
            </p:extLst>
          </p:nvPr>
        </p:nvGraphicFramePr>
        <p:xfrm>
          <a:off x="108621" y="1547826"/>
          <a:ext cx="9679071" cy="39782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357">
                  <a:extLst>
                    <a:ext uri="{9D8B030D-6E8A-4147-A177-3AD203B41FA5}">
                      <a16:colId xmlns:a16="http://schemas.microsoft.com/office/drawing/2014/main" val="2896637382"/>
                    </a:ext>
                  </a:extLst>
                </a:gridCol>
                <a:gridCol w="3226357">
                  <a:extLst>
                    <a:ext uri="{9D8B030D-6E8A-4147-A177-3AD203B41FA5}">
                      <a16:colId xmlns:a16="http://schemas.microsoft.com/office/drawing/2014/main" val="3009960633"/>
                    </a:ext>
                  </a:extLst>
                </a:gridCol>
                <a:gridCol w="3226357">
                  <a:extLst>
                    <a:ext uri="{9D8B030D-6E8A-4147-A177-3AD203B41FA5}">
                      <a16:colId xmlns:a16="http://schemas.microsoft.com/office/drawing/2014/main" val="1972867460"/>
                    </a:ext>
                  </a:extLst>
                </a:gridCol>
              </a:tblGrid>
              <a:tr h="3978279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14103A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231333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961806A-7598-447F-1D6C-2ACDB308482D}"/>
              </a:ext>
            </a:extLst>
          </p:cNvPr>
          <p:cNvSpPr txBox="1"/>
          <p:nvPr/>
        </p:nvSpPr>
        <p:spPr>
          <a:xfrm>
            <a:off x="118306" y="1534689"/>
            <a:ext cx="3188774" cy="38164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How are mountains formed? Name any mountain ranges and explain where they are located. Describe some of the features found on a mountain. </a:t>
            </a:r>
            <a:r>
              <a:rPr lang="en-GB" dirty="0">
                <a:solidFill>
                  <a:srgbClr val="120F38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600" dirty="0">
              <a:solidFill>
                <a:srgbClr val="120F38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B7D849-0717-563B-979C-31BFCCE30252}"/>
              </a:ext>
            </a:extLst>
          </p:cNvPr>
          <p:cNvSpPr txBox="1"/>
          <p:nvPr/>
        </p:nvSpPr>
        <p:spPr>
          <a:xfrm>
            <a:off x="3353769" y="1534689"/>
            <a:ext cx="3188774" cy="38472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What is an earthquake? How do you stay safe in an earthquake? Describe any recent earthquakes. </a:t>
            </a:r>
            <a:r>
              <a:rPr lang="en-GB" dirty="0">
                <a:solidFill>
                  <a:srgbClr val="120F38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600" dirty="0">
              <a:solidFill>
                <a:srgbClr val="120F38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1D03B6-5721-64C1-1082-5402631F63D8}"/>
              </a:ext>
            </a:extLst>
          </p:cNvPr>
          <p:cNvSpPr txBox="1"/>
          <p:nvPr/>
        </p:nvSpPr>
        <p:spPr>
          <a:xfrm>
            <a:off x="6542543" y="1534688"/>
            <a:ext cx="3188774" cy="387798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What are volcanoes? Why do volcanoes erupt? Describe any recent volcanic eruptions. </a:t>
            </a:r>
            <a:r>
              <a:rPr lang="en-GB" dirty="0">
                <a:solidFill>
                  <a:srgbClr val="120F38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600" dirty="0">
              <a:solidFill>
                <a:srgbClr val="120F38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E3E540-CCF2-9BFC-B224-8E7C458BFC98}"/>
              </a:ext>
            </a:extLst>
          </p:cNvPr>
          <p:cNvSpPr txBox="1"/>
          <p:nvPr/>
        </p:nvSpPr>
        <p:spPr>
          <a:xfrm>
            <a:off x="108622" y="5656374"/>
            <a:ext cx="9679069" cy="863144"/>
          </a:xfrm>
          <a:prstGeom prst="roundRect">
            <a:avLst>
              <a:gd name="adj" fmla="val 2484"/>
            </a:avLst>
          </a:prstGeom>
          <a:noFill/>
          <a:ln w="28575">
            <a:solidFill>
              <a:srgbClr val="120F38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solidFill>
                  <a:srgbClr val="120F38"/>
                </a:solidFill>
                <a:latin typeface="Arial Rounded MT Bold" panose="020F0704030504030204" pitchFamily="34" charset="0"/>
              </a:rPr>
              <a:t>Word bank:</a:t>
            </a:r>
          </a:p>
          <a:p>
            <a:pPr algn="ctr"/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peak        slope         summit          altitude          valley          tremor       seismic     crater        ash cloud  </a:t>
            </a:r>
          </a:p>
          <a:p>
            <a:pPr algn="ctr"/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magnitude                shockwave          crust          damage          lava           magma            eruption  </a:t>
            </a:r>
          </a:p>
        </p:txBody>
      </p:sp>
      <p:pic>
        <p:nvPicPr>
          <p:cNvPr id="6" name="Picture 6" descr="A blue square with white letters&#10;&#10;Description automatically generated">
            <a:extLst>
              <a:ext uri="{FF2B5EF4-FFF2-40B4-BE49-F238E27FC236}">
                <a16:creationId xmlns:a16="http://schemas.microsoft.com/office/drawing/2014/main" id="{0D431183-0586-D751-8879-1F7DBF624D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57493"/>
            <a:ext cx="8128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9">
            <a:extLst>
              <a:ext uri="{FF2B5EF4-FFF2-40B4-BE49-F238E27FC236}">
                <a16:creationId xmlns:a16="http://schemas.microsoft.com/office/drawing/2014/main" id="{C03725FC-DAB5-8045-AD58-4950F5432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788" y="130634"/>
            <a:ext cx="785871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eaLnBrk="1" hangingPunct="1"/>
            <a:r>
              <a:rPr lang="en-GB" altLang="en-US" sz="1400" dirty="0">
                <a:solidFill>
                  <a:srgbClr val="130E3C"/>
                </a:solidFill>
                <a:latin typeface="Arial Rounded MT Bold" panose="020F0704030504030204" pitchFamily="34" charset="77"/>
              </a:rPr>
              <a:t>Year 4: Volcanoes, Mountains and Earthquakes  </a:t>
            </a:r>
          </a:p>
          <a:p>
            <a:pPr eaLnBrk="1" hangingPunct="1"/>
            <a:r>
              <a:rPr lang="en-GB" altLang="en-US" sz="1600" dirty="0">
                <a:solidFill>
                  <a:srgbClr val="130E3C"/>
                </a:solidFill>
                <a:latin typeface="Arial Rounded MT Bold" panose="020F0704030504030204" pitchFamily="34" charset="77"/>
              </a:rPr>
              <a:t>6. Assessment: Why do we have volcanoes, mountains, and earthquakes?</a:t>
            </a:r>
            <a:endParaRPr lang="en-US" altLang="en-US" sz="1600" dirty="0">
              <a:solidFill>
                <a:srgbClr val="130E3C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10" name="Picture 9" descr="A blue square with a globe and text&#10;&#10;Description automatically generated">
            <a:extLst>
              <a:ext uri="{FF2B5EF4-FFF2-40B4-BE49-F238E27FC236}">
                <a16:creationId xmlns:a16="http://schemas.microsoft.com/office/drawing/2014/main" id="{9747D55A-8EFA-E084-7475-DC6E4EBD18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3807" y="111638"/>
            <a:ext cx="869251" cy="782326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468F0A5-322E-C0FD-9E51-515F82EA5511}"/>
              </a:ext>
            </a:extLst>
          </p:cNvPr>
          <p:cNvCxnSpPr>
            <a:cxnSpLocks/>
          </p:cNvCxnSpPr>
          <p:nvPr/>
        </p:nvCxnSpPr>
        <p:spPr>
          <a:xfrm>
            <a:off x="113464" y="917706"/>
            <a:ext cx="9679070" cy="0"/>
          </a:xfrm>
          <a:prstGeom prst="line">
            <a:avLst/>
          </a:prstGeom>
          <a:ln w="28575">
            <a:solidFill>
              <a:srgbClr val="130E3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1D467C8-8A02-3598-9A6E-71D18E3CF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3503" y="6653340"/>
            <a:ext cx="3054189" cy="21544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altLang="en-US" sz="800" dirty="0">
                <a:solidFill>
                  <a:srgbClr val="130E3C"/>
                </a:solidFill>
                <a:latin typeface="Arial Rounded MT Bold" panose="020F0704030504030204" pitchFamily="34" charset="77"/>
              </a:rPr>
              <a:t>Developing Experts Copyright 2025 All Rights Reserved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6715823-D219-134F-31B4-C79CD36F9FE2}"/>
              </a:ext>
            </a:extLst>
          </p:cNvPr>
          <p:cNvCxnSpPr>
            <a:cxnSpLocks/>
          </p:cNvCxnSpPr>
          <p:nvPr/>
        </p:nvCxnSpPr>
        <p:spPr>
          <a:xfrm>
            <a:off x="113465" y="6641776"/>
            <a:ext cx="9679070" cy="0"/>
          </a:xfrm>
          <a:prstGeom prst="line">
            <a:avLst/>
          </a:prstGeom>
          <a:ln w="28575">
            <a:solidFill>
              <a:srgbClr val="130E3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A blue star with a white background&#10;&#10;Description automatically generated">
            <a:extLst>
              <a:ext uri="{FF2B5EF4-FFF2-40B4-BE49-F238E27FC236}">
                <a16:creationId xmlns:a16="http://schemas.microsoft.com/office/drawing/2014/main" id="{AB2BE01F-B538-7A75-68C7-0943AEF6A3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59928" y="594046"/>
            <a:ext cx="218062" cy="208929"/>
          </a:xfrm>
          <a:prstGeom prst="rect">
            <a:avLst/>
          </a:prstGeom>
        </p:spPr>
      </p:pic>
      <p:pic>
        <p:nvPicPr>
          <p:cNvPr id="15" name="Picture 14" descr="A blue star with a white background&#10;&#10;Description automatically generated">
            <a:extLst>
              <a:ext uri="{FF2B5EF4-FFF2-40B4-BE49-F238E27FC236}">
                <a16:creationId xmlns:a16="http://schemas.microsoft.com/office/drawing/2014/main" id="{33FD1830-40BA-C5DF-33DE-AEAA8A0FCC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15198" y="590871"/>
            <a:ext cx="218062" cy="20892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30A77B4-9AA4-255E-2520-D24ACE8066A0}"/>
              </a:ext>
            </a:extLst>
          </p:cNvPr>
          <p:cNvSpPr txBox="1"/>
          <p:nvPr/>
        </p:nvSpPr>
        <p:spPr>
          <a:xfrm>
            <a:off x="-32025" y="6637952"/>
            <a:ext cx="2616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rgbClr val="14103A"/>
                </a:solidFill>
                <a:latin typeface="Arial Rounded MT Bold" panose="020F070403050403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04128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54F7A2-CA0A-250B-38DF-DA62174D19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FC2D1D0-4E65-7CC3-A1AE-8663F8034EAC}"/>
              </a:ext>
            </a:extLst>
          </p:cNvPr>
          <p:cNvSpPr/>
          <p:nvPr/>
        </p:nvSpPr>
        <p:spPr>
          <a:xfrm>
            <a:off x="108621" y="1017505"/>
            <a:ext cx="9679070" cy="491945"/>
          </a:xfrm>
          <a:prstGeom prst="roundRect">
            <a:avLst>
              <a:gd name="adj" fmla="val 4136"/>
            </a:avLst>
          </a:prstGeom>
          <a:noFill/>
          <a:ln w="28575">
            <a:solidFill>
              <a:srgbClr val="120F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D</a:t>
            </a:r>
            <a:r>
              <a:rPr lang="en-GB" sz="1600" b="0" i="0" u="none" strike="noStrike" dirty="0">
                <a:solidFill>
                  <a:srgbClr val="120F38"/>
                </a:solidFill>
                <a:effectLst/>
                <a:latin typeface="Arial Rounded MT Bold" panose="020F0704030504030204" pitchFamily="34" charset="0"/>
              </a:rPr>
              <a:t>escribe a mountain range, a recent earthquake and a recent volcanic eruption.</a:t>
            </a:r>
            <a:endParaRPr lang="en-GB" sz="1200" dirty="0">
              <a:solidFill>
                <a:srgbClr val="120F38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BEC342E-DEF9-822E-B8D7-F4688E5DE6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489635"/>
              </p:ext>
            </p:extLst>
          </p:nvPr>
        </p:nvGraphicFramePr>
        <p:xfrm>
          <a:off x="108622" y="1638240"/>
          <a:ext cx="9679071" cy="49467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357">
                  <a:extLst>
                    <a:ext uri="{9D8B030D-6E8A-4147-A177-3AD203B41FA5}">
                      <a16:colId xmlns:a16="http://schemas.microsoft.com/office/drawing/2014/main" val="2896637382"/>
                    </a:ext>
                  </a:extLst>
                </a:gridCol>
                <a:gridCol w="3226357">
                  <a:extLst>
                    <a:ext uri="{9D8B030D-6E8A-4147-A177-3AD203B41FA5}">
                      <a16:colId xmlns:a16="http://schemas.microsoft.com/office/drawing/2014/main" val="3009960633"/>
                    </a:ext>
                  </a:extLst>
                </a:gridCol>
                <a:gridCol w="3226357">
                  <a:extLst>
                    <a:ext uri="{9D8B030D-6E8A-4147-A177-3AD203B41FA5}">
                      <a16:colId xmlns:a16="http://schemas.microsoft.com/office/drawing/2014/main" val="1972867460"/>
                    </a:ext>
                  </a:extLst>
                </a:gridCol>
              </a:tblGrid>
              <a:tr h="49467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20F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231333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DB23E54-9C00-CDAE-F147-115CDF6FDD08}"/>
              </a:ext>
            </a:extLst>
          </p:cNvPr>
          <p:cNvSpPr txBox="1"/>
          <p:nvPr/>
        </p:nvSpPr>
        <p:spPr>
          <a:xfrm>
            <a:off x="118306" y="1655987"/>
            <a:ext cx="318877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How are mountains formed? Name any mountain ranges and explain where they are located. Describe some of the features found on a mountain. </a:t>
            </a:r>
            <a:r>
              <a:rPr lang="en-GB" dirty="0">
                <a:solidFill>
                  <a:srgbClr val="120F38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600" dirty="0">
              <a:solidFill>
                <a:srgbClr val="120F38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935057-8027-C9C6-E7E7-C4C5F901AE4D}"/>
              </a:ext>
            </a:extLst>
          </p:cNvPr>
          <p:cNvSpPr txBox="1"/>
          <p:nvPr/>
        </p:nvSpPr>
        <p:spPr>
          <a:xfrm>
            <a:off x="3353769" y="1655987"/>
            <a:ext cx="318877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What is an earthquake? How do you stay safe in an earthquake? Describe any recent earthquakes. </a:t>
            </a:r>
            <a:r>
              <a:rPr lang="en-GB" dirty="0">
                <a:solidFill>
                  <a:srgbClr val="120F38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600" dirty="0">
              <a:solidFill>
                <a:srgbClr val="120F38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AA3024-7E86-09AA-E36A-C1BBB115E102}"/>
              </a:ext>
            </a:extLst>
          </p:cNvPr>
          <p:cNvSpPr txBox="1"/>
          <p:nvPr/>
        </p:nvSpPr>
        <p:spPr>
          <a:xfrm>
            <a:off x="6542543" y="1643901"/>
            <a:ext cx="318877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What are volcanoes? Why do volcanoes erupt? Describe any recent volcanic eruptions. </a:t>
            </a:r>
            <a:r>
              <a:rPr lang="en-GB" dirty="0">
                <a:solidFill>
                  <a:srgbClr val="120F38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600" dirty="0">
              <a:solidFill>
                <a:srgbClr val="120F38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C72DFE-A622-E0E2-E0CD-9AAAAA1C3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1957" y="6651830"/>
            <a:ext cx="3054189" cy="21544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altLang="en-US" sz="800" dirty="0">
                <a:solidFill>
                  <a:srgbClr val="130E3C"/>
                </a:solidFill>
                <a:latin typeface="Arial Rounded MT Bold" panose="020F0704030504030204" pitchFamily="34" charset="77"/>
              </a:rPr>
              <a:t>Developing Experts Copyright 2025 All Rights Reserved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C0810A2-F37C-DED9-3A70-40926FBA6487}"/>
              </a:ext>
            </a:extLst>
          </p:cNvPr>
          <p:cNvCxnSpPr>
            <a:cxnSpLocks/>
          </p:cNvCxnSpPr>
          <p:nvPr/>
        </p:nvCxnSpPr>
        <p:spPr>
          <a:xfrm>
            <a:off x="113465" y="6641776"/>
            <a:ext cx="9679070" cy="0"/>
          </a:xfrm>
          <a:prstGeom prst="line">
            <a:avLst/>
          </a:prstGeom>
          <a:ln w="28575">
            <a:solidFill>
              <a:srgbClr val="130E3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blue square with white letters&#10;&#10;Description automatically generated">
            <a:extLst>
              <a:ext uri="{FF2B5EF4-FFF2-40B4-BE49-F238E27FC236}">
                <a16:creationId xmlns:a16="http://schemas.microsoft.com/office/drawing/2014/main" id="{851718A6-2815-3F32-2F81-69F105AB7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57493"/>
            <a:ext cx="8128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B6E25BE-152C-F572-F7C5-35513C6E74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788" y="130634"/>
            <a:ext cx="777652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eaLnBrk="1" hangingPunct="1"/>
            <a:r>
              <a:rPr lang="en-GB" altLang="en-US" sz="1400" dirty="0">
                <a:solidFill>
                  <a:srgbClr val="130E3C"/>
                </a:solidFill>
                <a:latin typeface="Arial Rounded MT Bold" panose="020F0704030504030204" pitchFamily="34" charset="77"/>
              </a:rPr>
              <a:t>Year 4: Volcanoes, Mountains and Earthquakes  </a:t>
            </a:r>
          </a:p>
          <a:p>
            <a:pPr eaLnBrk="1" hangingPunct="1"/>
            <a:r>
              <a:rPr lang="en-GB" altLang="en-US" sz="1600" dirty="0">
                <a:solidFill>
                  <a:srgbClr val="130E3C"/>
                </a:solidFill>
                <a:latin typeface="Arial Rounded MT Bold" panose="020F0704030504030204" pitchFamily="34" charset="77"/>
              </a:rPr>
              <a:t>6. Assessment: Why do we have volcanoes, mountains and earthquakes?</a:t>
            </a:r>
            <a:endParaRPr lang="en-US" altLang="en-US" sz="1600" dirty="0">
              <a:solidFill>
                <a:srgbClr val="130E3C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11" name="Picture 10" descr="A blue square with a globe and text&#10;&#10;Description automatically generated">
            <a:extLst>
              <a:ext uri="{FF2B5EF4-FFF2-40B4-BE49-F238E27FC236}">
                <a16:creationId xmlns:a16="http://schemas.microsoft.com/office/drawing/2014/main" id="{BF0588FF-8B5A-A3E3-8E3B-CFEFD97303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3807" y="98448"/>
            <a:ext cx="869251" cy="782326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097E5D6-C64F-46E4-9C5E-6E92B3B7FD4A}"/>
              </a:ext>
            </a:extLst>
          </p:cNvPr>
          <p:cNvCxnSpPr>
            <a:cxnSpLocks/>
          </p:cNvCxnSpPr>
          <p:nvPr/>
        </p:nvCxnSpPr>
        <p:spPr>
          <a:xfrm>
            <a:off x="113464" y="917706"/>
            <a:ext cx="9679070" cy="0"/>
          </a:xfrm>
          <a:prstGeom prst="line">
            <a:avLst/>
          </a:prstGeom>
          <a:ln w="28575">
            <a:solidFill>
              <a:srgbClr val="130E3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 blue star with a white background&#10;&#10;Description automatically generated">
            <a:extLst>
              <a:ext uri="{FF2B5EF4-FFF2-40B4-BE49-F238E27FC236}">
                <a16:creationId xmlns:a16="http://schemas.microsoft.com/office/drawing/2014/main" id="{5C989B2A-8932-74C9-CD5C-511956B3B9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59928" y="594046"/>
            <a:ext cx="218062" cy="208929"/>
          </a:xfrm>
          <a:prstGeom prst="rect">
            <a:avLst/>
          </a:prstGeom>
        </p:spPr>
      </p:pic>
      <p:pic>
        <p:nvPicPr>
          <p:cNvPr id="14" name="Picture 13" descr="A blue star with a white background&#10;&#10;Description automatically generated">
            <a:extLst>
              <a:ext uri="{FF2B5EF4-FFF2-40B4-BE49-F238E27FC236}">
                <a16:creationId xmlns:a16="http://schemas.microsoft.com/office/drawing/2014/main" id="{26B72939-5A32-6955-F019-407BCB0745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15198" y="590871"/>
            <a:ext cx="218062" cy="208929"/>
          </a:xfrm>
          <a:prstGeom prst="rect">
            <a:avLst/>
          </a:prstGeom>
        </p:spPr>
      </p:pic>
      <p:pic>
        <p:nvPicPr>
          <p:cNvPr id="16" name="Picture 15" descr="A blue star with a white background&#10;&#10;Description automatically generated">
            <a:extLst>
              <a:ext uri="{FF2B5EF4-FFF2-40B4-BE49-F238E27FC236}">
                <a16:creationId xmlns:a16="http://schemas.microsoft.com/office/drawing/2014/main" id="{E81367CE-6E8C-5E66-FC60-2B0A9E7002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63098" y="594249"/>
            <a:ext cx="218062" cy="20892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4030A36-EB98-5D17-31B6-F3FB7C9AE4B7}"/>
              </a:ext>
            </a:extLst>
          </p:cNvPr>
          <p:cNvSpPr txBox="1"/>
          <p:nvPr/>
        </p:nvSpPr>
        <p:spPr>
          <a:xfrm>
            <a:off x="-32025" y="6637952"/>
            <a:ext cx="2616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rgbClr val="14103A"/>
                </a:solidFill>
                <a:latin typeface="Arial Rounded MT Bold" panose="020F070403050403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936116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</TotalTime>
  <Words>310</Words>
  <Application>Microsoft Office PowerPoint</Application>
  <PresentationFormat>A4 Paper (210x297 mm)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29</cp:revision>
  <cp:lastPrinted>2025-01-11T17:17:37Z</cp:lastPrinted>
  <dcterms:created xsi:type="dcterms:W3CDTF">2022-04-02T03:34:24Z</dcterms:created>
  <dcterms:modified xsi:type="dcterms:W3CDTF">2025-02-05T12:23:39Z</dcterms:modified>
</cp:coreProperties>
</file>