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613" autoAdjust="0"/>
    <p:restoredTop sz="94660"/>
  </p:normalViewPr>
  <p:slideViewPr>
    <p:cSldViewPr snapToGrid="0" showGuides="1">
      <p:cViewPr>
        <p:scale>
          <a:sx n="75" d="100"/>
          <a:sy n="75" d="100"/>
        </p:scale>
        <p:origin x="427" y="-121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CC51B8B6-D919-48FD-82B4-5DC8FF9500DE}"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2315657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C51B8B6-D919-48FD-82B4-5DC8FF9500DE}"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127486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C51B8B6-D919-48FD-82B4-5DC8FF9500DE}"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2045024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C51B8B6-D919-48FD-82B4-5DC8FF9500DE}"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1708568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C51B8B6-D919-48FD-82B4-5DC8FF9500DE}"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67296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C51B8B6-D919-48FD-82B4-5DC8FF9500DE}" type="datetimeFigureOut">
              <a:rPr lang="en-GB" smtClean="0"/>
              <a:t>13/07/2023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104501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C51B8B6-D919-48FD-82B4-5DC8FF9500DE}" type="datetimeFigureOut">
              <a:rPr lang="en-GB" smtClean="0"/>
              <a:t>13/07/2023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134091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C51B8B6-D919-48FD-82B4-5DC8FF9500DE}" type="datetimeFigureOut">
              <a:rPr lang="en-GB" smtClean="0"/>
              <a:t>13/07/2023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401838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1B8B6-D919-48FD-82B4-5DC8FF9500DE}" type="datetimeFigureOut">
              <a:rPr lang="en-GB" smtClean="0"/>
              <a:t>13/07/2023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161308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C51B8B6-D919-48FD-82B4-5DC8FF9500DE}" type="datetimeFigureOut">
              <a:rPr lang="en-GB" smtClean="0"/>
              <a:t>13/07/2023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364458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C51B8B6-D919-48FD-82B4-5DC8FF9500DE}" type="datetimeFigureOut">
              <a:rPr lang="en-GB" smtClean="0"/>
              <a:t>13/07/2023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5EBC2C-1739-4E04-BAC1-A47009A7936E}" type="slidenum">
              <a:rPr lang="en-GB" smtClean="0"/>
              <a:t>‹#›</a:t>
            </a:fld>
            <a:endParaRPr lang="en-GB"/>
          </a:p>
        </p:txBody>
      </p:sp>
    </p:spTree>
    <p:extLst>
      <p:ext uri="{BB962C8B-B14F-4D97-AF65-F5344CB8AC3E}">
        <p14:creationId xmlns:p14="http://schemas.microsoft.com/office/powerpoint/2010/main" val="276080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C51B8B6-D919-48FD-82B4-5DC8FF9500DE}" type="datetimeFigureOut">
              <a:rPr lang="en-GB" smtClean="0"/>
              <a:t>13/07/2023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85EBC2C-1739-4E04-BAC1-A47009A7936E}" type="slidenum">
              <a:rPr lang="en-GB" smtClean="0"/>
              <a:t>‹#›</a:t>
            </a:fld>
            <a:endParaRPr lang="en-GB"/>
          </a:p>
        </p:txBody>
      </p:sp>
    </p:spTree>
    <p:extLst>
      <p:ext uri="{BB962C8B-B14F-4D97-AF65-F5344CB8AC3E}">
        <p14:creationId xmlns:p14="http://schemas.microsoft.com/office/powerpoint/2010/main" val="13460844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B17FD6-2069-9385-5B7D-04DC1DB5CE00}"/>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C1F03057-5658-4A24-B88A-74E98340065B}"/>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C5BB32D5-82C4-866C-67F2-FCCB666C770E}"/>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B4BA2998-19EA-C010-6500-3F1B7CABD141}"/>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how lenses focus light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9658EA86-4552-0309-F951-84A5955015E9}"/>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KS3-19-05</a:t>
            </a:r>
          </a:p>
        </p:txBody>
      </p:sp>
      <p:sp>
        <p:nvSpPr>
          <p:cNvPr id="9" name="Rectangle: Rounded Corners 8">
            <a:extLst>
              <a:ext uri="{FF2B5EF4-FFF2-40B4-BE49-F238E27FC236}">
                <a16:creationId xmlns:a16="http://schemas.microsoft.com/office/drawing/2014/main" id="{CB9956E5-74F1-4948-18AF-563B96C690E6}"/>
              </a:ext>
            </a:extLst>
          </p:cNvPr>
          <p:cNvSpPr/>
          <p:nvPr/>
        </p:nvSpPr>
        <p:spPr>
          <a:xfrm>
            <a:off x="153532" y="1466577"/>
            <a:ext cx="6550936" cy="402863"/>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6C2B5737-51EC-AD0C-017B-D8D21A60A870}"/>
              </a:ext>
            </a:extLst>
          </p:cNvPr>
          <p:cNvSpPr txBox="1"/>
          <p:nvPr/>
        </p:nvSpPr>
        <p:spPr>
          <a:xfrm>
            <a:off x="153532" y="1513016"/>
            <a:ext cx="6550936" cy="276999"/>
          </a:xfrm>
          <a:prstGeom prst="rect">
            <a:avLst/>
          </a:prstGeom>
          <a:noFill/>
        </p:spPr>
        <p:txBody>
          <a:bodyPr wrap="square">
            <a:spAutoFit/>
          </a:bodyPr>
          <a:lstStyle/>
          <a:p>
            <a:pPr lvl="0" algn="ctr"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Finding the Focal Length  </a:t>
            </a:r>
            <a:endParaRPr lang="en-GB" altLang="en-US" sz="1200" dirty="0">
              <a:solidFill>
                <a:srgbClr val="002060"/>
              </a:solidFill>
              <a:latin typeface="Arial Rounded MT Bold" panose="020F0704030504030204" pitchFamily="34" charset="0"/>
            </a:endParaRPr>
          </a:p>
        </p:txBody>
      </p:sp>
      <p:sp>
        <p:nvSpPr>
          <p:cNvPr id="20" name="Rectangle 11">
            <a:extLst>
              <a:ext uri="{FF2B5EF4-FFF2-40B4-BE49-F238E27FC236}">
                <a16:creationId xmlns:a16="http://schemas.microsoft.com/office/drawing/2014/main" id="{E71A6BD1-1C87-1A37-89C7-878774779C9F}"/>
              </a:ext>
            </a:extLst>
          </p:cNvPr>
          <p:cNvSpPr>
            <a:spLocks noChangeArrowheads="1"/>
          </p:cNvSpPr>
          <p:nvPr/>
        </p:nvSpPr>
        <p:spPr bwMode="auto">
          <a:xfrm>
            <a:off x="81280" y="1938937"/>
            <a:ext cx="66231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F</a:t>
            </a:r>
            <a:r>
              <a:rPr kumimoji="0" lang="en-GB" altLang="en-US" sz="1200" b="0" i="0" u="none" strike="noStrike" cap="none" normalizeH="0" baseline="0" dirty="0">
                <a:ln>
                  <a:noFill/>
                </a:ln>
                <a:solidFill>
                  <a:srgbClr val="002060"/>
                </a:solidFill>
                <a:effectLst/>
                <a:latin typeface="Arial Rounded MT Bold" panose="020F0704030504030204" pitchFamily="34" charset="0"/>
                <a:ea typeface="Times New Roman" panose="02020603050405020304" pitchFamily="18" charset="0"/>
                <a:cs typeface="Arial" panose="020B0604020202020204" pitchFamily="34" charset="0"/>
              </a:rPr>
              <a:t>ind the focal length of two differently sized lenses. The focal length is the distance between the centre of the lens and the focal point (the point where all rays converge). </a:t>
            </a:r>
            <a:endPar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p:txBody>
      </p:sp>
      <p:grpSp>
        <p:nvGrpSpPr>
          <p:cNvPr id="21" name="Group 20">
            <a:extLst>
              <a:ext uri="{FF2B5EF4-FFF2-40B4-BE49-F238E27FC236}">
                <a16:creationId xmlns:a16="http://schemas.microsoft.com/office/drawing/2014/main" id="{F0C31C8B-CC1F-06AB-5D58-D01086AFAEA2}"/>
              </a:ext>
            </a:extLst>
          </p:cNvPr>
          <p:cNvGrpSpPr/>
          <p:nvPr/>
        </p:nvGrpSpPr>
        <p:grpSpPr>
          <a:xfrm>
            <a:off x="644108" y="2549524"/>
            <a:ext cx="3379432" cy="1463167"/>
            <a:chOff x="583324" y="1891551"/>
            <a:chExt cx="3379432" cy="1463167"/>
          </a:xfrm>
        </p:grpSpPr>
        <p:grpSp>
          <p:nvGrpSpPr>
            <p:cNvPr id="22" name="Group 21">
              <a:extLst>
                <a:ext uri="{FF2B5EF4-FFF2-40B4-BE49-F238E27FC236}">
                  <a16:creationId xmlns:a16="http://schemas.microsoft.com/office/drawing/2014/main" id="{CC70E797-8ACD-C721-A95A-BC3B68CCE082}"/>
                </a:ext>
              </a:extLst>
            </p:cNvPr>
            <p:cNvGrpSpPr/>
            <p:nvPr/>
          </p:nvGrpSpPr>
          <p:grpSpPr>
            <a:xfrm>
              <a:off x="1629705" y="1976433"/>
              <a:ext cx="2333051" cy="1378285"/>
              <a:chOff x="1724002" y="1240800"/>
              <a:chExt cx="3742172" cy="2210743"/>
            </a:xfrm>
          </p:grpSpPr>
          <p:cxnSp>
            <p:nvCxnSpPr>
              <p:cNvPr id="39" name="Straight Connector 38">
                <a:extLst>
                  <a:ext uri="{FF2B5EF4-FFF2-40B4-BE49-F238E27FC236}">
                    <a16:creationId xmlns:a16="http://schemas.microsoft.com/office/drawing/2014/main" id="{80045CE5-1D98-55CB-E560-8C445B9183E2}"/>
                  </a:ext>
                </a:extLst>
              </p:cNvPr>
              <p:cNvCxnSpPr>
                <a:cxnSpLocks/>
              </p:cNvCxnSpPr>
              <p:nvPr/>
            </p:nvCxnSpPr>
            <p:spPr>
              <a:xfrm flipV="1">
                <a:off x="3435688" y="1601683"/>
                <a:ext cx="505105" cy="355851"/>
              </a:xfrm>
              <a:prstGeom prst="line">
                <a:avLst/>
              </a:prstGeom>
              <a:ln w="12700">
                <a:solidFill>
                  <a:srgbClr val="2FA2B4"/>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739D202E-6F60-4663-A639-C72B74557023}"/>
                  </a:ext>
                </a:extLst>
              </p:cNvPr>
              <p:cNvCxnSpPr>
                <a:cxnSpLocks/>
              </p:cNvCxnSpPr>
              <p:nvPr/>
            </p:nvCxnSpPr>
            <p:spPr>
              <a:xfrm>
                <a:off x="1797760" y="2857721"/>
                <a:ext cx="1636312" cy="0"/>
              </a:xfrm>
              <a:prstGeom prst="straightConnector1">
                <a:avLst/>
              </a:prstGeom>
              <a:ln w="12700">
                <a:solidFill>
                  <a:srgbClr val="2FA2B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Rounded Rectangle 15">
                <a:extLst>
                  <a:ext uri="{FF2B5EF4-FFF2-40B4-BE49-F238E27FC236}">
                    <a16:creationId xmlns:a16="http://schemas.microsoft.com/office/drawing/2014/main" id="{3B3984F2-D510-1C06-024F-D2EC458813DF}"/>
                  </a:ext>
                </a:extLst>
              </p:cNvPr>
              <p:cNvSpPr/>
              <p:nvPr/>
            </p:nvSpPr>
            <p:spPr>
              <a:xfrm>
                <a:off x="1724002" y="2982502"/>
                <a:ext cx="1783825" cy="469041"/>
              </a:xfrm>
              <a:prstGeom prst="roundRect">
                <a:avLst>
                  <a:gd name="adj" fmla="val 7443"/>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200" dirty="0">
                    <a:solidFill>
                      <a:srgbClr val="002060"/>
                    </a:solidFill>
                    <a:latin typeface="Arial Rounded MT Bold" panose="020F0704030504030204" pitchFamily="34" charset="0"/>
                  </a:rPr>
                  <a:t>Focal length</a:t>
                </a:r>
              </a:p>
            </p:txBody>
          </p:sp>
          <p:sp>
            <p:nvSpPr>
              <p:cNvPr id="42" name="Rounded Rectangle 15">
                <a:extLst>
                  <a:ext uri="{FF2B5EF4-FFF2-40B4-BE49-F238E27FC236}">
                    <a16:creationId xmlns:a16="http://schemas.microsoft.com/office/drawing/2014/main" id="{D6DEA9A2-5D7C-3338-9D8B-B41D5D245C36}"/>
                  </a:ext>
                </a:extLst>
              </p:cNvPr>
              <p:cNvSpPr/>
              <p:nvPr/>
            </p:nvSpPr>
            <p:spPr>
              <a:xfrm>
                <a:off x="3822341" y="1240800"/>
                <a:ext cx="1643833" cy="469039"/>
              </a:xfrm>
              <a:prstGeom prst="roundRect">
                <a:avLst>
                  <a:gd name="adj" fmla="val 7443"/>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200" dirty="0">
                    <a:solidFill>
                      <a:srgbClr val="002060"/>
                    </a:solidFill>
                    <a:latin typeface="Arial Rounded MT Bold" panose="020F0704030504030204" pitchFamily="34" charset="0"/>
                  </a:rPr>
                  <a:t>Focal point</a:t>
                </a:r>
              </a:p>
            </p:txBody>
          </p:sp>
        </p:grpSp>
        <p:grpSp>
          <p:nvGrpSpPr>
            <p:cNvPr id="23" name="Group 22">
              <a:extLst>
                <a:ext uri="{FF2B5EF4-FFF2-40B4-BE49-F238E27FC236}">
                  <a16:creationId xmlns:a16="http://schemas.microsoft.com/office/drawing/2014/main" id="{F5DA4998-D831-3B7A-B1C8-F5384E685E7F}"/>
                </a:ext>
              </a:extLst>
            </p:cNvPr>
            <p:cNvGrpSpPr/>
            <p:nvPr/>
          </p:nvGrpSpPr>
          <p:grpSpPr>
            <a:xfrm>
              <a:off x="583324" y="1920464"/>
              <a:ext cx="2255286" cy="1043120"/>
              <a:chOff x="889000" y="941917"/>
              <a:chExt cx="10754440" cy="4974166"/>
            </a:xfrm>
          </p:grpSpPr>
          <p:pic>
            <p:nvPicPr>
              <p:cNvPr id="26" name="Picture 25" descr="A close up of a logo&#10;&#10;Description automatically generated">
                <a:extLst>
                  <a:ext uri="{FF2B5EF4-FFF2-40B4-BE49-F238E27FC236}">
                    <a16:creationId xmlns:a16="http://schemas.microsoft.com/office/drawing/2014/main" id="{E2DC734D-A374-D8E7-2D45-1AA824F822BE}"/>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5700" b="94000" l="8406" r="100000">
                            <a14:foregroundMark x1="12174" y1="36000" x2="12174" y2="65400"/>
                            <a14:foregroundMark x1="41159" y1="90400" x2="58841" y2="89600"/>
                            <a14:foregroundMark x1="46087" y1="94000" x2="51884" y2="93200"/>
                            <a14:foregroundMark x1="40870" y1="11000" x2="61739" y2="10500"/>
                            <a14:foregroundMark x1="45507" y1="9200" x2="55942" y2="9400"/>
                            <a14:foregroundMark x1="49565" y1="5800" x2="50725" y2="5700"/>
                          </a14:backgroundRemoval>
                        </a14:imgEffect>
                      </a14:imgLayer>
                    </a14:imgProps>
                  </a:ext>
                  <a:ext uri="{28A0092B-C50C-407E-A947-70E740481C1C}">
                    <a14:useLocalDpi xmlns:a14="http://schemas.microsoft.com/office/drawing/2010/main" val="0"/>
                  </a:ext>
                </a:extLst>
              </a:blip>
              <a:srcRect t="4630" b="3257"/>
              <a:stretch/>
            </p:blipFill>
            <p:spPr>
              <a:xfrm>
                <a:off x="5166360" y="941917"/>
                <a:ext cx="1859280" cy="4974166"/>
              </a:xfrm>
              <a:prstGeom prst="rect">
                <a:avLst/>
              </a:prstGeom>
              <a:ln w="12700">
                <a:noFill/>
              </a:ln>
            </p:spPr>
          </p:pic>
          <p:cxnSp>
            <p:nvCxnSpPr>
              <p:cNvPr id="27" name="Straight Arrow Connector 26">
                <a:extLst>
                  <a:ext uri="{FF2B5EF4-FFF2-40B4-BE49-F238E27FC236}">
                    <a16:creationId xmlns:a16="http://schemas.microsoft.com/office/drawing/2014/main" id="{BE560951-5C70-FE04-33EB-9C7131F99AE2}"/>
                  </a:ext>
                </a:extLst>
              </p:cNvPr>
              <p:cNvCxnSpPr/>
              <p:nvPr/>
            </p:nvCxnSpPr>
            <p:spPr>
              <a:xfrm>
                <a:off x="889000" y="3429000"/>
                <a:ext cx="3434080" cy="0"/>
              </a:xfrm>
              <a:prstGeom prst="straightConnector1">
                <a:avLst/>
              </a:prstGeom>
              <a:ln w="12700">
                <a:solidFill>
                  <a:srgbClr val="16ADB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2666A1A-F7ED-EE2D-6E80-8897F735E578}"/>
                  </a:ext>
                </a:extLst>
              </p:cNvPr>
              <p:cNvCxnSpPr/>
              <p:nvPr/>
            </p:nvCxnSpPr>
            <p:spPr>
              <a:xfrm>
                <a:off x="4155440" y="3429000"/>
                <a:ext cx="7488000" cy="0"/>
              </a:xfrm>
              <a:prstGeom prst="line">
                <a:avLst/>
              </a:prstGeom>
              <a:ln w="12700">
                <a:solidFill>
                  <a:srgbClr val="16ADBF"/>
                </a:solidFill>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47A3B31F-482A-4D3D-FD0E-81012354AF5D}"/>
                  </a:ext>
                </a:extLst>
              </p:cNvPr>
              <p:cNvGrpSpPr/>
              <p:nvPr/>
            </p:nvGrpSpPr>
            <p:grpSpPr>
              <a:xfrm>
                <a:off x="889000" y="1986280"/>
                <a:ext cx="10754440" cy="1640839"/>
                <a:chOff x="889000" y="1986280"/>
                <a:chExt cx="10754440" cy="1640839"/>
              </a:xfrm>
            </p:grpSpPr>
            <p:cxnSp>
              <p:nvCxnSpPr>
                <p:cNvPr id="35" name="Straight Arrow Connector 34">
                  <a:extLst>
                    <a:ext uri="{FF2B5EF4-FFF2-40B4-BE49-F238E27FC236}">
                      <a16:creationId xmlns:a16="http://schemas.microsoft.com/office/drawing/2014/main" id="{7D77F282-C821-2B18-E0D1-D41F9A733CCE}"/>
                    </a:ext>
                  </a:extLst>
                </p:cNvPr>
                <p:cNvCxnSpPr/>
                <p:nvPr/>
              </p:nvCxnSpPr>
              <p:spPr>
                <a:xfrm>
                  <a:off x="889000" y="1986280"/>
                  <a:ext cx="3434080" cy="0"/>
                </a:xfrm>
                <a:prstGeom prst="straightConnector1">
                  <a:avLst/>
                </a:prstGeom>
                <a:ln w="12700">
                  <a:solidFill>
                    <a:srgbClr val="16ADB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1E32A36-D36B-F2B8-A47F-D31D9B244D80}"/>
                    </a:ext>
                  </a:extLst>
                </p:cNvPr>
                <p:cNvCxnSpPr>
                  <a:cxnSpLocks/>
                </p:cNvCxnSpPr>
                <p:nvPr/>
              </p:nvCxnSpPr>
              <p:spPr>
                <a:xfrm>
                  <a:off x="4155440" y="1986280"/>
                  <a:ext cx="1347893" cy="0"/>
                </a:xfrm>
                <a:prstGeom prst="line">
                  <a:avLst/>
                </a:prstGeom>
                <a:ln w="12700">
                  <a:solidFill>
                    <a:srgbClr val="16ADBF"/>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EEDBADC-DEEE-F57E-E353-66ED8E55FF17}"/>
                    </a:ext>
                  </a:extLst>
                </p:cNvPr>
                <p:cNvCxnSpPr>
                  <a:cxnSpLocks/>
                </p:cNvCxnSpPr>
                <p:nvPr/>
              </p:nvCxnSpPr>
              <p:spPr>
                <a:xfrm>
                  <a:off x="5496983" y="1986280"/>
                  <a:ext cx="1262592" cy="198120"/>
                </a:xfrm>
                <a:prstGeom prst="line">
                  <a:avLst/>
                </a:prstGeom>
                <a:ln w="12700">
                  <a:solidFill>
                    <a:srgbClr val="16ADBF"/>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20BB3C3-94E4-2215-A33D-7FE8775BA8E7}"/>
                    </a:ext>
                  </a:extLst>
                </p:cNvPr>
                <p:cNvCxnSpPr>
                  <a:cxnSpLocks/>
                </p:cNvCxnSpPr>
                <p:nvPr/>
              </p:nvCxnSpPr>
              <p:spPr>
                <a:xfrm>
                  <a:off x="6756399" y="2184400"/>
                  <a:ext cx="4887041" cy="1442719"/>
                </a:xfrm>
                <a:prstGeom prst="line">
                  <a:avLst/>
                </a:prstGeom>
                <a:ln w="12700">
                  <a:solidFill>
                    <a:srgbClr val="16ADBF"/>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583D1E52-6E59-7BFD-4F90-9303A67BD146}"/>
                  </a:ext>
                </a:extLst>
              </p:cNvPr>
              <p:cNvGrpSpPr/>
              <p:nvPr/>
            </p:nvGrpSpPr>
            <p:grpSpPr>
              <a:xfrm flipV="1">
                <a:off x="889000" y="3228763"/>
                <a:ext cx="10754440" cy="1640839"/>
                <a:chOff x="889000" y="1986280"/>
                <a:chExt cx="10754440" cy="1640839"/>
              </a:xfrm>
            </p:grpSpPr>
            <p:cxnSp>
              <p:nvCxnSpPr>
                <p:cNvPr id="31" name="Straight Arrow Connector 30">
                  <a:extLst>
                    <a:ext uri="{FF2B5EF4-FFF2-40B4-BE49-F238E27FC236}">
                      <a16:creationId xmlns:a16="http://schemas.microsoft.com/office/drawing/2014/main" id="{65FC5428-2020-2400-F742-1E9B7F5F8517}"/>
                    </a:ext>
                  </a:extLst>
                </p:cNvPr>
                <p:cNvCxnSpPr/>
                <p:nvPr/>
              </p:nvCxnSpPr>
              <p:spPr>
                <a:xfrm>
                  <a:off x="889000" y="1986280"/>
                  <a:ext cx="3434080" cy="0"/>
                </a:xfrm>
                <a:prstGeom prst="straightConnector1">
                  <a:avLst/>
                </a:prstGeom>
                <a:ln w="12700">
                  <a:solidFill>
                    <a:srgbClr val="16ADB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0E0F41A-A5C3-77B5-4FDC-1430245E0979}"/>
                    </a:ext>
                  </a:extLst>
                </p:cNvPr>
                <p:cNvCxnSpPr>
                  <a:cxnSpLocks/>
                </p:cNvCxnSpPr>
                <p:nvPr/>
              </p:nvCxnSpPr>
              <p:spPr>
                <a:xfrm>
                  <a:off x="4155440" y="1986280"/>
                  <a:ext cx="1347893" cy="0"/>
                </a:xfrm>
                <a:prstGeom prst="line">
                  <a:avLst/>
                </a:prstGeom>
                <a:ln w="12700">
                  <a:solidFill>
                    <a:srgbClr val="16ADBF"/>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0F4E87C-FDDD-6433-13D8-199BC4885DEE}"/>
                    </a:ext>
                  </a:extLst>
                </p:cNvPr>
                <p:cNvCxnSpPr>
                  <a:cxnSpLocks/>
                </p:cNvCxnSpPr>
                <p:nvPr/>
              </p:nvCxnSpPr>
              <p:spPr>
                <a:xfrm>
                  <a:off x="5496983" y="1986280"/>
                  <a:ext cx="1262592" cy="198120"/>
                </a:xfrm>
                <a:prstGeom prst="line">
                  <a:avLst/>
                </a:prstGeom>
                <a:ln w="12700">
                  <a:solidFill>
                    <a:srgbClr val="16ADBF"/>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9D98790-CF62-B4AA-A8EA-9F291FF19468}"/>
                    </a:ext>
                  </a:extLst>
                </p:cNvPr>
                <p:cNvCxnSpPr>
                  <a:cxnSpLocks/>
                </p:cNvCxnSpPr>
                <p:nvPr/>
              </p:nvCxnSpPr>
              <p:spPr>
                <a:xfrm>
                  <a:off x="6756399" y="2184400"/>
                  <a:ext cx="4887041" cy="1442719"/>
                </a:xfrm>
                <a:prstGeom prst="line">
                  <a:avLst/>
                </a:prstGeom>
                <a:ln w="12700">
                  <a:solidFill>
                    <a:srgbClr val="16ADBF"/>
                  </a:solidFill>
                </a:ln>
              </p:spPr>
              <p:style>
                <a:lnRef idx="1">
                  <a:schemeClr val="accent1"/>
                </a:lnRef>
                <a:fillRef idx="0">
                  <a:schemeClr val="accent1"/>
                </a:fillRef>
                <a:effectRef idx="0">
                  <a:schemeClr val="accent1"/>
                </a:effectRef>
                <a:fontRef idx="minor">
                  <a:schemeClr val="tx1"/>
                </a:fontRef>
              </p:style>
            </p:cxnSp>
          </p:grpSp>
        </p:grpSp>
        <p:cxnSp>
          <p:nvCxnSpPr>
            <p:cNvPr id="24" name="Straight Connector 23">
              <a:extLst>
                <a:ext uri="{FF2B5EF4-FFF2-40B4-BE49-F238E27FC236}">
                  <a16:creationId xmlns:a16="http://schemas.microsoft.com/office/drawing/2014/main" id="{E00FD9CB-1B6A-3C22-D433-7ACA898F1EE0}"/>
                </a:ext>
              </a:extLst>
            </p:cNvPr>
            <p:cNvCxnSpPr>
              <a:cxnSpLocks/>
              <a:stCxn id="26" idx="0"/>
            </p:cNvCxnSpPr>
            <p:nvPr/>
          </p:nvCxnSpPr>
          <p:spPr>
            <a:xfrm>
              <a:off x="1675271" y="1920464"/>
              <a:ext cx="0" cy="1116000"/>
            </a:xfrm>
            <a:prstGeom prst="line">
              <a:avLst/>
            </a:prstGeom>
            <a:ln>
              <a:solidFill>
                <a:srgbClr val="7030A0"/>
              </a:solidFill>
              <a:prstDash val="lg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6AB4455-542F-CF4F-7B28-DBE03B2D8481}"/>
                </a:ext>
              </a:extLst>
            </p:cNvPr>
            <p:cNvCxnSpPr>
              <a:cxnSpLocks/>
            </p:cNvCxnSpPr>
            <p:nvPr/>
          </p:nvCxnSpPr>
          <p:spPr>
            <a:xfrm>
              <a:off x="2695845" y="1891551"/>
              <a:ext cx="0" cy="1152000"/>
            </a:xfrm>
            <a:prstGeom prst="line">
              <a:avLst/>
            </a:prstGeom>
            <a:ln>
              <a:solidFill>
                <a:srgbClr val="7030A0"/>
              </a:solidFill>
              <a:prstDash val="lgDash"/>
            </a:ln>
          </p:spPr>
          <p:style>
            <a:lnRef idx="1">
              <a:schemeClr val="accent1"/>
            </a:lnRef>
            <a:fillRef idx="0">
              <a:schemeClr val="accent1"/>
            </a:fillRef>
            <a:effectRef idx="0">
              <a:schemeClr val="accent1"/>
            </a:effectRef>
            <a:fontRef idx="minor">
              <a:schemeClr val="tx1"/>
            </a:fontRef>
          </p:style>
        </p:cxnSp>
      </p:grpSp>
      <p:pic>
        <p:nvPicPr>
          <p:cNvPr id="43" name="Picture 42">
            <a:extLst>
              <a:ext uri="{FF2B5EF4-FFF2-40B4-BE49-F238E27FC236}">
                <a16:creationId xmlns:a16="http://schemas.microsoft.com/office/drawing/2014/main" id="{663B5895-2CB3-495F-C23C-D85F3F4B9E5D}"/>
              </a:ext>
            </a:extLst>
          </p:cNvPr>
          <p:cNvPicPr>
            <a:picLocks noChangeAspect="1"/>
          </p:cNvPicPr>
          <p:nvPr/>
        </p:nvPicPr>
        <p:blipFill rotWithShape="1">
          <a:blip r:embed="rId5" cstate="print">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a:ext>
            </a:extLst>
          </a:blip>
          <a:srcRect/>
          <a:stretch/>
        </p:blipFill>
        <p:spPr>
          <a:xfrm rot="5400000">
            <a:off x="4663498" y="2544354"/>
            <a:ext cx="1306799" cy="1376827"/>
          </a:xfrm>
          <a:prstGeom prst="roundRect">
            <a:avLst>
              <a:gd name="adj" fmla="val 16667"/>
            </a:avLst>
          </a:prstGeom>
          <a:ln w="28575">
            <a:solidFill>
              <a:srgbClr val="002060"/>
            </a:solidFill>
          </a:ln>
          <a:effectLst/>
        </p:spPr>
      </p:pic>
      <p:sp>
        <p:nvSpPr>
          <p:cNvPr id="44" name="Rectangle: Rounded Corners 43">
            <a:extLst>
              <a:ext uri="{FF2B5EF4-FFF2-40B4-BE49-F238E27FC236}">
                <a16:creationId xmlns:a16="http://schemas.microsoft.com/office/drawing/2014/main" id="{9CB89B81-B1B3-415B-0F96-2CB5ED7DF273}"/>
              </a:ext>
            </a:extLst>
          </p:cNvPr>
          <p:cNvSpPr/>
          <p:nvPr/>
        </p:nvSpPr>
        <p:spPr>
          <a:xfrm>
            <a:off x="153532" y="3850446"/>
            <a:ext cx="6550936" cy="1660743"/>
          </a:xfrm>
          <a:prstGeom prst="roundRect">
            <a:avLst>
              <a:gd name="adj" fmla="val 10796"/>
            </a:avLst>
          </a:prstGeom>
          <a:ln>
            <a:noFill/>
          </a:ln>
        </p:spPr>
        <p:txBody>
          <a:bodyPr wrap="square" anchor="t">
            <a:spAutoFit/>
          </a:bodyPr>
          <a:lstStyle/>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Method</a:t>
            </a:r>
            <a:endParaRPr lang="en-GB" altLang="en-US" sz="1200" dirty="0">
              <a:solidFill>
                <a:srgbClr val="002060"/>
              </a:solidFill>
              <a:latin typeface="Arial Rounded MT Bold" panose="020F0704030504030204" pitchFamily="34" charset="0"/>
            </a:endParaRPr>
          </a:p>
          <a:p>
            <a:pPr eaLnBrk="0" fontAlgn="base" hangingPunct="0">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This experiment works best under fluorescent strip lights.</a:t>
            </a:r>
          </a:p>
          <a:p>
            <a:pPr marL="342900" indent="-3429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Hold the lens directly under the florescent lighting above a clear plain desk. Make sure it is flat.</a:t>
            </a:r>
          </a:p>
          <a:p>
            <a:pPr marL="342900" indent="-3429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Move the lens up and down until the image of the lights is clear and focused on the surface.</a:t>
            </a:r>
          </a:p>
          <a:p>
            <a:pPr marL="342900" indent="-3429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Use a set square to keep your ruler perpendicular to the desk and measure the distance from the desk.</a:t>
            </a:r>
          </a:p>
        </p:txBody>
      </p:sp>
      <p:sp>
        <p:nvSpPr>
          <p:cNvPr id="46" name="TextBox 45">
            <a:extLst>
              <a:ext uri="{FF2B5EF4-FFF2-40B4-BE49-F238E27FC236}">
                <a16:creationId xmlns:a16="http://schemas.microsoft.com/office/drawing/2014/main" id="{969F9757-0407-BAE5-78BA-13209087E505}"/>
              </a:ext>
            </a:extLst>
          </p:cNvPr>
          <p:cNvSpPr txBox="1"/>
          <p:nvPr/>
        </p:nvSpPr>
        <p:spPr>
          <a:xfrm>
            <a:off x="81280" y="5420189"/>
            <a:ext cx="6623188" cy="610745"/>
          </a:xfrm>
          <a:prstGeom prst="rect">
            <a:avLst/>
          </a:prstGeom>
          <a:noFill/>
        </p:spPr>
        <p:txBody>
          <a:bodyPr wrap="square">
            <a:spAutoFit/>
          </a:bodyPr>
          <a:lstStyle/>
          <a:p>
            <a:pPr eaLnBrk="0" fontAlgn="base" hangingPunct="0">
              <a:lnSpc>
                <a:spcPct val="150000"/>
              </a:lnSpc>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Focal length of lens 1 (the smaller lens)	_____________ cm</a:t>
            </a:r>
          </a:p>
          <a:p>
            <a:pPr eaLnBrk="0" fontAlgn="base" hangingPunct="0">
              <a:lnSpc>
                <a:spcPct val="150000"/>
              </a:lnSpc>
              <a:spcBef>
                <a:spcPct val="0"/>
              </a:spcBef>
              <a:spcAft>
                <a:spcPct val="0"/>
              </a:spcAft>
            </a:pPr>
            <a:r>
              <a:rPr lang="en-GB" altLang="en-US" sz="1200"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rPr>
              <a:t>Focal length of lens 2 (the bigger lens)	_____________ cm</a:t>
            </a:r>
            <a:endParaRPr lang="en-GB" altLang="en-US" sz="1200" b="1" dirty="0">
              <a:solidFill>
                <a:srgbClr val="002060"/>
              </a:solidFill>
              <a:latin typeface="Arial Rounded MT Bold" panose="020F0704030504030204" pitchFamily="34" charset="0"/>
              <a:ea typeface="Times New Roman" panose="02020603050405020304" pitchFamily="18" charset="0"/>
              <a:cs typeface="Arial" panose="020B0604020202020204" pitchFamily="34" charset="0"/>
            </a:endParaRPr>
          </a:p>
        </p:txBody>
      </p:sp>
      <p:cxnSp>
        <p:nvCxnSpPr>
          <p:cNvPr id="47" name="Straight Connector 46">
            <a:extLst>
              <a:ext uri="{FF2B5EF4-FFF2-40B4-BE49-F238E27FC236}">
                <a16:creationId xmlns:a16="http://schemas.microsoft.com/office/drawing/2014/main" id="{B8E4310B-499A-3C0D-FF00-FFE6FB7D9208}"/>
              </a:ext>
            </a:extLst>
          </p:cNvPr>
          <p:cNvCxnSpPr/>
          <p:nvPr/>
        </p:nvCxnSpPr>
        <p:spPr>
          <a:xfrm>
            <a:off x="369000" y="6160357"/>
            <a:ext cx="61200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C71E4300-4D70-15BB-19D9-8229DBE191DF}"/>
              </a:ext>
            </a:extLst>
          </p:cNvPr>
          <p:cNvSpPr txBox="1"/>
          <p:nvPr/>
        </p:nvSpPr>
        <p:spPr>
          <a:xfrm>
            <a:off x="-385395" y="6267514"/>
            <a:ext cx="3429000" cy="276999"/>
          </a:xfrm>
          <a:prstGeom prst="rect">
            <a:avLst/>
          </a:prstGeom>
          <a:noFill/>
        </p:spPr>
        <p:txBody>
          <a:bodyPr wrap="square">
            <a:spAutoFit/>
          </a:bodyPr>
          <a:lstStyle/>
          <a:p>
            <a:pPr algn="ctr" eaLnBrk="0" fontAlgn="base" hangingPunct="0">
              <a:spcBef>
                <a:spcPct val="0"/>
              </a:spcBef>
              <a:spcAft>
                <a:spcPct val="0"/>
              </a:spcAft>
            </a:pPr>
            <a:r>
              <a:rPr lang="en-GB" altLang="en-US" sz="1200" dirty="0">
                <a:solidFill>
                  <a:srgbClr val="002060"/>
                </a:solidFill>
                <a:latin typeface="Arial Rounded MT Bold" panose="020F0704030504030204" pitchFamily="34" charset="0"/>
                <a:cs typeface="Times New Roman" panose="02020603050405020304" pitchFamily="18" charset="0"/>
              </a:rPr>
              <a:t>Building a Refracting Telescope</a:t>
            </a:r>
          </a:p>
        </p:txBody>
      </p:sp>
      <p:sp>
        <p:nvSpPr>
          <p:cNvPr id="50" name="Rectangle: Rounded Corners 49">
            <a:extLst>
              <a:ext uri="{FF2B5EF4-FFF2-40B4-BE49-F238E27FC236}">
                <a16:creationId xmlns:a16="http://schemas.microsoft.com/office/drawing/2014/main" id="{6DD160D9-DEE0-D1A4-E875-B648C57E1E37}"/>
              </a:ext>
            </a:extLst>
          </p:cNvPr>
          <p:cNvSpPr/>
          <p:nvPr/>
        </p:nvSpPr>
        <p:spPr>
          <a:xfrm>
            <a:off x="81280" y="6575167"/>
            <a:ext cx="6550936" cy="1856125"/>
          </a:xfrm>
          <a:prstGeom prst="roundRect">
            <a:avLst>
              <a:gd name="adj" fmla="val 10292"/>
            </a:avLst>
          </a:prstGeom>
          <a:ln>
            <a:noFill/>
          </a:ln>
        </p:spPr>
        <p:txBody>
          <a:bodyPr wrap="square">
            <a:spAutoFit/>
          </a:bodyPr>
          <a:lstStyle/>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cs typeface="Times New Roman" panose="02020603050405020304" pitchFamily="18" charset="0"/>
              </a:rPr>
              <a:t>Method</a:t>
            </a:r>
          </a:p>
          <a:p>
            <a:pPr marL="228600" lvl="0" indent="-228600" eaLnBrk="0" fontAlgn="base" hangingPunct="0">
              <a:spcBef>
                <a:spcPct val="0"/>
              </a:spcBef>
              <a:spcAft>
                <a:spcPct val="0"/>
              </a:spcAft>
              <a:buFont typeface="+mj-lt"/>
              <a:buAutoNum type="arabicPeriod"/>
            </a:pPr>
            <a:r>
              <a:rPr lang="en-US" altLang="en-US" sz="1200" dirty="0">
                <a:solidFill>
                  <a:srgbClr val="002060"/>
                </a:solidFill>
                <a:latin typeface="Arial Rounded MT Bold" panose="020F0704030504030204" pitchFamily="34" charset="0"/>
                <a:cs typeface="Times New Roman" panose="02020603050405020304" pitchFamily="18" charset="0"/>
              </a:rPr>
              <a:t>Using modelling clay, stick lens 1 its focal distance away from the end of the ruler.</a:t>
            </a:r>
          </a:p>
          <a:p>
            <a:pPr marL="228600" lvl="0" indent="-228600" eaLnBrk="0" fontAlgn="base" hangingPunct="0">
              <a:spcBef>
                <a:spcPct val="0"/>
              </a:spcBef>
              <a:spcAft>
                <a:spcPct val="0"/>
              </a:spcAft>
              <a:buFont typeface="+mj-lt"/>
              <a:buAutoNum type="arabicPeriod"/>
            </a:pPr>
            <a:r>
              <a:rPr lang="en-US" altLang="en-US" sz="1200" dirty="0">
                <a:solidFill>
                  <a:srgbClr val="002060"/>
                </a:solidFill>
                <a:latin typeface="Arial Rounded MT Bold" panose="020F0704030504030204" pitchFamily="34" charset="0"/>
                <a:cs typeface="Times New Roman" panose="02020603050405020304" pitchFamily="18" charset="0"/>
              </a:rPr>
              <a:t>Add together the focal lengths of lens 1 and 2.</a:t>
            </a: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cs typeface="Times New Roman" panose="02020603050405020304" pitchFamily="18" charset="0"/>
              </a:rPr>
              <a:t>Stick lens 2 this distance apart from lens 1 on the ruler.</a:t>
            </a: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cs typeface="Times New Roman" panose="02020603050405020304" pitchFamily="18" charset="0"/>
              </a:rPr>
              <a:t>Bring the ruler with the lenses to the end of a table and look through your telescope. </a:t>
            </a:r>
          </a:p>
          <a:p>
            <a:pPr marL="228600" lvl="0" indent="-228600" eaLnBrk="0" fontAlgn="base" hangingPunct="0">
              <a:spcBef>
                <a:spcPct val="0"/>
              </a:spcBef>
              <a:spcAft>
                <a:spcPct val="0"/>
              </a:spcAft>
              <a:buFont typeface="+mj-lt"/>
              <a:buAutoNum type="arabicPeriod"/>
            </a:pPr>
            <a:r>
              <a:rPr lang="en-GB" altLang="en-US" sz="1200" dirty="0">
                <a:solidFill>
                  <a:srgbClr val="002060"/>
                </a:solidFill>
                <a:latin typeface="Arial Rounded MT Bold" panose="020F0704030504030204" pitchFamily="34" charset="0"/>
                <a:cs typeface="Times New Roman" panose="02020603050405020304" pitchFamily="18" charset="0"/>
              </a:rPr>
              <a:t>Experiment looking at objects which are close, and which are further away.</a:t>
            </a:r>
          </a:p>
          <a:p>
            <a:pPr lvl="0" eaLnBrk="0" fontAlgn="base" hangingPunct="0">
              <a:spcBef>
                <a:spcPct val="0"/>
              </a:spcBef>
              <a:spcAft>
                <a:spcPct val="0"/>
              </a:spcAft>
            </a:pPr>
            <a:r>
              <a:rPr lang="en-GB" altLang="en-US" sz="1200" dirty="0">
                <a:solidFill>
                  <a:srgbClr val="002060"/>
                </a:solidFill>
                <a:latin typeface="Arial Rounded MT Bold" panose="020F0704030504030204" pitchFamily="34" charset="0"/>
                <a:cs typeface="Times New Roman" panose="02020603050405020304" pitchFamily="18" charset="0"/>
              </a:rPr>
              <a:t> </a:t>
            </a:r>
          </a:p>
          <a:p>
            <a:pPr lvl="0" eaLnBrk="0" fontAlgn="base" hangingPunct="0">
              <a:spcBef>
                <a:spcPct val="0"/>
              </a:spcBef>
              <a:spcAft>
                <a:spcPct val="0"/>
              </a:spcAft>
            </a:pPr>
            <a:r>
              <a:rPr lang="en-GB" altLang="en-US" sz="1200" i="1" dirty="0">
                <a:solidFill>
                  <a:srgbClr val="002060"/>
                </a:solidFill>
                <a:latin typeface="Arial Rounded MT Bold" panose="020F0704030504030204" pitchFamily="34" charset="0"/>
                <a:cs typeface="Times New Roman" panose="02020603050405020304" pitchFamily="18" charset="0"/>
              </a:rPr>
              <a:t>Note! When you look through your telescope, images will appear upside down. </a:t>
            </a:r>
          </a:p>
        </p:txBody>
      </p:sp>
      <p:sp>
        <p:nvSpPr>
          <p:cNvPr id="51" name="Rectangle 50">
            <a:extLst>
              <a:ext uri="{FF2B5EF4-FFF2-40B4-BE49-F238E27FC236}">
                <a16:creationId xmlns:a16="http://schemas.microsoft.com/office/drawing/2014/main" id="{0FE997EC-E2CF-9E6E-128D-D797711CA754}"/>
              </a:ext>
            </a:extLst>
          </p:cNvPr>
          <p:cNvSpPr/>
          <p:nvPr/>
        </p:nvSpPr>
        <p:spPr>
          <a:xfrm>
            <a:off x="1053564" y="9263135"/>
            <a:ext cx="5088466" cy="4571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descr="A close up of a logo&#10;&#10;Description automatically generated">
            <a:extLst>
              <a:ext uri="{FF2B5EF4-FFF2-40B4-BE49-F238E27FC236}">
                <a16:creationId xmlns:a16="http://schemas.microsoft.com/office/drawing/2014/main" id="{AB77058F-B9D1-3C9D-6558-6874A6E3457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5700" b="94000" l="8406" r="100000">
                        <a14:foregroundMark x1="12174" y1="36000" x2="12174" y2="65400"/>
                        <a14:foregroundMark x1="41159" y1="90400" x2="58841" y2="89600"/>
                        <a14:foregroundMark x1="46087" y1="94000" x2="51884" y2="93200"/>
                        <a14:foregroundMark x1="40870" y1="11000" x2="61739" y2="10500"/>
                        <a14:foregroundMark x1="45507" y1="9200" x2="55942" y2="9400"/>
                        <a14:foregroundMark x1="49565" y1="5800" x2="50725" y2="5700"/>
                      </a14:backgroundRemoval>
                    </a14:imgEffect>
                  </a14:imgLayer>
                </a14:imgProps>
              </a:ext>
              <a:ext uri="{28A0092B-C50C-407E-A947-70E740481C1C}">
                <a14:useLocalDpi xmlns:a14="http://schemas.microsoft.com/office/drawing/2010/main" val="0"/>
              </a:ext>
            </a:extLst>
          </a:blip>
          <a:srcRect t="4630" b="3257"/>
          <a:stretch/>
        </p:blipFill>
        <p:spPr>
          <a:xfrm>
            <a:off x="2035430" y="8764433"/>
            <a:ext cx="194953" cy="521561"/>
          </a:xfrm>
          <a:prstGeom prst="rect">
            <a:avLst/>
          </a:prstGeom>
          <a:ln w="12700">
            <a:noFill/>
          </a:ln>
        </p:spPr>
      </p:pic>
      <p:pic>
        <p:nvPicPr>
          <p:cNvPr id="53" name="Picture 52" descr="A close up of a logo&#10;&#10;Description automatically generated">
            <a:extLst>
              <a:ext uri="{FF2B5EF4-FFF2-40B4-BE49-F238E27FC236}">
                <a16:creationId xmlns:a16="http://schemas.microsoft.com/office/drawing/2014/main" id="{479E7184-1CFB-BD1D-F913-997232B6487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5700" b="94000" l="8406" r="100000">
                        <a14:foregroundMark x1="12174" y1="36000" x2="12174" y2="65400"/>
                        <a14:foregroundMark x1="41159" y1="90400" x2="58841" y2="89600"/>
                        <a14:foregroundMark x1="46087" y1="94000" x2="51884" y2="93200"/>
                        <a14:foregroundMark x1="40870" y1="11000" x2="61739" y2="10500"/>
                        <a14:foregroundMark x1="45507" y1="9200" x2="55942" y2="9400"/>
                        <a14:foregroundMark x1="49565" y1="5800" x2="50725" y2="5700"/>
                      </a14:backgroundRemoval>
                    </a14:imgEffect>
                  </a14:imgLayer>
                </a14:imgProps>
              </a:ext>
              <a:ext uri="{28A0092B-C50C-407E-A947-70E740481C1C}">
                <a14:useLocalDpi xmlns:a14="http://schemas.microsoft.com/office/drawing/2010/main" val="0"/>
              </a:ext>
            </a:extLst>
          </a:blip>
          <a:srcRect t="4630" b="3257"/>
          <a:stretch/>
        </p:blipFill>
        <p:spPr>
          <a:xfrm>
            <a:off x="5025466" y="8552236"/>
            <a:ext cx="277477" cy="742339"/>
          </a:xfrm>
          <a:prstGeom prst="rect">
            <a:avLst/>
          </a:prstGeom>
          <a:ln w="12700">
            <a:noFill/>
          </a:ln>
        </p:spPr>
      </p:pic>
      <p:pic>
        <p:nvPicPr>
          <p:cNvPr id="54" name="Picture 53" descr="A close up of a logo&#10;&#10;Description automatically generated">
            <a:extLst>
              <a:ext uri="{FF2B5EF4-FFF2-40B4-BE49-F238E27FC236}">
                <a16:creationId xmlns:a16="http://schemas.microsoft.com/office/drawing/2014/main" id="{B30DE64B-3A82-F824-467F-E74A7E7DF07F}"/>
              </a:ext>
            </a:extLst>
          </p:cNvPr>
          <p:cNvPicPr>
            <a:picLocks noChangeAspect="1"/>
          </p:cNvPicPr>
          <p:nvPr/>
        </p:nvPicPr>
        <p:blipFill>
          <a:blip r:embed="rId7"/>
          <a:stretch>
            <a:fillRect/>
          </a:stretch>
        </p:blipFill>
        <p:spPr>
          <a:xfrm>
            <a:off x="644108" y="8985980"/>
            <a:ext cx="409456" cy="346996"/>
          </a:xfrm>
          <a:prstGeom prst="rect">
            <a:avLst/>
          </a:prstGeom>
        </p:spPr>
      </p:pic>
      <p:cxnSp>
        <p:nvCxnSpPr>
          <p:cNvPr id="55" name="Straight Arrow Connector 54">
            <a:extLst>
              <a:ext uri="{FF2B5EF4-FFF2-40B4-BE49-F238E27FC236}">
                <a16:creationId xmlns:a16="http://schemas.microsoft.com/office/drawing/2014/main" id="{81C378F6-1F93-3C4B-DB59-4C626AC83AFE}"/>
              </a:ext>
            </a:extLst>
          </p:cNvPr>
          <p:cNvCxnSpPr>
            <a:cxnSpLocks/>
          </p:cNvCxnSpPr>
          <p:nvPr/>
        </p:nvCxnSpPr>
        <p:spPr>
          <a:xfrm flipV="1">
            <a:off x="1053564" y="9164045"/>
            <a:ext cx="1094772" cy="0"/>
          </a:xfrm>
          <a:prstGeom prst="straightConnector1">
            <a:avLst/>
          </a:prstGeom>
          <a:ln w="1905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1A79D06B-AF7D-5D3C-1393-E4BCAB8646CA}"/>
              </a:ext>
            </a:extLst>
          </p:cNvPr>
          <p:cNvCxnSpPr>
            <a:cxnSpLocks/>
          </p:cNvCxnSpPr>
          <p:nvPr/>
        </p:nvCxnSpPr>
        <p:spPr>
          <a:xfrm flipV="1">
            <a:off x="2144608" y="9164045"/>
            <a:ext cx="3024000" cy="0"/>
          </a:xfrm>
          <a:prstGeom prst="straightConnector1">
            <a:avLst/>
          </a:prstGeom>
          <a:ln w="1905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Partial Circle 56">
            <a:extLst>
              <a:ext uri="{FF2B5EF4-FFF2-40B4-BE49-F238E27FC236}">
                <a16:creationId xmlns:a16="http://schemas.microsoft.com/office/drawing/2014/main" id="{E5F8B459-452C-22DD-BE72-F4C40243CB89}"/>
              </a:ext>
            </a:extLst>
          </p:cNvPr>
          <p:cNvSpPr/>
          <p:nvPr/>
        </p:nvSpPr>
        <p:spPr>
          <a:xfrm rot="5400000">
            <a:off x="2055106" y="9214410"/>
            <a:ext cx="155600" cy="160330"/>
          </a:xfrm>
          <a:prstGeom prst="pie">
            <a:avLst>
              <a:gd name="adj1" fmla="val 5520081"/>
              <a:gd name="adj2" fmla="val 1620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8" name="Partial Circle 57">
            <a:extLst>
              <a:ext uri="{FF2B5EF4-FFF2-40B4-BE49-F238E27FC236}">
                <a16:creationId xmlns:a16="http://schemas.microsoft.com/office/drawing/2014/main" id="{9238C95E-8FC2-952D-3688-7CCB371376E6}"/>
              </a:ext>
            </a:extLst>
          </p:cNvPr>
          <p:cNvSpPr/>
          <p:nvPr/>
        </p:nvSpPr>
        <p:spPr>
          <a:xfrm rot="5400000">
            <a:off x="5090808" y="9214660"/>
            <a:ext cx="155600" cy="160330"/>
          </a:xfrm>
          <a:prstGeom prst="pie">
            <a:avLst>
              <a:gd name="adj1" fmla="val 5520081"/>
              <a:gd name="adj2" fmla="val 1620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Rounded Rectangle 15">
            <a:extLst>
              <a:ext uri="{FF2B5EF4-FFF2-40B4-BE49-F238E27FC236}">
                <a16:creationId xmlns:a16="http://schemas.microsoft.com/office/drawing/2014/main" id="{44A5A663-602E-A8C6-67A9-11FB07518BF6}"/>
              </a:ext>
            </a:extLst>
          </p:cNvPr>
          <p:cNvSpPr/>
          <p:nvPr/>
        </p:nvSpPr>
        <p:spPr>
          <a:xfrm>
            <a:off x="960247" y="8590490"/>
            <a:ext cx="1112123" cy="292423"/>
          </a:xfrm>
          <a:prstGeom prst="roundRect">
            <a:avLst>
              <a:gd name="adj" fmla="val 7443"/>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200" dirty="0">
                <a:solidFill>
                  <a:srgbClr val="002060"/>
                </a:solidFill>
                <a:latin typeface="Arial Rounded MT Bold" panose="020F0704030504030204" pitchFamily="34" charset="0"/>
              </a:rPr>
              <a:t>Focal length of lens 1</a:t>
            </a:r>
          </a:p>
        </p:txBody>
      </p:sp>
      <p:sp>
        <p:nvSpPr>
          <p:cNvPr id="60" name="Rounded Rectangle 15">
            <a:extLst>
              <a:ext uri="{FF2B5EF4-FFF2-40B4-BE49-F238E27FC236}">
                <a16:creationId xmlns:a16="http://schemas.microsoft.com/office/drawing/2014/main" id="{9EB08DCB-11E5-0F64-B0BE-F902517A0D9F}"/>
              </a:ext>
            </a:extLst>
          </p:cNvPr>
          <p:cNvSpPr/>
          <p:nvPr/>
        </p:nvSpPr>
        <p:spPr>
          <a:xfrm>
            <a:off x="2446695" y="8735127"/>
            <a:ext cx="2404020" cy="284854"/>
          </a:xfrm>
          <a:prstGeom prst="roundRect">
            <a:avLst>
              <a:gd name="adj" fmla="val 7443"/>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200" dirty="0">
                <a:solidFill>
                  <a:srgbClr val="002060"/>
                </a:solidFill>
                <a:latin typeface="Arial Rounded MT Bold" panose="020F0704030504030204" pitchFamily="34" charset="0"/>
              </a:rPr>
              <a:t>Focal length of lens 1 + lens 2</a:t>
            </a:r>
          </a:p>
        </p:txBody>
      </p:sp>
    </p:spTree>
    <p:extLst>
      <p:ext uri="{BB962C8B-B14F-4D97-AF65-F5344CB8AC3E}">
        <p14:creationId xmlns:p14="http://schemas.microsoft.com/office/powerpoint/2010/main" val="24043546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12</TotalTime>
  <Words>262</Words>
  <Application>Microsoft Office PowerPoint</Application>
  <PresentationFormat>A4 Paper (210x297 mm)</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Rounded MT Bold</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1</cp:revision>
  <dcterms:created xsi:type="dcterms:W3CDTF">2023-07-13T13:30:10Z</dcterms:created>
  <dcterms:modified xsi:type="dcterms:W3CDTF">2023-07-13T13:42:58Z</dcterms:modified>
</cp:coreProperties>
</file>