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1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Phillips" userId="d722af17e6ef7e11" providerId="LiveId" clId="{628268A4-FC7A-499E-8EC6-D8D02C9A9C7E}"/>
    <pc:docChg chg="modSld">
      <pc:chgData name="Kate Phillips" userId="d722af17e6ef7e11" providerId="LiveId" clId="{628268A4-FC7A-499E-8EC6-D8D02C9A9C7E}" dt="2022-08-15T15:10:45.754" v="199" actId="20577"/>
      <pc:docMkLst>
        <pc:docMk/>
      </pc:docMkLst>
      <pc:sldChg chg="modSp mod">
        <pc:chgData name="Kate Phillips" userId="d722af17e6ef7e11" providerId="LiveId" clId="{628268A4-FC7A-499E-8EC6-D8D02C9A9C7E}" dt="2022-08-15T15:04:30.021" v="94" actId="20577"/>
        <pc:sldMkLst>
          <pc:docMk/>
          <pc:sldMk cId="3161350556" sldId="257"/>
        </pc:sldMkLst>
        <pc:spChg chg="mod">
          <ac:chgData name="Kate Phillips" userId="d722af17e6ef7e11" providerId="LiveId" clId="{628268A4-FC7A-499E-8EC6-D8D02C9A9C7E}" dt="2022-08-15T15:01:01.620" v="36" actId="20577"/>
          <ac:spMkLst>
            <pc:docMk/>
            <pc:sldMk cId="3161350556" sldId="257"/>
            <ac:spMk id="3" creationId="{FAEA584B-C746-2B45-8DE6-F53C5263A738}"/>
          </ac:spMkLst>
        </pc:spChg>
        <pc:spChg chg="mod">
          <ac:chgData name="Kate Phillips" userId="d722af17e6ef7e11" providerId="LiveId" clId="{628268A4-FC7A-499E-8EC6-D8D02C9A9C7E}" dt="2022-08-15T15:04:30.021" v="94" actId="20577"/>
          <ac:spMkLst>
            <pc:docMk/>
            <pc:sldMk cId="3161350556" sldId="257"/>
            <ac:spMk id="4" creationId="{FCA67626-A863-A648-914A-D63F215B4CBE}"/>
          </ac:spMkLst>
        </pc:spChg>
      </pc:sldChg>
      <pc:sldChg chg="modSp mod">
        <pc:chgData name="Kate Phillips" userId="d722af17e6ef7e11" providerId="LiveId" clId="{628268A4-FC7A-499E-8EC6-D8D02C9A9C7E}" dt="2022-08-15T15:10:45.754" v="199" actId="20577"/>
        <pc:sldMkLst>
          <pc:docMk/>
          <pc:sldMk cId="1171511884" sldId="258"/>
        </pc:sldMkLst>
        <pc:graphicFrameChg chg="modGraphic">
          <ac:chgData name="Kate Phillips" userId="d722af17e6ef7e11" providerId="LiveId" clId="{628268A4-FC7A-499E-8EC6-D8D02C9A9C7E}" dt="2022-08-15T15:10:45.754" v="199" actId="20577"/>
          <ac:graphicFrameMkLst>
            <pc:docMk/>
            <pc:sldMk cId="1171511884" sldId="258"/>
            <ac:graphicFrameMk id="4" creationId="{F4B8CF99-870E-BC44-ABB2-AA2E6610C8F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KS4-18-02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36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the Gravitational Potential Energy Store </a:t>
            </a: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71460D69-321A-5D44-BF08-DBA1F830B09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245B9-4309-6543-9DCF-D16FC455E35C}"/>
              </a:ext>
            </a:extLst>
          </p:cNvPr>
          <p:cNvSpPr txBox="1"/>
          <p:nvPr/>
        </p:nvSpPr>
        <p:spPr>
          <a:xfrm>
            <a:off x="2607275" y="1802067"/>
            <a:ext cx="3988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One of Scotland’s foremost mechanical engineers, William Rankine, was one of the founders of thermodynamic theory, along with Rudolf Clausius and William Thomson – Lord Kelvin. Like Lord Kelvin, Rankine had an absolute temperature scale in Fahrenheit named after him.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His love of science began at the age of 14 when his uncle gave him a copy of Sir Isaac Newton’s ‘Principia’.  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Among other things, he wrote a complete theory of steam engines. His forethought and ideas helped to accelerate the progress of the global industrial revolution in transportation and manufacturing.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 1853, in his paper about energy transformation, he was the first to coin the term potential energy. 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E587D4-5421-D64E-B3B3-B666990FA166}"/>
              </a:ext>
            </a:extLst>
          </p:cNvPr>
          <p:cNvSpPr/>
          <p:nvPr/>
        </p:nvSpPr>
        <p:spPr>
          <a:xfrm>
            <a:off x="1269000" y="1399312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Rankine &amp; potential energy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D9BCFF8-763D-034E-ADD4-4EF1FD4A47D0}"/>
              </a:ext>
            </a:extLst>
          </p:cNvPr>
          <p:cNvSpPr/>
          <p:nvPr/>
        </p:nvSpPr>
        <p:spPr>
          <a:xfrm>
            <a:off x="235244" y="7388084"/>
            <a:ext cx="2372031" cy="149516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Question:</a:t>
            </a:r>
          </a:p>
          <a:p>
            <a:pPr lvl="0"/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 a water polo match, a ball with a mass of 2kg is thrown 5m into the air. Calculate the GPE energy of the ball at the top of the throw?</a:t>
            </a:r>
          </a:p>
          <a:p>
            <a:pPr lvl="0"/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lvl="0" algn="ctr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GPE   =   mgh</a:t>
            </a:r>
          </a:p>
          <a:p>
            <a:pPr lvl="0"/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867E1CDD-BAA8-3746-A8DF-3CF5EDDD9073}"/>
              </a:ext>
            </a:extLst>
          </p:cNvPr>
          <p:cNvSpPr/>
          <p:nvPr/>
        </p:nvSpPr>
        <p:spPr>
          <a:xfrm>
            <a:off x="3188043" y="4692592"/>
            <a:ext cx="3408007" cy="1532334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Gravitational             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Potential = Mass X Gravitational  X  Height  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Energy                      field strength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(Joules) J      (kg)             (N/kg)               (m)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                               E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⍴ /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GPE   =   mgh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45326-0AE7-0F45-AD60-235CAE929970}"/>
              </a:ext>
            </a:extLst>
          </p:cNvPr>
          <p:cNvSpPr/>
          <p:nvPr/>
        </p:nvSpPr>
        <p:spPr>
          <a:xfrm>
            <a:off x="226429" y="4994889"/>
            <a:ext cx="310459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Gravitational potential energy is the energy stored in an object that increases with height above the earth.</a:t>
            </a:r>
            <a:endParaRPr lang="en-US" sz="1200" dirty="0">
              <a:solidFill>
                <a:srgbClr val="38D4D6"/>
              </a:solidFill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4342FE86-B536-AA42-9D3C-96984DA32D76}"/>
              </a:ext>
            </a:extLst>
          </p:cNvPr>
          <p:cNvSpPr/>
          <p:nvPr/>
        </p:nvSpPr>
        <p:spPr>
          <a:xfrm>
            <a:off x="2607275" y="7590191"/>
            <a:ext cx="3988775" cy="1736646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Example: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In a water polo match, a ball with a mass of 2kg is thrown 5m into the air.  Calculate the GPE energy of the ball at the top of the throw?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	=   2  X  9.8  X 5</a:t>
            </a: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	=   98 Joules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5F76EC-19A5-704D-B630-5B2C4394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6" y="1765521"/>
            <a:ext cx="2165707" cy="31894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F609BC-A428-CB40-B51D-2D74469FFA2B}"/>
              </a:ext>
            </a:extLst>
          </p:cNvPr>
          <p:cNvGrpSpPr/>
          <p:nvPr/>
        </p:nvGrpSpPr>
        <p:grpSpPr>
          <a:xfrm>
            <a:off x="721184" y="5787054"/>
            <a:ext cx="1541929" cy="1510688"/>
            <a:chOff x="4303059" y="5529565"/>
            <a:chExt cx="1541929" cy="1510688"/>
          </a:xfrm>
          <a:solidFill>
            <a:srgbClr val="38D4D6"/>
          </a:solidFill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0163E066-A375-8748-83EF-842952A3219A}"/>
                </a:ext>
              </a:extLst>
            </p:cNvPr>
            <p:cNvSpPr/>
            <p:nvPr/>
          </p:nvSpPr>
          <p:spPr>
            <a:xfrm>
              <a:off x="4303059" y="5529565"/>
              <a:ext cx="1541929" cy="1510688"/>
            </a:xfrm>
            <a:prstGeom prst="triangle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D4D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D0DE76-E8A0-CF49-8CAD-BAB3B8CC146A}"/>
                </a:ext>
              </a:extLst>
            </p:cNvPr>
            <p:cNvSpPr txBox="1"/>
            <p:nvPr/>
          </p:nvSpPr>
          <p:spPr>
            <a:xfrm>
              <a:off x="4497183" y="5963035"/>
              <a:ext cx="1153679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E⍴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________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m X g X h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156EE3D-D0DF-6D48-873A-A3F322FE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99" y="6294644"/>
            <a:ext cx="1838741" cy="122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15541A2-2E5A-4D4A-B653-D6879595E25D}"/>
              </a:ext>
            </a:extLst>
          </p:cNvPr>
          <p:cNvSpPr/>
          <p:nvPr/>
        </p:nvSpPr>
        <p:spPr>
          <a:xfrm>
            <a:off x="4962653" y="6290193"/>
            <a:ext cx="1224132" cy="1234731"/>
          </a:xfrm>
          <a:prstGeom prst="ellipse">
            <a:avLst/>
          </a:prstGeom>
          <a:solidFill>
            <a:srgbClr val="38D4D6"/>
          </a:solidFill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D4D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117C7-2A03-F742-B9C2-239A5CCE27EB}"/>
              </a:ext>
            </a:extLst>
          </p:cNvPr>
          <p:cNvSpPr txBox="1"/>
          <p:nvPr/>
        </p:nvSpPr>
        <p:spPr>
          <a:xfrm>
            <a:off x="4991215" y="6492060"/>
            <a:ext cx="11955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Gravitational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field strength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9.8N/kg</a:t>
            </a:r>
          </a:p>
        </p:txBody>
      </p:sp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841320-EC35-C142-A93E-2BCA65F3D401}"/>
              </a:ext>
            </a:extLst>
          </p:cNvPr>
          <p:cNvSpPr/>
          <p:nvPr/>
        </p:nvSpPr>
        <p:spPr>
          <a:xfrm>
            <a:off x="1809000" y="1416291"/>
            <a:ext cx="3240000" cy="360000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Practice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EA584B-C746-2B45-8DE6-F53C5263A738}"/>
              </a:ext>
            </a:extLst>
          </p:cNvPr>
          <p:cNvSpPr/>
          <p:nvPr/>
        </p:nvSpPr>
        <p:spPr>
          <a:xfrm>
            <a:off x="253462" y="1857443"/>
            <a:ext cx="4505377" cy="1804749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Raju has a mass of 48 kg and climbs a ladder 3.4m tall. How much GPE has he gained? Quote your answer to 2SF.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67626-A863-A648-914A-D63F215B4CBE}"/>
              </a:ext>
            </a:extLst>
          </p:cNvPr>
          <p:cNvSpPr/>
          <p:nvPr/>
        </p:nvSpPr>
        <p:spPr>
          <a:xfrm>
            <a:off x="2224216" y="3618631"/>
            <a:ext cx="448842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man with a mass of 80kg standing at the top of a tall building has 96000 J of GPE. How tall is the building? What is the answer to 2SF? What is the answer to 3SF? 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</a:t>
            </a: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F2DAF-CB41-8F49-A558-DB2883B49748}"/>
              </a:ext>
            </a:extLst>
          </p:cNvPr>
          <p:cNvSpPr txBox="1"/>
          <p:nvPr/>
        </p:nvSpPr>
        <p:spPr>
          <a:xfrm>
            <a:off x="194200" y="7534843"/>
            <a:ext cx="6518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 startAt="4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A girl (on the earth) drops a ball of mass 0.5 kg from a height of 2 metres. </a:t>
            </a:r>
          </a:p>
          <a:p>
            <a:pPr marL="628650" lvl="1" indent="-171450"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How much GPE does the ball have before it has dropped?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How much GPE does it have once it hits the ground?</a:t>
            </a:r>
          </a:p>
          <a:p>
            <a:pPr lvl="0"/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r>
              <a:rPr lang="en-GB" sz="16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A57B4-043B-5147-8134-26BE753D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73" y="1774381"/>
            <a:ext cx="1515136" cy="192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CBE34-3076-6448-8491-405F89A2A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0" y="3826329"/>
            <a:ext cx="1655120" cy="1241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B9446-E3B5-A54F-A624-25DC80A9A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831" y="5269443"/>
            <a:ext cx="2327478" cy="2152917"/>
          </a:xfrm>
          <a:prstGeom prst="rect">
            <a:avLst/>
          </a:prstGeom>
        </p:spPr>
      </p:pic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C2F4D91-8165-5DEE-98A8-0272D9D6DF53}"/>
              </a:ext>
            </a:extLst>
          </p:cNvPr>
          <p:cNvSpPr/>
          <p:nvPr/>
        </p:nvSpPr>
        <p:spPr>
          <a:xfrm>
            <a:off x="253462" y="5240319"/>
            <a:ext cx="3763368" cy="221337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lvl="0" indent="-228600">
              <a:buFont typeface="+mj-lt"/>
              <a:buAutoNum type="arabicPeriod" startAt="3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How much GPE would an astronaut of 80kg have if she stood on the top floor of Starship, 120 meters from the the surface of the moon?                                                      (g = 1.6 N/kg on the moon) </a:t>
            </a:r>
            <a:r>
              <a:rPr lang="en-US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</a:t>
            </a:r>
            <a:endParaRPr lang="en-US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13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46CB37-2FCE-704F-A81A-4860714EB3FA}"/>
              </a:ext>
            </a:extLst>
          </p:cNvPr>
          <p:cNvSpPr txBox="1"/>
          <p:nvPr/>
        </p:nvSpPr>
        <p:spPr>
          <a:xfrm>
            <a:off x="252645" y="2498469"/>
            <a:ext cx="454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Read the statements in the table and decide whether they describe kinetic (K) or potential energy (P).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7B6E8C-B3CE-9247-AFDA-DD206C71D09C}"/>
              </a:ext>
            </a:extLst>
          </p:cNvPr>
          <p:cNvSpPr/>
          <p:nvPr/>
        </p:nvSpPr>
        <p:spPr>
          <a:xfrm>
            <a:off x="1890645" y="1398583"/>
            <a:ext cx="3098654" cy="343874"/>
          </a:xfrm>
          <a:prstGeom prst="roundRect">
            <a:avLst/>
          </a:prstGeom>
          <a:solidFill>
            <a:srgbClr val="00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More facts about potential energy</a:t>
            </a:r>
          </a:p>
        </p:txBody>
      </p:sp>
      <p:graphicFrame>
        <p:nvGraphicFramePr>
          <p:cNvPr id="4" name="Google Shape;117;p4">
            <a:extLst>
              <a:ext uri="{FF2B5EF4-FFF2-40B4-BE49-F238E27FC236}">
                <a16:creationId xmlns:a16="http://schemas.microsoft.com/office/drawing/2014/main" id="{F4B8CF99-870E-BC44-ABB2-AA2E6610C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429683"/>
              </p:ext>
            </p:extLst>
          </p:nvPr>
        </p:nvGraphicFramePr>
        <p:xfrm>
          <a:off x="653142" y="2955467"/>
          <a:ext cx="5568045" cy="61558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1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43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bg1"/>
                          </a:solidFill>
                          <a:latin typeface="Arial Rounded"/>
                          <a:sym typeface="Arial Rounded"/>
                        </a:rPr>
                        <a:t>What type of energy is it?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K or P?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38D4D6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The pendulum of a clock when it is at the top of swing.</a:t>
                      </a:r>
                      <a:endParaRPr lang="en-US" sz="1200" b="0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23238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 child’s stroller being pushed through a busy high street.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49728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 rollercoaster on the downward curve of its second loop.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13423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1200" b="0" i="0" u="none" strike="noStrike" kern="1200" dirty="0">
                          <a:solidFill>
                            <a:srgbClr val="38D4D6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ball in someone’s hand.</a:t>
                      </a:r>
                      <a:endParaRPr lang="en-US" sz="1200" b="0" dirty="0">
                        <a:solidFill>
                          <a:srgbClr val="38D4D6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 lithium car battery in an electric vehicle.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42214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 skateboarder in a twist in the air.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37705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 pair of roller skates on the floor and not being used.</a:t>
                      </a:r>
                      <a:endParaRPr lang="en-US" sz="1200" b="0" dirty="0">
                        <a:solidFill>
                          <a:srgbClr val="38D4D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16ADBF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An Olympic skier going through the finish flag at </a:t>
                      </a:r>
                      <a:r>
                        <a:rPr lang="en-US" sz="1200" b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the bottom </a:t>
                      </a: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steep downhill slalom race.</a:t>
                      </a:r>
                      <a:endParaRPr lang="en-US" sz="1200" b="0" dirty="0">
                        <a:solidFill>
                          <a:srgbClr val="38D4D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 car that is standing still at the top of hill in a traffic jam.</a:t>
                      </a:r>
                      <a:endParaRPr lang="en-US" sz="1200" b="0" dirty="0">
                        <a:solidFill>
                          <a:srgbClr val="38D4D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056946"/>
                  </a:ext>
                </a:extLst>
              </a:tr>
              <a:tr h="5838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38D4D6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An archer holding a bow back before firing the arrow.</a:t>
                      </a:r>
                      <a:endParaRPr lang="en-US" sz="1200" b="0" dirty="0">
                        <a:solidFill>
                          <a:srgbClr val="38D4D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03719"/>
                  </a:ext>
                </a:extLst>
              </a:tr>
            </a:tbl>
          </a:graphicData>
        </a:graphic>
      </p:graphicFrame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2814E1-DD7C-A845-BE36-628B6234F56F}"/>
              </a:ext>
            </a:extLst>
          </p:cNvPr>
          <p:cNvSpPr/>
          <p:nvPr/>
        </p:nvSpPr>
        <p:spPr>
          <a:xfrm>
            <a:off x="252645" y="1755182"/>
            <a:ext cx="1838868" cy="715089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With GPE the height is decided arbitrarily, i.e., from the ground.</a:t>
            </a:r>
            <a:endParaRPr lang="en-US" sz="16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D16D7F25-9CBC-CE4C-B90E-1716FE12805D}"/>
              </a:ext>
            </a:extLst>
          </p:cNvPr>
          <p:cNvSpPr/>
          <p:nvPr/>
        </p:nvSpPr>
        <p:spPr>
          <a:xfrm>
            <a:off x="2200919" y="1759849"/>
            <a:ext cx="2259147" cy="715089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An object must be changed by any type of force to have potential energy.</a:t>
            </a:r>
            <a:endParaRPr lang="en-US" sz="16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A247327B-6BF8-E545-AFCB-B0EA1FEFD725}"/>
              </a:ext>
            </a:extLst>
          </p:cNvPr>
          <p:cNvSpPr/>
          <p:nvPr/>
        </p:nvSpPr>
        <p:spPr>
          <a:xfrm>
            <a:off x="4588693" y="1759849"/>
            <a:ext cx="2016662" cy="715089"/>
          </a:xfrm>
          <a:prstGeom prst="roundRect">
            <a:avLst/>
          </a:prstGeom>
          <a:ln>
            <a:solidFill>
              <a:srgbClr val="00D4D6"/>
            </a:solidFill>
          </a:ln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00D4D6"/>
                </a:solidFill>
                <a:latin typeface="Arial Rounded MT Bold" panose="020F0704030504030204" pitchFamily="34" charset="77"/>
              </a:rPr>
              <a:t>When an object raises its speed the potential energy decreases.</a:t>
            </a:r>
            <a:endParaRPr lang="en-US" sz="1600" dirty="0">
              <a:solidFill>
                <a:srgbClr val="00D4D6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151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632</Words>
  <Application>Microsoft Macintosh PowerPoint</Application>
  <PresentationFormat>A4 Paper (210x297 mm)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 Rounded</vt:lpstr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Shannon Weldon (BIO - Postgraduate Researcher)</cp:lastModifiedBy>
  <cp:revision>12</cp:revision>
  <dcterms:created xsi:type="dcterms:W3CDTF">2022-04-04T12:23:53Z</dcterms:created>
  <dcterms:modified xsi:type="dcterms:W3CDTF">2022-08-17T12:06:05Z</dcterms:modified>
</cp:coreProperties>
</file>