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797979"/>
    <a:srgbClr val="00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15"/>
  </p:normalViewPr>
  <p:slideViewPr>
    <p:cSldViewPr snapToGrid="0" snapToObjects="1">
      <p:cViewPr varScale="1">
        <p:scale>
          <a:sx n="78" d="100"/>
          <a:sy n="78" d="100"/>
        </p:scale>
        <p:origin x="31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6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7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5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5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8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9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9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0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8101B3F-8539-1144-B88A-9B4336C78CC6}"/>
              </a:ext>
            </a:extLst>
          </p:cNvPr>
          <p:cNvSpPr/>
          <p:nvPr userDrawn="1"/>
        </p:nvSpPr>
        <p:spPr>
          <a:xfrm>
            <a:off x="0" y="1"/>
            <a:ext cx="6858000" cy="1062318"/>
          </a:xfrm>
          <a:prstGeom prst="rect">
            <a:avLst/>
          </a:prstGeom>
          <a:solidFill>
            <a:srgbClr val="38D4D6"/>
          </a:solidFill>
          <a:ln>
            <a:solidFill>
              <a:srgbClr val="00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010129C-DE21-8048-81CD-0A17E3F06791}"/>
              </a:ext>
            </a:extLst>
          </p:cNvPr>
          <p:cNvSpPr/>
          <p:nvPr userDrawn="1"/>
        </p:nvSpPr>
        <p:spPr>
          <a:xfrm>
            <a:off x="0" y="9624786"/>
            <a:ext cx="6858000" cy="305322"/>
          </a:xfrm>
          <a:prstGeom prst="rect">
            <a:avLst/>
          </a:prstGeom>
          <a:solidFill>
            <a:srgbClr val="3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4E2C-4581-EF49-9C59-5E7D689C4CEB}" type="datetimeFigureOut">
              <a:rPr lang="en-US" smtClean="0"/>
              <a:t>8/14/22</a:t>
            </a:fld>
            <a:endParaRPr lang="en-US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5F21B2FE-2CB9-314D-86D8-D78318E2AD4F}"/>
              </a:ext>
            </a:extLst>
          </p:cNvPr>
          <p:cNvSpPr/>
          <p:nvPr userDrawn="1"/>
        </p:nvSpPr>
        <p:spPr>
          <a:xfrm>
            <a:off x="170690" y="1216149"/>
            <a:ext cx="6503172" cy="8266803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1B44A78-DEC5-D24C-B5BF-AE444B4AFA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biLevel thresh="50000"/>
          </a:blip>
          <a:srcRect r="67643"/>
          <a:stretch/>
        </p:blipFill>
        <p:spPr>
          <a:xfrm>
            <a:off x="170690" y="162670"/>
            <a:ext cx="751977" cy="7176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DE91AF0-48A0-D047-A478-E61BE7191FA9}"/>
              </a:ext>
            </a:extLst>
          </p:cNvPr>
          <p:cNvSpPr/>
          <p:nvPr userDrawn="1"/>
        </p:nvSpPr>
        <p:spPr>
          <a:xfrm>
            <a:off x="1093357" y="177564"/>
            <a:ext cx="5580506" cy="717631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2B21BA9-0A97-A348-AD97-78CE6F2E44F2}"/>
              </a:ext>
            </a:extLst>
          </p:cNvPr>
          <p:cNvGrpSpPr/>
          <p:nvPr userDrawn="1"/>
        </p:nvGrpSpPr>
        <p:grpSpPr>
          <a:xfrm>
            <a:off x="529022" y="970622"/>
            <a:ext cx="382946" cy="382526"/>
            <a:chOff x="1761370" y="3168673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6D1F272-9FB9-994A-86A7-2586DB1F8517}"/>
                </a:ext>
              </a:extLst>
            </p:cNvPr>
            <p:cNvSpPr/>
            <p:nvPr/>
          </p:nvSpPr>
          <p:spPr>
            <a:xfrm>
              <a:off x="1790881" y="3195510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Doughnut 20">
              <a:extLst>
                <a:ext uri="{FF2B5EF4-FFF2-40B4-BE49-F238E27FC236}">
                  <a16:creationId xmlns:a16="http://schemas.microsoft.com/office/drawing/2014/main" id="{26E2CF78-6189-244B-98DA-66095B80B1F2}"/>
                </a:ext>
              </a:extLst>
            </p:cNvPr>
            <p:cNvSpPr/>
            <p:nvPr/>
          </p:nvSpPr>
          <p:spPr>
            <a:xfrm>
              <a:off x="1761370" y="3168673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3AC6786D-CD08-804C-A834-BF1D845C4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858226" y="3303380"/>
              <a:ext cx="586284" cy="492628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B5F4D00-67D5-6142-8955-53027972366A}"/>
              </a:ext>
            </a:extLst>
          </p:cNvPr>
          <p:cNvGrpSpPr/>
          <p:nvPr userDrawn="1"/>
        </p:nvGrpSpPr>
        <p:grpSpPr>
          <a:xfrm>
            <a:off x="958811" y="753404"/>
            <a:ext cx="651649" cy="631333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A1D92D5-ACCE-F14E-91FD-5A28E8C4F33D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Doughnut 24">
              <a:extLst>
                <a:ext uri="{FF2B5EF4-FFF2-40B4-BE49-F238E27FC236}">
                  <a16:creationId xmlns:a16="http://schemas.microsoft.com/office/drawing/2014/main" id="{E5A5648D-D0B1-D844-B1DB-FF9FC27347F8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6F28909D-5650-7D48-B3DB-BB3D89F55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4E2CF8D-FD41-784C-B0A5-4E0CE4FC588D}"/>
              </a:ext>
            </a:extLst>
          </p:cNvPr>
          <p:cNvGrpSpPr/>
          <p:nvPr userDrawn="1"/>
        </p:nvGrpSpPr>
        <p:grpSpPr>
          <a:xfrm>
            <a:off x="1694319" y="632875"/>
            <a:ext cx="544625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4BFAE7E-54AE-6D42-8661-82A5CC0DE0CC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Doughnut 29">
              <a:extLst>
                <a:ext uri="{FF2B5EF4-FFF2-40B4-BE49-F238E27FC236}">
                  <a16:creationId xmlns:a16="http://schemas.microsoft.com/office/drawing/2014/main" id="{B8B9F8CD-EC84-B449-99AD-75067294D428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1" name="Picture 30" descr="Icon&#10;&#10;Description automatically generated">
              <a:extLst>
                <a:ext uri="{FF2B5EF4-FFF2-40B4-BE49-F238E27FC236}">
                  <a16:creationId xmlns:a16="http://schemas.microsoft.com/office/drawing/2014/main" id="{DEE8E5FB-B26A-4841-BC98-C868BDFB86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D8A33FB-C49C-6A49-8591-7859D49173CA}"/>
              </a:ext>
            </a:extLst>
          </p:cNvPr>
          <p:cNvGrpSpPr/>
          <p:nvPr userDrawn="1"/>
        </p:nvGrpSpPr>
        <p:grpSpPr>
          <a:xfrm>
            <a:off x="2308049" y="743153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649D984-31B6-994E-AA35-D29D42209B2A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Doughnut 33">
              <a:extLst>
                <a:ext uri="{FF2B5EF4-FFF2-40B4-BE49-F238E27FC236}">
                  <a16:creationId xmlns:a16="http://schemas.microsoft.com/office/drawing/2014/main" id="{C38F7472-BFC1-974C-B509-AEA999D6AF1F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5" name="Picture 34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6C4233D9-51DE-2643-9552-EE55E78B54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6B950D6-C76F-7E4F-B476-5B5EA107CF93}"/>
              </a:ext>
            </a:extLst>
          </p:cNvPr>
          <p:cNvGrpSpPr/>
          <p:nvPr userDrawn="1"/>
        </p:nvGrpSpPr>
        <p:grpSpPr>
          <a:xfrm>
            <a:off x="2954801" y="632875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D7C4E6C-B1CD-A54C-A14D-61C32B6C3C19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Doughnut 37">
              <a:extLst>
                <a:ext uri="{FF2B5EF4-FFF2-40B4-BE49-F238E27FC236}">
                  <a16:creationId xmlns:a16="http://schemas.microsoft.com/office/drawing/2014/main" id="{18164CD0-6C49-B540-8BB6-57599C3AB6AB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9" name="Picture 38" descr="Icon&#10;&#10;Description automatically generated">
              <a:extLst>
                <a:ext uri="{FF2B5EF4-FFF2-40B4-BE49-F238E27FC236}">
                  <a16:creationId xmlns:a16="http://schemas.microsoft.com/office/drawing/2014/main" id="{4928C1B4-5D8C-4A40-A782-7C76604F9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A745CA7-2FAE-A74B-B836-F213D3AB0288}"/>
              </a:ext>
            </a:extLst>
          </p:cNvPr>
          <p:cNvGrpSpPr/>
          <p:nvPr userDrawn="1"/>
        </p:nvGrpSpPr>
        <p:grpSpPr>
          <a:xfrm>
            <a:off x="3566338" y="803603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2292627-70BA-9D4E-B3C4-D98880050930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Doughnut 41">
              <a:extLst>
                <a:ext uri="{FF2B5EF4-FFF2-40B4-BE49-F238E27FC236}">
                  <a16:creationId xmlns:a16="http://schemas.microsoft.com/office/drawing/2014/main" id="{3B92D7D0-ABEC-7340-B99B-D47F7AF193E6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3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711159AB-C0F0-C84D-9F8C-317BAD5BBD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C736AC-61D9-B149-AD8A-260AA4BF14C7}"/>
              </a:ext>
            </a:extLst>
          </p:cNvPr>
          <p:cNvGrpSpPr/>
          <p:nvPr userDrawn="1"/>
        </p:nvGrpSpPr>
        <p:grpSpPr>
          <a:xfrm>
            <a:off x="4107579" y="78610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24DBF84-3E25-8543-848C-FC29AFA98D39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Doughnut 45">
              <a:extLst>
                <a:ext uri="{FF2B5EF4-FFF2-40B4-BE49-F238E27FC236}">
                  <a16:creationId xmlns:a16="http://schemas.microsoft.com/office/drawing/2014/main" id="{C4FF9713-19EB-0648-ADE9-B4E3B88D8434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7" name="Picture 78" descr="icon_pawCross - Riverside Veterinary Hospital">
              <a:extLst>
                <a:ext uri="{FF2B5EF4-FFF2-40B4-BE49-F238E27FC236}">
                  <a16:creationId xmlns:a16="http://schemas.microsoft.com/office/drawing/2014/main" id="{23DF445E-363A-8342-8D88-1E753AC177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71313CC-6D2C-7A4A-B20B-5A83695C3418}"/>
              </a:ext>
            </a:extLst>
          </p:cNvPr>
          <p:cNvGrpSpPr/>
          <p:nvPr userDrawn="1"/>
        </p:nvGrpSpPr>
        <p:grpSpPr>
          <a:xfrm>
            <a:off x="109492" y="9104209"/>
            <a:ext cx="751977" cy="717630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0E01630-E2F5-174B-83DF-537A81900714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Doughnut 50">
              <a:extLst>
                <a:ext uri="{FF2B5EF4-FFF2-40B4-BE49-F238E27FC236}">
                  <a16:creationId xmlns:a16="http://schemas.microsoft.com/office/drawing/2014/main" id="{6FAB542D-0C59-0244-AD6A-01244F888810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2" name="Picture 51" descr="Icon&#10;&#10;Description automatically generated">
              <a:extLst>
                <a:ext uri="{FF2B5EF4-FFF2-40B4-BE49-F238E27FC236}">
                  <a16:creationId xmlns:a16="http://schemas.microsoft.com/office/drawing/2014/main" id="{3DBB897D-8E00-3547-8E8F-78D872CBB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FEB5046-EEC0-944C-9FA3-917ABACF70E9}"/>
              </a:ext>
            </a:extLst>
          </p:cNvPr>
          <p:cNvGrpSpPr/>
          <p:nvPr userDrawn="1"/>
        </p:nvGrpSpPr>
        <p:grpSpPr>
          <a:xfrm>
            <a:off x="931352" y="9222966"/>
            <a:ext cx="553044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6C2748E-7EDF-0045-9934-269FE6BD51FF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Doughnut 54">
              <a:extLst>
                <a:ext uri="{FF2B5EF4-FFF2-40B4-BE49-F238E27FC236}">
                  <a16:creationId xmlns:a16="http://schemas.microsoft.com/office/drawing/2014/main" id="{7AC17B1C-19BC-8E4D-99BD-B4A87386FAAB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6" name="Picture 55" descr="Icon&#10;&#10;Description automatically generated">
              <a:extLst>
                <a:ext uri="{FF2B5EF4-FFF2-40B4-BE49-F238E27FC236}">
                  <a16:creationId xmlns:a16="http://schemas.microsoft.com/office/drawing/2014/main" id="{B400A263-037C-DF49-B3F9-733759DE7C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A07BC49-9362-AA4A-AE67-2FDF02A72B8D}"/>
              </a:ext>
            </a:extLst>
          </p:cNvPr>
          <p:cNvGrpSpPr/>
          <p:nvPr userDrawn="1"/>
        </p:nvGrpSpPr>
        <p:grpSpPr>
          <a:xfrm>
            <a:off x="1517966" y="9116399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E50BBAF5-B41A-6041-B20B-4B622F87C611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Doughnut 58">
              <a:extLst>
                <a:ext uri="{FF2B5EF4-FFF2-40B4-BE49-F238E27FC236}">
                  <a16:creationId xmlns:a16="http://schemas.microsoft.com/office/drawing/2014/main" id="{C4E069AB-60AB-7D47-9712-C57C7A64C4C7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0" name="Picture 59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A61B35EC-716F-434A-9357-5E4FEB90A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4BF47A7-49ED-8942-975A-E47E4F6A71D4}"/>
              </a:ext>
            </a:extLst>
          </p:cNvPr>
          <p:cNvGrpSpPr/>
          <p:nvPr userDrawn="1"/>
        </p:nvGrpSpPr>
        <p:grpSpPr>
          <a:xfrm>
            <a:off x="2185670" y="9271144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D5D9284-249C-4149-A070-DE30F1170136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Doughnut 62">
              <a:extLst>
                <a:ext uri="{FF2B5EF4-FFF2-40B4-BE49-F238E27FC236}">
                  <a16:creationId xmlns:a16="http://schemas.microsoft.com/office/drawing/2014/main" id="{2F2A9C05-4F65-5D4B-AF5A-8A7532412364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4" name="Picture 63" descr="Icon&#10;&#10;Description automatically generated">
              <a:extLst>
                <a:ext uri="{FF2B5EF4-FFF2-40B4-BE49-F238E27FC236}">
                  <a16:creationId xmlns:a16="http://schemas.microsoft.com/office/drawing/2014/main" id="{7AF9B16C-6CF8-EE45-A9AA-044D8F5F54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E592DFA-B0D6-E549-8D1B-42D69008507E}"/>
              </a:ext>
            </a:extLst>
          </p:cNvPr>
          <p:cNvGrpSpPr/>
          <p:nvPr userDrawn="1"/>
        </p:nvGrpSpPr>
        <p:grpSpPr>
          <a:xfrm>
            <a:off x="2787601" y="9410155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09B3804F-0F58-114F-9A11-0AEC681C339A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Doughnut 66">
              <a:extLst>
                <a:ext uri="{FF2B5EF4-FFF2-40B4-BE49-F238E27FC236}">
                  <a16:creationId xmlns:a16="http://schemas.microsoft.com/office/drawing/2014/main" id="{FA235583-E248-9440-B893-DF03B22293D2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8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CAF65119-CD05-3C4B-8A45-4B71F0D07D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E94754A-6FAA-8448-ABBF-8477EA8E4F7C}"/>
              </a:ext>
            </a:extLst>
          </p:cNvPr>
          <p:cNvGrpSpPr/>
          <p:nvPr userDrawn="1"/>
        </p:nvGrpSpPr>
        <p:grpSpPr>
          <a:xfrm>
            <a:off x="3333137" y="937534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A0F034D-3565-504F-AD63-1D0F441152E4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Doughnut 70">
              <a:extLst>
                <a:ext uri="{FF2B5EF4-FFF2-40B4-BE49-F238E27FC236}">
                  <a16:creationId xmlns:a16="http://schemas.microsoft.com/office/drawing/2014/main" id="{17B5972D-23B3-514A-A606-7D708CC3117F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2" name="Picture 78" descr="icon_pawCross - Riverside Veterinary Hospital">
              <a:extLst>
                <a:ext uri="{FF2B5EF4-FFF2-40B4-BE49-F238E27FC236}">
                  <a16:creationId xmlns:a16="http://schemas.microsoft.com/office/drawing/2014/main" id="{1EBCF347-0EE3-DB42-9616-AB35F8D44C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0AAE790E-063E-3C4D-8303-32489B151F4D}"/>
              </a:ext>
            </a:extLst>
          </p:cNvPr>
          <p:cNvSpPr txBox="1"/>
          <p:nvPr userDrawn="1"/>
        </p:nvSpPr>
        <p:spPr>
          <a:xfrm>
            <a:off x="3820205" y="9669885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 Reserved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D8D81E-9B1A-6943-A643-B5397163ABB3}"/>
              </a:ext>
            </a:extLst>
          </p:cNvPr>
          <p:cNvSpPr txBox="1"/>
          <p:nvPr userDrawn="1"/>
        </p:nvSpPr>
        <p:spPr>
          <a:xfrm>
            <a:off x="4359712" y="874412"/>
            <a:ext cx="13056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MA Code: KS4-21-06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C79EAA-F84D-3449-852F-32464B608F19}"/>
              </a:ext>
            </a:extLst>
          </p:cNvPr>
          <p:cNvSpPr txBox="1"/>
          <p:nvPr userDrawn="1"/>
        </p:nvSpPr>
        <p:spPr>
          <a:xfrm>
            <a:off x="1112885" y="184705"/>
            <a:ext cx="5368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Teacher Answers: Explore the Half Life of a Radioactive Isotope</a:t>
            </a:r>
          </a:p>
        </p:txBody>
      </p:sp>
      <p:pic>
        <p:nvPicPr>
          <p:cNvPr id="78" name="Picture 77" descr="Icon&#10;&#10;Description automatically generated">
            <a:extLst>
              <a:ext uri="{FF2B5EF4-FFF2-40B4-BE49-F238E27FC236}">
                <a16:creationId xmlns:a16="http://schemas.microsoft.com/office/drawing/2014/main" id="{15A64D99-A7AB-4245-B01F-6DD301691AD7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6238117" y="232373"/>
            <a:ext cx="392062" cy="6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0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7462C0D-7363-A44B-AB50-8F959D1AF578}"/>
              </a:ext>
            </a:extLst>
          </p:cNvPr>
          <p:cNvSpPr/>
          <p:nvPr/>
        </p:nvSpPr>
        <p:spPr>
          <a:xfrm>
            <a:off x="1269000" y="1427325"/>
            <a:ext cx="4320000" cy="353544"/>
          </a:xfrm>
          <a:prstGeom prst="roundRect">
            <a:avLst/>
          </a:prstGeom>
          <a:solidFill>
            <a:srgbClr val="38D4D6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600" b="1" dirty="0">
                <a:solidFill>
                  <a:prstClr val="white"/>
                </a:solidFill>
                <a:latin typeface="Arial Rounded MT" charset="0"/>
                <a:ea typeface="Arial Rounded MT" charset="0"/>
                <a:cs typeface="Arial Rounded MT" charset="0"/>
              </a:rPr>
              <a:t>Teacher answers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95D1B7-CDB6-5943-98C4-AD564ED055A1}"/>
              </a:ext>
            </a:extLst>
          </p:cNvPr>
          <p:cNvSpPr txBox="1"/>
          <p:nvPr/>
        </p:nvSpPr>
        <p:spPr>
          <a:xfrm>
            <a:off x="306820" y="1816685"/>
            <a:ext cx="624435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d)  1/8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True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3 half lives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5000/625.– 3 half lives.  3 half lives = 90yrs.  1 half = 90/3 = 30yrs.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GB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9.20 =6400,   9.40= 3200,  10.00=1600, 10.20 = 800 , 10.40=  400  , 11.00=   200  =  5 half lives  = 11.00am</a:t>
            </a:r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2 half lives  X  5730  =   11460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a)  25%    b)  ii)   10 half-lives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       	i) Radon 220	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       	ii) </a:t>
            </a:r>
            <a:r>
              <a:rPr lang="en-GB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Radon-220 because it doesn’t last very long, so there will be less of </a:t>
            </a: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	     it in the room</a:t>
            </a:r>
          </a:p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	iii)  Radon 226</a:t>
            </a:r>
            <a:endParaRPr lang="en-US" sz="1200" b="1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>
              <a:spcAft>
                <a:spcPts val="600"/>
              </a:spcAft>
            </a:pPr>
            <a:r>
              <a:rPr lang="en-US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	</a:t>
            </a: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iv) </a:t>
            </a:r>
            <a:r>
              <a:rPr lang="en-GB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Radon 222 because it is more likely to decay in the lungs than</a:t>
            </a:r>
          </a:p>
          <a:p>
            <a:pPr>
              <a:spcAft>
                <a:spcPts val="600"/>
              </a:spcAft>
            </a:pPr>
            <a:r>
              <a:rPr lang="en-GB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	      Radon 226</a:t>
            </a:r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98110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128</Words>
  <Application>Microsoft Macintosh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Debney</dc:creator>
  <cp:lastModifiedBy>Sarah Mintey</cp:lastModifiedBy>
  <cp:revision>20</cp:revision>
  <dcterms:created xsi:type="dcterms:W3CDTF">2022-04-04T12:23:53Z</dcterms:created>
  <dcterms:modified xsi:type="dcterms:W3CDTF">2022-08-14T09:39:57Z</dcterms:modified>
</cp:coreProperties>
</file>