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4D6"/>
    <a:srgbClr val="38D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15"/>
  </p:normalViewPr>
  <p:slideViewPr>
    <p:cSldViewPr snapToGrid="0" snapToObjects="1">
      <p:cViewPr varScale="1">
        <p:scale>
          <a:sx n="78" d="100"/>
          <a:sy n="78" d="100"/>
        </p:scale>
        <p:origin x="31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38846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4267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18958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60095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DBB4E2C-4581-EF49-9C59-5E7D689C4CEB}" type="datetimeFigureOut">
              <a:rPr lang="en-US" smtClean="0"/>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100855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DBB4E2C-4581-EF49-9C59-5E7D689C4CEB}" type="datetimeFigureOut">
              <a:rPr lang="en-US" smtClean="0"/>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88638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DBB4E2C-4581-EF49-9C59-5E7D689C4CEB}" type="datetimeFigureOut">
              <a:rPr lang="en-US" smtClean="0"/>
              <a:t>8/23/22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2862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DBB4E2C-4581-EF49-9C59-5E7D689C4CEB}" type="datetimeFigureOut">
              <a:rPr lang="en-US" smtClean="0"/>
              <a:t>8/23/22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27077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B4E2C-4581-EF49-9C59-5E7D689C4CEB}" type="datetimeFigureOut">
              <a:rPr lang="en-US" smtClean="0"/>
              <a:t>8/23/22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206159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DBB4E2C-4581-EF49-9C59-5E7D689C4CEB}" type="datetimeFigureOut">
              <a:rPr lang="en-US" smtClean="0"/>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225450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DBB4E2C-4581-EF49-9C59-5E7D689C4CEB}" type="datetimeFigureOut">
              <a:rPr lang="en-US" smtClean="0"/>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4825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101B3F-8539-1144-B88A-9B4336C78CC6}"/>
              </a:ext>
            </a:extLst>
          </p:cNvPr>
          <p:cNvSpPr/>
          <p:nvPr userDrawn="1"/>
        </p:nvSpPr>
        <p:spPr>
          <a:xfrm>
            <a:off x="0" y="1"/>
            <a:ext cx="6858000" cy="1062318"/>
          </a:xfrm>
          <a:prstGeom prst="rect">
            <a:avLst/>
          </a:prstGeom>
          <a:solidFill>
            <a:srgbClr val="38D4D6"/>
          </a:solidFill>
          <a:ln>
            <a:solidFill>
              <a:srgbClr val="00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4" name="Rectangle 73">
            <a:extLst>
              <a:ext uri="{FF2B5EF4-FFF2-40B4-BE49-F238E27FC236}">
                <a16:creationId xmlns:a16="http://schemas.microsoft.com/office/drawing/2014/main" id="{8010129C-DE21-8048-81CD-0A17E3F06791}"/>
              </a:ext>
            </a:extLst>
          </p:cNvPr>
          <p:cNvSpPr/>
          <p:nvPr userDrawn="1"/>
        </p:nvSpPr>
        <p:spPr>
          <a:xfrm>
            <a:off x="0" y="9624786"/>
            <a:ext cx="6858000" cy="305322"/>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DBB4E2C-4581-EF49-9C59-5E7D689C4CEB}" type="datetimeFigureOut">
              <a:rPr lang="en-US" smtClean="0"/>
              <a:t>8/23/22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48" name="Rounded Rectangle 47">
            <a:extLst>
              <a:ext uri="{FF2B5EF4-FFF2-40B4-BE49-F238E27FC236}">
                <a16:creationId xmlns:a16="http://schemas.microsoft.com/office/drawing/2014/main" id="{5F21B2FE-2CB9-314D-86D8-D78318E2AD4F}"/>
              </a:ext>
            </a:extLst>
          </p:cNvPr>
          <p:cNvSpPr/>
          <p:nvPr userDrawn="1"/>
        </p:nvSpPr>
        <p:spPr>
          <a:xfrm>
            <a:off x="170690" y="1216149"/>
            <a:ext cx="6503172" cy="8266803"/>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18E394C-4933-7D42-AA73-05696ACF4D03}" type="slidenum">
              <a:rPr lang="en-US" smtClean="0"/>
              <a:t>‹#›</a:t>
            </a:fld>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1B44A78-DEC5-D24C-B5BF-AE444B4AFA04}"/>
              </a:ext>
            </a:extLst>
          </p:cNvPr>
          <p:cNvPicPr>
            <a:picLocks noChangeAspect="1"/>
          </p:cNvPicPr>
          <p:nvPr userDrawn="1"/>
        </p:nvPicPr>
        <p:blipFill rotWithShape="1">
          <a:blip r:embed="rId13">
            <a:biLevel thresh="50000"/>
          </a:blip>
          <a:srcRect r="67643"/>
          <a:stretch/>
        </p:blipFill>
        <p:spPr>
          <a:xfrm>
            <a:off x="170690" y="162670"/>
            <a:ext cx="751977" cy="717630"/>
          </a:xfrm>
          <a:prstGeom prst="rect">
            <a:avLst/>
          </a:prstGeom>
          <a:effectLst>
            <a:outerShdw blurRad="50800" dist="38100" dir="2700000" algn="tl" rotWithShape="0">
              <a:prstClr val="black">
                <a:alpha val="40000"/>
              </a:prstClr>
            </a:outerShdw>
          </a:effectLst>
        </p:spPr>
      </p:pic>
      <p:sp>
        <p:nvSpPr>
          <p:cNvPr id="14" name="Rounded Rectangle 13">
            <a:extLst>
              <a:ext uri="{FF2B5EF4-FFF2-40B4-BE49-F238E27FC236}">
                <a16:creationId xmlns:a16="http://schemas.microsoft.com/office/drawing/2014/main" id="{CDE91AF0-48A0-D047-A478-E61BE7191FA9}"/>
              </a:ext>
            </a:extLst>
          </p:cNvPr>
          <p:cNvSpPr/>
          <p:nvPr userDrawn="1"/>
        </p:nvSpPr>
        <p:spPr>
          <a:xfrm>
            <a:off x="1093357" y="177564"/>
            <a:ext cx="5580506" cy="717631"/>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grpSp>
        <p:nvGrpSpPr>
          <p:cNvPr id="19" name="Group 18">
            <a:extLst>
              <a:ext uri="{FF2B5EF4-FFF2-40B4-BE49-F238E27FC236}">
                <a16:creationId xmlns:a16="http://schemas.microsoft.com/office/drawing/2014/main" id="{C2B21BA9-0A97-A348-AD97-78CE6F2E44F2}"/>
              </a:ext>
            </a:extLst>
          </p:cNvPr>
          <p:cNvGrpSpPr/>
          <p:nvPr userDrawn="1"/>
        </p:nvGrpSpPr>
        <p:grpSpPr>
          <a:xfrm>
            <a:off x="529022" y="970622"/>
            <a:ext cx="382946" cy="382526"/>
            <a:chOff x="1761370" y="3168673"/>
            <a:chExt cx="751977" cy="717630"/>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06D1F272-9FB9-994A-86A7-2586DB1F8517}"/>
                </a:ext>
              </a:extLst>
            </p:cNvPr>
            <p:cNvSpPr/>
            <p:nvPr/>
          </p:nvSpPr>
          <p:spPr>
            <a:xfrm>
              <a:off x="1790881" y="3195510"/>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ughnut 20">
              <a:extLst>
                <a:ext uri="{FF2B5EF4-FFF2-40B4-BE49-F238E27FC236}">
                  <a16:creationId xmlns:a16="http://schemas.microsoft.com/office/drawing/2014/main" id="{26E2CF78-6189-244B-98DA-66095B80B1F2}"/>
                </a:ext>
              </a:extLst>
            </p:cNvPr>
            <p:cNvSpPr/>
            <p:nvPr/>
          </p:nvSpPr>
          <p:spPr>
            <a:xfrm>
              <a:off x="1761370" y="3168673"/>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descr="Icon&#10;&#10;Description automatically generated">
              <a:extLst>
                <a:ext uri="{FF2B5EF4-FFF2-40B4-BE49-F238E27FC236}">
                  <a16:creationId xmlns:a16="http://schemas.microsoft.com/office/drawing/2014/main" id="{3AC6786D-CD08-804C-A834-BF1D845C4CFF}"/>
                </a:ext>
              </a:extLst>
            </p:cNvPr>
            <p:cNvPicPr>
              <a:picLocks noChangeAspect="1"/>
            </p:cNvPicPr>
            <p:nvPr/>
          </p:nvPicPr>
          <p:blipFill>
            <a:blip r:embed="rId14"/>
            <a:stretch>
              <a:fillRect/>
            </a:stretch>
          </p:blipFill>
          <p:spPr>
            <a:xfrm>
              <a:off x="1858226" y="3303380"/>
              <a:ext cx="586284" cy="492628"/>
            </a:xfrm>
            <a:prstGeom prst="rect">
              <a:avLst/>
            </a:prstGeom>
          </p:spPr>
        </p:pic>
      </p:grpSp>
      <p:grpSp>
        <p:nvGrpSpPr>
          <p:cNvPr id="23" name="Group 22">
            <a:extLst>
              <a:ext uri="{FF2B5EF4-FFF2-40B4-BE49-F238E27FC236}">
                <a16:creationId xmlns:a16="http://schemas.microsoft.com/office/drawing/2014/main" id="{EB5F4D00-67D5-6142-8955-53027972366A}"/>
              </a:ext>
            </a:extLst>
          </p:cNvPr>
          <p:cNvGrpSpPr/>
          <p:nvPr userDrawn="1"/>
        </p:nvGrpSpPr>
        <p:grpSpPr>
          <a:xfrm>
            <a:off x="958811" y="753404"/>
            <a:ext cx="651649" cy="631333"/>
            <a:chOff x="964200" y="1717382"/>
            <a:chExt cx="751977" cy="717630"/>
          </a:xfrm>
          <a:effectLst>
            <a:outerShdw blurRad="50800" dist="38100" dir="2700000" algn="tl" rotWithShape="0">
              <a:prstClr val="black">
                <a:alpha val="40000"/>
              </a:prstClr>
            </a:outerShdw>
          </a:effectLst>
        </p:grpSpPr>
        <p:sp>
          <p:nvSpPr>
            <p:cNvPr id="24" name="Oval 23">
              <a:extLst>
                <a:ext uri="{FF2B5EF4-FFF2-40B4-BE49-F238E27FC236}">
                  <a16:creationId xmlns:a16="http://schemas.microsoft.com/office/drawing/2014/main" id="{EA1D92D5-ACCE-F14E-91FD-5A28E8C4F33D}"/>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oughnut 24">
              <a:extLst>
                <a:ext uri="{FF2B5EF4-FFF2-40B4-BE49-F238E27FC236}">
                  <a16:creationId xmlns:a16="http://schemas.microsoft.com/office/drawing/2014/main" id="{E5A5648D-D0B1-D844-B1DB-FF9FC27347F8}"/>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descr="Icon&#10;&#10;Description automatically generated">
              <a:extLst>
                <a:ext uri="{FF2B5EF4-FFF2-40B4-BE49-F238E27FC236}">
                  <a16:creationId xmlns:a16="http://schemas.microsoft.com/office/drawing/2014/main" id="{6F28909D-5650-7D48-B3DB-BB3D89F5521D}"/>
                </a:ext>
              </a:extLst>
            </p:cNvPr>
            <p:cNvPicPr>
              <a:picLocks noChangeAspect="1"/>
            </p:cNvPicPr>
            <p:nvPr/>
          </p:nvPicPr>
          <p:blipFill>
            <a:blip r:embed="rId15">
              <a:biLevel thresh="25000"/>
            </a:blip>
            <a:stretch>
              <a:fillRect/>
            </a:stretch>
          </p:blipFill>
          <p:spPr>
            <a:xfrm>
              <a:off x="1090624" y="1850961"/>
              <a:ext cx="516096" cy="365418"/>
            </a:xfrm>
            <a:prstGeom prst="rect">
              <a:avLst/>
            </a:prstGeom>
          </p:spPr>
        </p:pic>
      </p:grpSp>
      <p:grpSp>
        <p:nvGrpSpPr>
          <p:cNvPr id="28" name="Group 27">
            <a:extLst>
              <a:ext uri="{FF2B5EF4-FFF2-40B4-BE49-F238E27FC236}">
                <a16:creationId xmlns:a16="http://schemas.microsoft.com/office/drawing/2014/main" id="{44E2CF8D-FD41-784C-B0A5-4E0CE4FC588D}"/>
              </a:ext>
            </a:extLst>
          </p:cNvPr>
          <p:cNvGrpSpPr/>
          <p:nvPr userDrawn="1"/>
        </p:nvGrpSpPr>
        <p:grpSpPr>
          <a:xfrm>
            <a:off x="1694319" y="632875"/>
            <a:ext cx="544625" cy="523220"/>
            <a:chOff x="992741" y="2082272"/>
            <a:chExt cx="751977" cy="717630"/>
          </a:xfrm>
          <a:effectLst>
            <a:outerShdw blurRad="50800" dist="38100" dir="2700000" algn="tl" rotWithShape="0">
              <a:prstClr val="black">
                <a:alpha val="40000"/>
              </a:prstClr>
            </a:outerShdw>
          </a:effectLst>
        </p:grpSpPr>
        <p:sp>
          <p:nvSpPr>
            <p:cNvPr id="29" name="Oval 28">
              <a:extLst>
                <a:ext uri="{FF2B5EF4-FFF2-40B4-BE49-F238E27FC236}">
                  <a16:creationId xmlns:a16="http://schemas.microsoft.com/office/drawing/2014/main" id="{A4BFAE7E-54AE-6D42-8661-82A5CC0DE0CC}"/>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ughnut 29">
              <a:extLst>
                <a:ext uri="{FF2B5EF4-FFF2-40B4-BE49-F238E27FC236}">
                  <a16:creationId xmlns:a16="http://schemas.microsoft.com/office/drawing/2014/main" id="{B8B9F8CD-EC84-B449-99AD-75067294D428}"/>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Picture 30" descr="Icon&#10;&#10;Description automatically generated">
              <a:extLst>
                <a:ext uri="{FF2B5EF4-FFF2-40B4-BE49-F238E27FC236}">
                  <a16:creationId xmlns:a16="http://schemas.microsoft.com/office/drawing/2014/main" id="{DEE8E5FB-B26A-4841-BC98-C868BDFB867C}"/>
                </a:ext>
              </a:extLst>
            </p:cNvPr>
            <p:cNvPicPr>
              <a:picLocks noChangeAspect="1"/>
            </p:cNvPicPr>
            <p:nvPr/>
          </p:nvPicPr>
          <p:blipFill>
            <a:blip r:embed="rId16"/>
            <a:stretch>
              <a:fillRect/>
            </a:stretch>
          </p:blipFill>
          <p:spPr>
            <a:xfrm>
              <a:off x="1124027" y="2244941"/>
              <a:ext cx="489403" cy="340202"/>
            </a:xfrm>
            <a:prstGeom prst="rect">
              <a:avLst/>
            </a:prstGeom>
          </p:spPr>
        </p:pic>
      </p:grpSp>
      <p:grpSp>
        <p:nvGrpSpPr>
          <p:cNvPr id="32" name="Group 31">
            <a:extLst>
              <a:ext uri="{FF2B5EF4-FFF2-40B4-BE49-F238E27FC236}">
                <a16:creationId xmlns:a16="http://schemas.microsoft.com/office/drawing/2014/main" id="{AD8A33FB-C49C-6A49-8591-7859D49173CA}"/>
              </a:ext>
            </a:extLst>
          </p:cNvPr>
          <p:cNvGrpSpPr/>
          <p:nvPr userDrawn="1"/>
        </p:nvGrpSpPr>
        <p:grpSpPr>
          <a:xfrm>
            <a:off x="2308049" y="743153"/>
            <a:ext cx="583454" cy="651836"/>
            <a:chOff x="2217067" y="1917395"/>
            <a:chExt cx="761257" cy="807096"/>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7649D984-31B6-994E-AA35-D29D42209B2A}"/>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Doughnut 33">
              <a:extLst>
                <a:ext uri="{FF2B5EF4-FFF2-40B4-BE49-F238E27FC236}">
                  <a16:creationId xmlns:a16="http://schemas.microsoft.com/office/drawing/2014/main" id="{C38F7472-BFC1-974C-B509-AEA999D6AF1F}"/>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white windmill with a black background&#10;&#10;Description automatically generated with medium confidence">
              <a:extLst>
                <a:ext uri="{FF2B5EF4-FFF2-40B4-BE49-F238E27FC236}">
                  <a16:creationId xmlns:a16="http://schemas.microsoft.com/office/drawing/2014/main" id="{6C4233D9-51DE-2643-9552-EE55E78B545E}"/>
                </a:ext>
              </a:extLst>
            </p:cNvPr>
            <p:cNvPicPr>
              <a:picLocks noChangeAspect="1"/>
            </p:cNvPicPr>
            <p:nvPr/>
          </p:nvPicPr>
          <p:blipFill>
            <a:blip r:embed="rId17">
              <a:biLevel thresh="25000"/>
            </a:blip>
            <a:stretch>
              <a:fillRect/>
            </a:stretch>
          </p:blipFill>
          <p:spPr>
            <a:xfrm>
              <a:off x="2217067" y="1917395"/>
              <a:ext cx="751977" cy="807096"/>
            </a:xfrm>
            <a:prstGeom prst="rect">
              <a:avLst/>
            </a:prstGeom>
          </p:spPr>
        </p:pic>
      </p:grpSp>
      <p:grpSp>
        <p:nvGrpSpPr>
          <p:cNvPr id="36" name="Group 35">
            <a:extLst>
              <a:ext uri="{FF2B5EF4-FFF2-40B4-BE49-F238E27FC236}">
                <a16:creationId xmlns:a16="http://schemas.microsoft.com/office/drawing/2014/main" id="{76B950D6-C76F-7E4F-B476-5B5EA107CF93}"/>
              </a:ext>
            </a:extLst>
          </p:cNvPr>
          <p:cNvGrpSpPr/>
          <p:nvPr userDrawn="1"/>
        </p:nvGrpSpPr>
        <p:grpSpPr>
          <a:xfrm>
            <a:off x="2954801" y="632875"/>
            <a:ext cx="549161" cy="523220"/>
            <a:chOff x="2954801" y="632875"/>
            <a:chExt cx="549161" cy="523220"/>
          </a:xfrm>
          <a:effectLst>
            <a:outerShdw blurRad="50800" dist="38100" dir="2700000" algn="tl" rotWithShape="0">
              <a:prstClr val="black">
                <a:alpha val="40000"/>
              </a:prstClr>
            </a:outerShdw>
          </a:effectLst>
        </p:grpSpPr>
        <p:sp>
          <p:nvSpPr>
            <p:cNvPr id="37" name="Oval 36">
              <a:extLst>
                <a:ext uri="{FF2B5EF4-FFF2-40B4-BE49-F238E27FC236}">
                  <a16:creationId xmlns:a16="http://schemas.microsoft.com/office/drawing/2014/main" id="{7D7C4E6C-B1CD-A54C-A14D-61C32B6C3C19}"/>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oughnut 37">
              <a:extLst>
                <a:ext uri="{FF2B5EF4-FFF2-40B4-BE49-F238E27FC236}">
                  <a16:creationId xmlns:a16="http://schemas.microsoft.com/office/drawing/2014/main" id="{18164CD0-6C49-B540-8BB6-57599C3AB6AB}"/>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9" name="Picture 38" descr="Icon&#10;&#10;Description automatically generated">
              <a:extLst>
                <a:ext uri="{FF2B5EF4-FFF2-40B4-BE49-F238E27FC236}">
                  <a16:creationId xmlns:a16="http://schemas.microsoft.com/office/drawing/2014/main" id="{4928C1B4-5D8C-4A40-A782-7C76604F9673}"/>
                </a:ext>
              </a:extLst>
            </p:cNvPr>
            <p:cNvPicPr>
              <a:picLocks noChangeAspect="1"/>
            </p:cNvPicPr>
            <p:nvPr/>
          </p:nvPicPr>
          <p:blipFill>
            <a:blip r:embed="rId18"/>
            <a:stretch>
              <a:fillRect/>
            </a:stretch>
          </p:blipFill>
          <p:spPr>
            <a:xfrm>
              <a:off x="3016500" y="670402"/>
              <a:ext cx="456198" cy="430854"/>
            </a:xfrm>
            <a:prstGeom prst="rect">
              <a:avLst/>
            </a:prstGeom>
          </p:spPr>
        </p:pic>
      </p:grpSp>
      <p:grpSp>
        <p:nvGrpSpPr>
          <p:cNvPr id="40" name="Group 39">
            <a:extLst>
              <a:ext uri="{FF2B5EF4-FFF2-40B4-BE49-F238E27FC236}">
                <a16:creationId xmlns:a16="http://schemas.microsoft.com/office/drawing/2014/main" id="{8A745CA7-2FAE-A74B-B836-F213D3AB0288}"/>
              </a:ext>
            </a:extLst>
          </p:cNvPr>
          <p:cNvGrpSpPr/>
          <p:nvPr userDrawn="1"/>
        </p:nvGrpSpPr>
        <p:grpSpPr>
          <a:xfrm>
            <a:off x="3566338" y="803603"/>
            <a:ext cx="471358" cy="441555"/>
            <a:chOff x="1866422" y="1624526"/>
            <a:chExt cx="751977" cy="717630"/>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12292627-70BA-9D4E-B3C4-D98880050930}"/>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oughnut 41">
              <a:extLst>
                <a:ext uri="{FF2B5EF4-FFF2-40B4-BE49-F238E27FC236}">
                  <a16:creationId xmlns:a16="http://schemas.microsoft.com/office/drawing/2014/main" id="{3B92D7D0-ABEC-7340-B99B-D47F7AF193E6}"/>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3" name="Picture 64" descr="Free White Tractor 2 Icon - Download White Tractor 2 Icon">
              <a:extLst>
                <a:ext uri="{FF2B5EF4-FFF2-40B4-BE49-F238E27FC236}">
                  <a16:creationId xmlns:a16="http://schemas.microsoft.com/office/drawing/2014/main" id="{711159AB-C0F0-C84D-9F8C-317BAD5BBD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6C736AC-61D9-B149-AD8A-260AA4BF14C7}"/>
              </a:ext>
            </a:extLst>
          </p:cNvPr>
          <p:cNvGrpSpPr/>
          <p:nvPr userDrawn="1"/>
        </p:nvGrpSpPr>
        <p:grpSpPr>
          <a:xfrm>
            <a:off x="4107579" y="786105"/>
            <a:ext cx="359960" cy="338627"/>
            <a:chOff x="3824288" y="1662211"/>
            <a:chExt cx="471358" cy="441555"/>
          </a:xfrm>
          <a:effectLst>
            <a:outerShdw blurRad="50800" dist="38100" dir="2700000" algn="tl" rotWithShape="0">
              <a:prstClr val="black">
                <a:alpha val="40000"/>
              </a:prstClr>
            </a:outerShdw>
          </a:effectLst>
        </p:grpSpPr>
        <p:sp>
          <p:nvSpPr>
            <p:cNvPr id="45" name="Oval 44">
              <a:extLst>
                <a:ext uri="{FF2B5EF4-FFF2-40B4-BE49-F238E27FC236}">
                  <a16:creationId xmlns:a16="http://schemas.microsoft.com/office/drawing/2014/main" id="{824DBF84-3E25-8543-848C-FC29AFA98D39}"/>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Doughnut 45">
              <a:extLst>
                <a:ext uri="{FF2B5EF4-FFF2-40B4-BE49-F238E27FC236}">
                  <a16:creationId xmlns:a16="http://schemas.microsoft.com/office/drawing/2014/main" id="{C4FF9713-19EB-0648-ADE9-B4E3B88D8434}"/>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Picture 78" descr="icon_pawCross - Riverside Veterinary Hospital">
              <a:extLst>
                <a:ext uri="{FF2B5EF4-FFF2-40B4-BE49-F238E27FC236}">
                  <a16:creationId xmlns:a16="http://schemas.microsoft.com/office/drawing/2014/main" id="{23DF445E-363A-8342-8D88-1E753AC177EB}"/>
                </a:ext>
              </a:extLst>
            </p:cNvPr>
            <p:cNvPicPr>
              <a:picLocks noChangeAspect="1" noChangeArrowheads="1"/>
            </p:cNvPicPr>
            <p:nvPr/>
          </p:nvPicPr>
          <p:blipFill>
            <a:blip r:embed="rId20">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B71313CC-6D2C-7A4A-B20B-5A83695C3418}"/>
              </a:ext>
            </a:extLst>
          </p:cNvPr>
          <p:cNvGrpSpPr/>
          <p:nvPr userDrawn="1"/>
        </p:nvGrpSpPr>
        <p:grpSpPr>
          <a:xfrm>
            <a:off x="109492" y="9104209"/>
            <a:ext cx="751977" cy="717630"/>
            <a:chOff x="964200" y="1717382"/>
            <a:chExt cx="751977" cy="717630"/>
          </a:xfrm>
          <a:effectLst>
            <a:outerShdw blurRad="50800" dist="38100" dir="2700000" algn="tl" rotWithShape="0">
              <a:prstClr val="black">
                <a:alpha val="40000"/>
              </a:prstClr>
            </a:outerShdw>
          </a:effectLst>
        </p:grpSpPr>
        <p:sp>
          <p:nvSpPr>
            <p:cNvPr id="50" name="Oval 49">
              <a:extLst>
                <a:ext uri="{FF2B5EF4-FFF2-40B4-BE49-F238E27FC236}">
                  <a16:creationId xmlns:a16="http://schemas.microsoft.com/office/drawing/2014/main" id="{50E01630-E2F5-174B-83DF-537A81900714}"/>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Doughnut 50">
              <a:extLst>
                <a:ext uri="{FF2B5EF4-FFF2-40B4-BE49-F238E27FC236}">
                  <a16:creationId xmlns:a16="http://schemas.microsoft.com/office/drawing/2014/main" id="{6FAB542D-0C59-0244-AD6A-01244F888810}"/>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2" name="Picture 51" descr="Icon&#10;&#10;Description automatically generated">
              <a:extLst>
                <a:ext uri="{FF2B5EF4-FFF2-40B4-BE49-F238E27FC236}">
                  <a16:creationId xmlns:a16="http://schemas.microsoft.com/office/drawing/2014/main" id="{3DBB897D-8E00-3547-8E8F-78D872CBB94E}"/>
                </a:ext>
              </a:extLst>
            </p:cNvPr>
            <p:cNvPicPr>
              <a:picLocks noChangeAspect="1"/>
            </p:cNvPicPr>
            <p:nvPr/>
          </p:nvPicPr>
          <p:blipFill>
            <a:blip r:embed="rId15">
              <a:biLevel thresh="25000"/>
            </a:blip>
            <a:stretch>
              <a:fillRect/>
            </a:stretch>
          </p:blipFill>
          <p:spPr>
            <a:xfrm>
              <a:off x="1090624" y="1850961"/>
              <a:ext cx="516096" cy="365418"/>
            </a:xfrm>
            <a:prstGeom prst="rect">
              <a:avLst/>
            </a:prstGeom>
          </p:spPr>
        </p:pic>
      </p:grpSp>
      <p:grpSp>
        <p:nvGrpSpPr>
          <p:cNvPr id="53" name="Group 52">
            <a:extLst>
              <a:ext uri="{FF2B5EF4-FFF2-40B4-BE49-F238E27FC236}">
                <a16:creationId xmlns:a16="http://schemas.microsoft.com/office/drawing/2014/main" id="{7FEB5046-EEC0-944C-9FA3-917ABACF70E9}"/>
              </a:ext>
            </a:extLst>
          </p:cNvPr>
          <p:cNvGrpSpPr/>
          <p:nvPr userDrawn="1"/>
        </p:nvGrpSpPr>
        <p:grpSpPr>
          <a:xfrm>
            <a:off x="931352" y="9222966"/>
            <a:ext cx="553044" cy="523220"/>
            <a:chOff x="992741" y="2082272"/>
            <a:chExt cx="751977" cy="717630"/>
          </a:xfrm>
          <a:effectLst>
            <a:outerShdw blurRad="50800" dist="38100" dir="2700000" algn="tl" rotWithShape="0">
              <a:prstClr val="black">
                <a:alpha val="40000"/>
              </a:prstClr>
            </a:outerShdw>
          </a:effectLst>
        </p:grpSpPr>
        <p:sp>
          <p:nvSpPr>
            <p:cNvPr id="54" name="Oval 53">
              <a:extLst>
                <a:ext uri="{FF2B5EF4-FFF2-40B4-BE49-F238E27FC236}">
                  <a16:creationId xmlns:a16="http://schemas.microsoft.com/office/drawing/2014/main" id="{36C2748E-7EDF-0045-9934-269FE6BD51FF}"/>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Doughnut 54">
              <a:extLst>
                <a:ext uri="{FF2B5EF4-FFF2-40B4-BE49-F238E27FC236}">
                  <a16:creationId xmlns:a16="http://schemas.microsoft.com/office/drawing/2014/main" id="{7AC17B1C-19BC-8E4D-99BD-B4A87386FAAB}"/>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6" name="Picture 55" descr="Icon&#10;&#10;Description automatically generated">
              <a:extLst>
                <a:ext uri="{FF2B5EF4-FFF2-40B4-BE49-F238E27FC236}">
                  <a16:creationId xmlns:a16="http://schemas.microsoft.com/office/drawing/2014/main" id="{B400A263-037C-DF49-B3F9-733759DE7C8B}"/>
                </a:ext>
              </a:extLst>
            </p:cNvPr>
            <p:cNvPicPr>
              <a:picLocks noChangeAspect="1"/>
            </p:cNvPicPr>
            <p:nvPr/>
          </p:nvPicPr>
          <p:blipFill>
            <a:blip r:embed="rId16"/>
            <a:stretch>
              <a:fillRect/>
            </a:stretch>
          </p:blipFill>
          <p:spPr>
            <a:xfrm>
              <a:off x="1124027" y="2244941"/>
              <a:ext cx="489403" cy="340202"/>
            </a:xfrm>
            <a:prstGeom prst="rect">
              <a:avLst/>
            </a:prstGeom>
          </p:spPr>
        </p:pic>
      </p:grpSp>
      <p:grpSp>
        <p:nvGrpSpPr>
          <p:cNvPr id="57" name="Group 56">
            <a:extLst>
              <a:ext uri="{FF2B5EF4-FFF2-40B4-BE49-F238E27FC236}">
                <a16:creationId xmlns:a16="http://schemas.microsoft.com/office/drawing/2014/main" id="{AA07BC49-9362-AA4A-AE67-2FDF02A72B8D}"/>
              </a:ext>
            </a:extLst>
          </p:cNvPr>
          <p:cNvGrpSpPr/>
          <p:nvPr userDrawn="1"/>
        </p:nvGrpSpPr>
        <p:grpSpPr>
          <a:xfrm>
            <a:off x="1517966" y="9116399"/>
            <a:ext cx="583454" cy="651836"/>
            <a:chOff x="2217067" y="1917395"/>
            <a:chExt cx="761257" cy="807096"/>
          </a:xfrm>
          <a:effectLst>
            <a:outerShdw blurRad="50800" dist="38100" dir="2700000" algn="tl" rotWithShape="0">
              <a:prstClr val="black">
                <a:alpha val="40000"/>
              </a:prstClr>
            </a:outerShdw>
          </a:effectLst>
        </p:grpSpPr>
        <p:sp>
          <p:nvSpPr>
            <p:cNvPr id="58" name="Oval 57">
              <a:extLst>
                <a:ext uri="{FF2B5EF4-FFF2-40B4-BE49-F238E27FC236}">
                  <a16:creationId xmlns:a16="http://schemas.microsoft.com/office/drawing/2014/main" id="{E50BBAF5-B41A-6041-B20B-4B622F87C611}"/>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Doughnut 58">
              <a:extLst>
                <a:ext uri="{FF2B5EF4-FFF2-40B4-BE49-F238E27FC236}">
                  <a16:creationId xmlns:a16="http://schemas.microsoft.com/office/drawing/2014/main" id="{C4E069AB-60AB-7D47-9712-C57C7A64C4C7}"/>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0" name="Picture 59" descr="A white windmill with a black background&#10;&#10;Description automatically generated with medium confidence">
              <a:extLst>
                <a:ext uri="{FF2B5EF4-FFF2-40B4-BE49-F238E27FC236}">
                  <a16:creationId xmlns:a16="http://schemas.microsoft.com/office/drawing/2014/main" id="{A61B35EC-716F-434A-9357-5E4FEB90A7EE}"/>
                </a:ext>
              </a:extLst>
            </p:cNvPr>
            <p:cNvPicPr>
              <a:picLocks noChangeAspect="1"/>
            </p:cNvPicPr>
            <p:nvPr/>
          </p:nvPicPr>
          <p:blipFill>
            <a:blip r:embed="rId17">
              <a:biLevel thresh="25000"/>
            </a:blip>
            <a:stretch>
              <a:fillRect/>
            </a:stretch>
          </p:blipFill>
          <p:spPr>
            <a:xfrm>
              <a:off x="2217067" y="1917395"/>
              <a:ext cx="751977" cy="807096"/>
            </a:xfrm>
            <a:prstGeom prst="rect">
              <a:avLst/>
            </a:prstGeom>
          </p:spPr>
        </p:pic>
      </p:grpSp>
      <p:grpSp>
        <p:nvGrpSpPr>
          <p:cNvPr id="61" name="Group 60">
            <a:extLst>
              <a:ext uri="{FF2B5EF4-FFF2-40B4-BE49-F238E27FC236}">
                <a16:creationId xmlns:a16="http://schemas.microsoft.com/office/drawing/2014/main" id="{84BF47A7-49ED-8942-975A-E47E4F6A71D4}"/>
              </a:ext>
            </a:extLst>
          </p:cNvPr>
          <p:cNvGrpSpPr/>
          <p:nvPr userDrawn="1"/>
        </p:nvGrpSpPr>
        <p:grpSpPr>
          <a:xfrm>
            <a:off x="2185670" y="9271144"/>
            <a:ext cx="549161" cy="523220"/>
            <a:chOff x="2954801" y="632875"/>
            <a:chExt cx="549161" cy="523220"/>
          </a:xfrm>
          <a:effectLst>
            <a:outerShdw blurRad="50800" dist="38100" dir="2700000" algn="tl" rotWithShape="0">
              <a:prstClr val="black">
                <a:alpha val="40000"/>
              </a:prstClr>
            </a:outerShdw>
          </a:effectLst>
        </p:grpSpPr>
        <p:sp>
          <p:nvSpPr>
            <p:cNvPr id="62" name="Oval 61">
              <a:extLst>
                <a:ext uri="{FF2B5EF4-FFF2-40B4-BE49-F238E27FC236}">
                  <a16:creationId xmlns:a16="http://schemas.microsoft.com/office/drawing/2014/main" id="{CD5D9284-249C-4149-A070-DE30F1170136}"/>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ughnut 62">
              <a:extLst>
                <a:ext uri="{FF2B5EF4-FFF2-40B4-BE49-F238E27FC236}">
                  <a16:creationId xmlns:a16="http://schemas.microsoft.com/office/drawing/2014/main" id="{2F2A9C05-4F65-5D4B-AF5A-8A7532412364}"/>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4" name="Picture 63" descr="Icon&#10;&#10;Description automatically generated">
              <a:extLst>
                <a:ext uri="{FF2B5EF4-FFF2-40B4-BE49-F238E27FC236}">
                  <a16:creationId xmlns:a16="http://schemas.microsoft.com/office/drawing/2014/main" id="{7AF9B16C-6CF8-EE45-A9AA-044D8F5F54B6}"/>
                </a:ext>
              </a:extLst>
            </p:cNvPr>
            <p:cNvPicPr>
              <a:picLocks noChangeAspect="1"/>
            </p:cNvPicPr>
            <p:nvPr/>
          </p:nvPicPr>
          <p:blipFill>
            <a:blip r:embed="rId18"/>
            <a:stretch>
              <a:fillRect/>
            </a:stretch>
          </p:blipFill>
          <p:spPr>
            <a:xfrm>
              <a:off x="3016500" y="670402"/>
              <a:ext cx="456198" cy="430854"/>
            </a:xfrm>
            <a:prstGeom prst="rect">
              <a:avLst/>
            </a:prstGeom>
          </p:spPr>
        </p:pic>
      </p:grpSp>
      <p:grpSp>
        <p:nvGrpSpPr>
          <p:cNvPr id="65" name="Group 64">
            <a:extLst>
              <a:ext uri="{FF2B5EF4-FFF2-40B4-BE49-F238E27FC236}">
                <a16:creationId xmlns:a16="http://schemas.microsoft.com/office/drawing/2014/main" id="{5E592DFA-B0D6-E549-8D1B-42D69008507E}"/>
              </a:ext>
            </a:extLst>
          </p:cNvPr>
          <p:cNvGrpSpPr/>
          <p:nvPr userDrawn="1"/>
        </p:nvGrpSpPr>
        <p:grpSpPr>
          <a:xfrm>
            <a:off x="2787601" y="9410155"/>
            <a:ext cx="471358" cy="441555"/>
            <a:chOff x="1866422" y="1624526"/>
            <a:chExt cx="751977" cy="717630"/>
          </a:xfrm>
          <a:effectLst>
            <a:outerShdw blurRad="50800" dist="38100" dir="2700000" algn="tl" rotWithShape="0">
              <a:prstClr val="black">
                <a:alpha val="40000"/>
              </a:prstClr>
            </a:outerShdw>
          </a:effectLst>
        </p:grpSpPr>
        <p:sp>
          <p:nvSpPr>
            <p:cNvPr id="66" name="Oval 65">
              <a:extLst>
                <a:ext uri="{FF2B5EF4-FFF2-40B4-BE49-F238E27FC236}">
                  <a16:creationId xmlns:a16="http://schemas.microsoft.com/office/drawing/2014/main" id="{09B3804F-0F58-114F-9A11-0AEC681C339A}"/>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oughnut 66">
              <a:extLst>
                <a:ext uri="{FF2B5EF4-FFF2-40B4-BE49-F238E27FC236}">
                  <a16:creationId xmlns:a16="http://schemas.microsoft.com/office/drawing/2014/main" id="{FA235583-E248-9440-B893-DF03B22293D2}"/>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8" name="Picture 64" descr="Free White Tractor 2 Icon - Download White Tractor 2 Icon">
              <a:extLst>
                <a:ext uri="{FF2B5EF4-FFF2-40B4-BE49-F238E27FC236}">
                  <a16:creationId xmlns:a16="http://schemas.microsoft.com/office/drawing/2014/main" id="{CAF65119-CD05-3C4B-8A45-4B71F0D07D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a:extLst>
              <a:ext uri="{FF2B5EF4-FFF2-40B4-BE49-F238E27FC236}">
                <a16:creationId xmlns:a16="http://schemas.microsoft.com/office/drawing/2014/main" id="{6E94754A-6FAA-8448-ABBF-8477EA8E4F7C}"/>
              </a:ext>
            </a:extLst>
          </p:cNvPr>
          <p:cNvGrpSpPr/>
          <p:nvPr userDrawn="1"/>
        </p:nvGrpSpPr>
        <p:grpSpPr>
          <a:xfrm>
            <a:off x="3333137" y="9375345"/>
            <a:ext cx="359960" cy="338627"/>
            <a:chOff x="3824288" y="1662211"/>
            <a:chExt cx="471358" cy="441555"/>
          </a:xfrm>
          <a:effectLst>
            <a:outerShdw blurRad="50800" dist="38100" dir="2700000" algn="tl" rotWithShape="0">
              <a:prstClr val="black">
                <a:alpha val="40000"/>
              </a:prstClr>
            </a:outerShdw>
          </a:effectLst>
        </p:grpSpPr>
        <p:sp>
          <p:nvSpPr>
            <p:cNvPr id="70" name="Oval 69">
              <a:extLst>
                <a:ext uri="{FF2B5EF4-FFF2-40B4-BE49-F238E27FC236}">
                  <a16:creationId xmlns:a16="http://schemas.microsoft.com/office/drawing/2014/main" id="{8A0F034D-3565-504F-AD63-1D0F441152E4}"/>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Doughnut 70">
              <a:extLst>
                <a:ext uri="{FF2B5EF4-FFF2-40B4-BE49-F238E27FC236}">
                  <a16:creationId xmlns:a16="http://schemas.microsoft.com/office/drawing/2014/main" id="{17B5972D-23B3-514A-A606-7D708CC3117F}"/>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2" name="Picture 78" descr="icon_pawCross - Riverside Veterinary Hospital">
              <a:extLst>
                <a:ext uri="{FF2B5EF4-FFF2-40B4-BE49-F238E27FC236}">
                  <a16:creationId xmlns:a16="http://schemas.microsoft.com/office/drawing/2014/main" id="{1EBCF347-0EE3-DB42-9616-AB35F8D44CC8}"/>
                </a:ext>
              </a:extLst>
            </p:cNvPr>
            <p:cNvPicPr>
              <a:picLocks noChangeAspect="1" noChangeArrowheads="1"/>
            </p:cNvPicPr>
            <p:nvPr/>
          </p:nvPicPr>
          <p:blipFill>
            <a:blip r:embed="rId20">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TextBox 72">
            <a:extLst>
              <a:ext uri="{FF2B5EF4-FFF2-40B4-BE49-F238E27FC236}">
                <a16:creationId xmlns:a16="http://schemas.microsoft.com/office/drawing/2014/main" id="{0AAE790E-063E-3C4D-8303-32489B151F4D}"/>
              </a:ext>
            </a:extLst>
          </p:cNvPr>
          <p:cNvSpPr txBox="1"/>
          <p:nvPr userDrawn="1"/>
        </p:nvSpPr>
        <p:spPr>
          <a:xfrm>
            <a:off x="3820205" y="9669885"/>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 Reserved</a:t>
            </a:r>
          </a:p>
        </p:txBody>
      </p:sp>
      <p:sp>
        <p:nvSpPr>
          <p:cNvPr id="17" name="TextBox 16">
            <a:extLst>
              <a:ext uri="{FF2B5EF4-FFF2-40B4-BE49-F238E27FC236}">
                <a16:creationId xmlns:a16="http://schemas.microsoft.com/office/drawing/2014/main" id="{0BD8D81E-9B1A-6943-A643-B5397163ABB3}"/>
              </a:ext>
            </a:extLst>
          </p:cNvPr>
          <p:cNvSpPr txBox="1"/>
          <p:nvPr userDrawn="1"/>
        </p:nvSpPr>
        <p:spPr>
          <a:xfrm>
            <a:off x="4359712" y="874412"/>
            <a:ext cx="130561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MA Code: KS4-18-05</a:t>
            </a:r>
          </a:p>
        </p:txBody>
      </p:sp>
      <p:sp>
        <p:nvSpPr>
          <p:cNvPr id="15" name="TextBox 14">
            <a:extLst>
              <a:ext uri="{FF2B5EF4-FFF2-40B4-BE49-F238E27FC236}">
                <a16:creationId xmlns:a16="http://schemas.microsoft.com/office/drawing/2014/main" id="{30C79EAA-F84D-3449-852F-32464B608F19}"/>
              </a:ext>
            </a:extLst>
          </p:cNvPr>
          <p:cNvSpPr txBox="1"/>
          <p:nvPr userDrawn="1"/>
        </p:nvSpPr>
        <p:spPr>
          <a:xfrm>
            <a:off x="1112885" y="184705"/>
            <a:ext cx="5368597" cy="276999"/>
          </a:xfrm>
          <a:prstGeom prst="rect">
            <a:avLst/>
          </a:prstGeom>
          <a:noFill/>
        </p:spPr>
        <p:txBody>
          <a:bodyPr wrap="square" rtlCol="0">
            <a:spAutoFit/>
          </a:bodyPr>
          <a:lstStyle/>
          <a:p>
            <a:r>
              <a:rPr lang="en-US" sz="1200" dirty="0">
                <a:solidFill>
                  <a:schemeClr val="bg1"/>
                </a:solidFill>
                <a:latin typeface="Arial Rounded MT Bold" panose="020F0704030504030204" pitchFamily="34" charset="77"/>
              </a:rPr>
              <a:t>Mission Assignment: Explore Mains Power  </a:t>
            </a:r>
          </a:p>
        </p:txBody>
      </p:sp>
      <p:pic>
        <p:nvPicPr>
          <p:cNvPr id="78" name="Picture 77" descr="Icon&#10;&#10;Description automatically generated">
            <a:extLst>
              <a:ext uri="{FF2B5EF4-FFF2-40B4-BE49-F238E27FC236}">
                <a16:creationId xmlns:a16="http://schemas.microsoft.com/office/drawing/2014/main" id="{A62A6459-13E4-CB44-BB6A-4E36C30D7F99}"/>
              </a:ext>
            </a:extLst>
          </p:cNvPr>
          <p:cNvPicPr>
            <a:picLocks noChangeAspect="1"/>
          </p:cNvPicPr>
          <p:nvPr userDrawn="1"/>
        </p:nvPicPr>
        <p:blipFill>
          <a:blip r:embed="rId21"/>
          <a:stretch>
            <a:fillRect/>
          </a:stretch>
        </p:blipFill>
        <p:spPr>
          <a:xfrm>
            <a:off x="6238117" y="232373"/>
            <a:ext cx="392062" cy="619045"/>
          </a:xfrm>
          <a:prstGeom prst="rect">
            <a:avLst/>
          </a:prstGeom>
        </p:spPr>
      </p:pic>
    </p:spTree>
    <p:extLst>
      <p:ext uri="{BB962C8B-B14F-4D97-AF65-F5344CB8AC3E}">
        <p14:creationId xmlns:p14="http://schemas.microsoft.com/office/powerpoint/2010/main" val="3051809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5" Type="http://schemas.openxmlformats.org/officeDocument/2006/relationships/image" Target="../media/image13.tiff"/><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A2764A9-C3C3-6E4B-A6A6-62AFAD50B21B}"/>
              </a:ext>
            </a:extLst>
          </p:cNvPr>
          <p:cNvGrpSpPr/>
          <p:nvPr/>
        </p:nvGrpSpPr>
        <p:grpSpPr>
          <a:xfrm>
            <a:off x="2851618" y="6888217"/>
            <a:ext cx="3630429" cy="2553891"/>
            <a:chOff x="2774867" y="7046643"/>
            <a:chExt cx="3630429" cy="2519958"/>
          </a:xfrm>
        </p:grpSpPr>
        <p:grpSp>
          <p:nvGrpSpPr>
            <p:cNvPr id="25" name="Group 24">
              <a:extLst>
                <a:ext uri="{FF2B5EF4-FFF2-40B4-BE49-F238E27FC236}">
                  <a16:creationId xmlns:a16="http://schemas.microsoft.com/office/drawing/2014/main" id="{A37007DB-F033-BA4F-97D0-E559AA780316}"/>
                </a:ext>
              </a:extLst>
            </p:cNvPr>
            <p:cNvGrpSpPr/>
            <p:nvPr/>
          </p:nvGrpSpPr>
          <p:grpSpPr>
            <a:xfrm>
              <a:off x="2774867" y="7046643"/>
              <a:ext cx="3630429" cy="2519958"/>
              <a:chOff x="2774867" y="7046643"/>
              <a:chExt cx="3630429" cy="2519958"/>
            </a:xfrm>
          </p:grpSpPr>
          <p:sp>
            <p:nvSpPr>
              <p:cNvPr id="29" name="Rectangle: Rounded Corners 2">
                <a:extLst>
                  <a:ext uri="{FF2B5EF4-FFF2-40B4-BE49-F238E27FC236}">
                    <a16:creationId xmlns:a16="http://schemas.microsoft.com/office/drawing/2014/main" id="{398FB295-E2EE-C748-895B-3BF581B2E3D5}"/>
                  </a:ext>
                </a:extLst>
              </p:cNvPr>
              <p:cNvSpPr/>
              <p:nvPr/>
            </p:nvSpPr>
            <p:spPr>
              <a:xfrm>
                <a:off x="2774867" y="7046643"/>
                <a:ext cx="3630429" cy="2519958"/>
              </a:xfrm>
              <a:prstGeom prst="roundRect">
                <a:avLst/>
              </a:prstGeom>
              <a:ln>
                <a:solidFill>
                  <a:srgbClr val="38D4D6"/>
                </a:solidFill>
              </a:ln>
            </p:spPr>
            <p:txBody>
              <a:bodyPr wrap="square" anchor="t">
                <a:spAutoFit/>
              </a:bodyPr>
              <a:lstStyle/>
              <a:p>
                <a:r>
                  <a:rPr lang="en-US" sz="1200" dirty="0">
                    <a:solidFill>
                      <a:srgbClr val="00D4D6"/>
                    </a:solidFill>
                    <a:latin typeface="Arial Rounded MT Bold" panose="020F0704030504030204" pitchFamily="34" charset="77"/>
                  </a:rPr>
                  <a:t>Example:</a:t>
                </a:r>
              </a:p>
              <a:p>
                <a:r>
                  <a:rPr lang="en-US" sz="1200" dirty="0">
                    <a:solidFill>
                      <a:srgbClr val="00D4D6"/>
                    </a:solidFill>
                    <a:latin typeface="Arial Rounded MT Bold" panose="020F0704030504030204" pitchFamily="34" charset="77"/>
                  </a:rPr>
                  <a:t>An electrical heater uses 600,000J of energy in 5 minutes.  What is its power output?</a:t>
                </a:r>
              </a:p>
              <a:p>
                <a:endParaRPr lang="en-US" sz="1200" dirty="0">
                  <a:solidFill>
                    <a:srgbClr val="00D4D6"/>
                  </a:solidFill>
                  <a:latin typeface="Arial Rounded MT Bold" panose="020F0704030504030204" pitchFamily="34" charset="77"/>
                </a:endParaRPr>
              </a:p>
              <a:p>
                <a:endParaRPr lang="en-US" sz="1200" dirty="0">
                  <a:solidFill>
                    <a:srgbClr val="00D4D6"/>
                  </a:solidFill>
                  <a:latin typeface="Arial Rounded MT Bold" panose="020F0704030504030204" pitchFamily="34" charset="77"/>
                </a:endParaRPr>
              </a:p>
              <a:p>
                <a:r>
                  <a:rPr lang="en-US" sz="1200" dirty="0">
                    <a:solidFill>
                      <a:srgbClr val="00D4D6"/>
                    </a:solidFill>
                    <a:latin typeface="Arial Rounded MT Bold" panose="020F0704030504030204" pitchFamily="34" charset="77"/>
                  </a:rPr>
                  <a:t>P   =	                        P   =  </a:t>
                </a:r>
              </a:p>
              <a:p>
                <a:endParaRPr lang="en-US" sz="1200" dirty="0">
                  <a:solidFill>
                    <a:srgbClr val="00D4D6"/>
                  </a:solidFill>
                  <a:latin typeface="Arial Rounded MT Bold" panose="020F0704030504030204" pitchFamily="34" charset="77"/>
                </a:endParaRPr>
              </a:p>
              <a:p>
                <a:r>
                  <a:rPr lang="en-US" sz="1200" dirty="0">
                    <a:solidFill>
                      <a:srgbClr val="00D4D6"/>
                    </a:solidFill>
                    <a:latin typeface="Arial Rounded MT Bold" panose="020F0704030504030204" pitchFamily="34" charset="77"/>
                  </a:rPr>
                  <a:t>	        </a:t>
                </a:r>
              </a:p>
              <a:p>
                <a:r>
                  <a:rPr lang="en-US" sz="1200" dirty="0">
                    <a:solidFill>
                      <a:srgbClr val="00D4D6"/>
                    </a:solidFill>
                    <a:latin typeface="Arial Rounded MT Bold" panose="020F0704030504030204" pitchFamily="34" charset="77"/>
                  </a:rPr>
                  <a:t>			      =                   2000W</a:t>
                </a:r>
              </a:p>
              <a:p>
                <a:endParaRPr lang="en-US" sz="1200" dirty="0">
                  <a:solidFill>
                    <a:srgbClr val="00D4D6"/>
                  </a:solidFill>
                  <a:latin typeface="Arial Rounded MT Bold" panose="020F0704030504030204" pitchFamily="34" charset="77"/>
                </a:endParaRPr>
              </a:p>
              <a:p>
                <a:r>
                  <a:rPr lang="en-US" sz="1200" dirty="0">
                    <a:solidFill>
                      <a:srgbClr val="00D4D6"/>
                    </a:solidFill>
                    <a:latin typeface="Arial Rounded MT Bold" panose="020F0704030504030204" pitchFamily="34" charset="77"/>
                  </a:rPr>
                  <a:t>	        	                  =                       2kW</a:t>
                </a:r>
              </a:p>
            </p:txBody>
          </p:sp>
          <p:grpSp>
            <p:nvGrpSpPr>
              <p:cNvPr id="30" name="Group 29">
                <a:extLst>
                  <a:ext uri="{FF2B5EF4-FFF2-40B4-BE49-F238E27FC236}">
                    <a16:creationId xmlns:a16="http://schemas.microsoft.com/office/drawing/2014/main" id="{CA39AB37-8B6A-8742-9564-2B8E634A4E48}"/>
                  </a:ext>
                </a:extLst>
              </p:cNvPr>
              <p:cNvGrpSpPr/>
              <p:nvPr/>
            </p:nvGrpSpPr>
            <p:grpSpPr>
              <a:xfrm>
                <a:off x="3554620" y="8151800"/>
                <a:ext cx="433477" cy="646331"/>
                <a:chOff x="2834793" y="6787997"/>
                <a:chExt cx="433477" cy="646331"/>
              </a:xfrm>
            </p:grpSpPr>
            <p:sp>
              <p:nvSpPr>
                <p:cNvPr id="31" name="Rectangle 30">
                  <a:extLst>
                    <a:ext uri="{FF2B5EF4-FFF2-40B4-BE49-F238E27FC236}">
                      <a16:creationId xmlns:a16="http://schemas.microsoft.com/office/drawing/2014/main" id="{FBB6CAE5-E1BD-4E49-B975-D0C7D0848E0F}"/>
                    </a:ext>
                  </a:extLst>
                </p:cNvPr>
                <p:cNvSpPr/>
                <p:nvPr/>
              </p:nvSpPr>
              <p:spPr>
                <a:xfrm>
                  <a:off x="2834793" y="6787997"/>
                  <a:ext cx="433477" cy="646331"/>
                </a:xfrm>
                <a:prstGeom prst="rect">
                  <a:avLst/>
                </a:prstGeom>
                <a:noFill/>
                <a:ln>
                  <a:noFill/>
                </a:ln>
              </p:spPr>
              <p:txBody>
                <a:bodyPr wrap="square">
                  <a:spAutoFit/>
                </a:bodyPr>
                <a:lstStyle/>
                <a:p>
                  <a:pPr algn="ctr"/>
                  <a:r>
                    <a:rPr lang="en-US" sz="1200" b="1" dirty="0">
                      <a:solidFill>
                        <a:srgbClr val="00D4D6"/>
                      </a:solidFill>
                      <a:latin typeface="Arial Rounded MT Bold" panose="020F0704030504030204" pitchFamily="34" charset="77"/>
                    </a:rPr>
                    <a:t>E </a:t>
                  </a:r>
                </a:p>
                <a:p>
                  <a:endParaRPr lang="en-US" sz="1200" b="1" dirty="0">
                    <a:solidFill>
                      <a:srgbClr val="00D4D6"/>
                    </a:solidFill>
                    <a:latin typeface="Arial Rounded MT Bold" panose="020F0704030504030204" pitchFamily="34" charset="77"/>
                  </a:endParaRPr>
                </a:p>
                <a:p>
                  <a:pPr algn="ctr"/>
                  <a:r>
                    <a:rPr lang="en-US" sz="1200" b="1" dirty="0">
                      <a:solidFill>
                        <a:srgbClr val="00D4D6"/>
                      </a:solidFill>
                      <a:latin typeface="Arial Rounded MT Bold" panose="020F0704030504030204" pitchFamily="34" charset="77"/>
                    </a:rPr>
                    <a:t> t </a:t>
                  </a:r>
                  <a:endParaRPr lang="en-US" sz="1200" b="1" dirty="0">
                    <a:solidFill>
                      <a:srgbClr val="00D4D6"/>
                    </a:solidFill>
                  </a:endParaRPr>
                </a:p>
              </p:txBody>
            </p:sp>
            <p:cxnSp>
              <p:nvCxnSpPr>
                <p:cNvPr id="32" name="Straight Connector 31">
                  <a:extLst>
                    <a:ext uri="{FF2B5EF4-FFF2-40B4-BE49-F238E27FC236}">
                      <a16:creationId xmlns:a16="http://schemas.microsoft.com/office/drawing/2014/main" id="{D1AAE3B7-F0CB-E24D-8640-303F3B7E6D97}"/>
                    </a:ext>
                  </a:extLst>
                </p:cNvPr>
                <p:cNvCxnSpPr>
                  <a:cxnSpLocks/>
                  <a:endCxn id="31" idx="3"/>
                </p:cNvCxnSpPr>
                <p:nvPr/>
              </p:nvCxnSpPr>
              <p:spPr>
                <a:xfrm flipV="1">
                  <a:off x="2849901" y="7111163"/>
                  <a:ext cx="418369" cy="660"/>
                </a:xfrm>
                <a:prstGeom prst="line">
                  <a:avLst/>
                </a:prstGeom>
                <a:ln w="25400">
                  <a:solidFill>
                    <a:srgbClr val="38D4D6"/>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a:extLst>
                <a:ext uri="{FF2B5EF4-FFF2-40B4-BE49-F238E27FC236}">
                  <a16:creationId xmlns:a16="http://schemas.microsoft.com/office/drawing/2014/main" id="{06AA1392-74A2-5440-BF3A-443F184BCA32}"/>
                </a:ext>
              </a:extLst>
            </p:cNvPr>
            <p:cNvGrpSpPr/>
            <p:nvPr/>
          </p:nvGrpSpPr>
          <p:grpSpPr>
            <a:xfrm>
              <a:off x="5265431" y="8151800"/>
              <a:ext cx="874011" cy="646331"/>
              <a:chOff x="5265431" y="8151800"/>
              <a:chExt cx="874011" cy="646331"/>
            </a:xfrm>
          </p:grpSpPr>
          <p:sp>
            <p:nvSpPr>
              <p:cNvPr id="27" name="Rectangle 26">
                <a:extLst>
                  <a:ext uri="{FF2B5EF4-FFF2-40B4-BE49-F238E27FC236}">
                    <a16:creationId xmlns:a16="http://schemas.microsoft.com/office/drawing/2014/main" id="{CDA34E28-2510-DF42-A849-14BE715D9701}"/>
                  </a:ext>
                </a:extLst>
              </p:cNvPr>
              <p:cNvSpPr/>
              <p:nvPr/>
            </p:nvSpPr>
            <p:spPr>
              <a:xfrm>
                <a:off x="5265431" y="8151800"/>
                <a:ext cx="874011" cy="646331"/>
              </a:xfrm>
              <a:prstGeom prst="rect">
                <a:avLst/>
              </a:prstGeom>
              <a:noFill/>
              <a:ln>
                <a:noFill/>
              </a:ln>
            </p:spPr>
            <p:txBody>
              <a:bodyPr wrap="square">
                <a:spAutoFit/>
              </a:bodyPr>
              <a:lstStyle/>
              <a:p>
                <a:pPr algn="ctr"/>
                <a:r>
                  <a:rPr lang="en-US" sz="1200" b="1" dirty="0">
                    <a:solidFill>
                      <a:srgbClr val="00D4D6"/>
                    </a:solidFill>
                    <a:latin typeface="Arial Rounded MT Bold" panose="020F0704030504030204" pitchFamily="34" charset="77"/>
                  </a:rPr>
                  <a:t>600,000 </a:t>
                </a:r>
              </a:p>
              <a:p>
                <a:endParaRPr lang="en-US" sz="1200" b="1" dirty="0">
                  <a:solidFill>
                    <a:srgbClr val="00D4D6"/>
                  </a:solidFill>
                  <a:latin typeface="Arial Rounded MT Bold" panose="020F0704030504030204" pitchFamily="34" charset="77"/>
                </a:endParaRPr>
              </a:p>
              <a:p>
                <a:pPr algn="ctr"/>
                <a:r>
                  <a:rPr lang="en-US" sz="1200" b="1" dirty="0">
                    <a:solidFill>
                      <a:srgbClr val="00D4D6"/>
                    </a:solidFill>
                    <a:latin typeface="Arial Rounded MT Bold" panose="020F0704030504030204" pitchFamily="34" charset="77"/>
                  </a:rPr>
                  <a:t> 300</a:t>
                </a:r>
                <a:endParaRPr lang="en-US" sz="1200" b="1" dirty="0">
                  <a:solidFill>
                    <a:srgbClr val="00D4D6"/>
                  </a:solidFill>
                </a:endParaRPr>
              </a:p>
            </p:txBody>
          </p:sp>
          <p:cxnSp>
            <p:nvCxnSpPr>
              <p:cNvPr id="28" name="Straight Connector 27">
                <a:extLst>
                  <a:ext uri="{FF2B5EF4-FFF2-40B4-BE49-F238E27FC236}">
                    <a16:creationId xmlns:a16="http://schemas.microsoft.com/office/drawing/2014/main" id="{5AE0AB32-D897-F344-A4D3-721FE7869456}"/>
                  </a:ext>
                </a:extLst>
              </p:cNvPr>
              <p:cNvCxnSpPr>
                <a:cxnSpLocks/>
                <a:endCxn id="27" idx="3"/>
              </p:cNvCxnSpPr>
              <p:nvPr/>
            </p:nvCxnSpPr>
            <p:spPr>
              <a:xfrm flipV="1">
                <a:off x="5280540" y="8474966"/>
                <a:ext cx="858902" cy="660"/>
              </a:xfrm>
              <a:prstGeom prst="line">
                <a:avLst/>
              </a:prstGeom>
              <a:ln w="25400">
                <a:solidFill>
                  <a:srgbClr val="38D4D6"/>
                </a:solidFill>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id="{835117C7-2A03-F742-B9C2-239A5CCE27EB}"/>
              </a:ext>
            </a:extLst>
          </p:cNvPr>
          <p:cNvSpPr txBox="1"/>
          <p:nvPr/>
        </p:nvSpPr>
        <p:spPr>
          <a:xfrm>
            <a:off x="4962349" y="6801759"/>
            <a:ext cx="1195570" cy="646331"/>
          </a:xfrm>
          <a:prstGeom prst="rect">
            <a:avLst/>
          </a:prstGeom>
          <a:noFill/>
        </p:spPr>
        <p:txBody>
          <a:bodyPr wrap="square" rtlCol="0" anchor="ctr">
            <a:spAutoFit/>
          </a:bodyPr>
          <a:lstStyle/>
          <a:p>
            <a:pPr algn="ctr"/>
            <a:r>
              <a:rPr lang="en-US" sz="1200" b="1" dirty="0">
                <a:solidFill>
                  <a:schemeClr val="bg1"/>
                </a:solidFill>
                <a:latin typeface="Arial Rounded MT Bold" panose="020F0704030504030204" pitchFamily="34" charset="77"/>
              </a:rPr>
              <a:t>Gravitational</a:t>
            </a:r>
          </a:p>
          <a:p>
            <a:pPr algn="ctr"/>
            <a:r>
              <a:rPr lang="en-US" sz="1200" b="1" dirty="0">
                <a:solidFill>
                  <a:schemeClr val="bg1"/>
                </a:solidFill>
                <a:latin typeface="Arial Rounded MT Bold" panose="020F0704030504030204" pitchFamily="34" charset="77"/>
              </a:rPr>
              <a:t>field strength</a:t>
            </a:r>
          </a:p>
          <a:p>
            <a:pPr algn="ctr"/>
            <a:r>
              <a:rPr lang="en-US" sz="1200" b="1" dirty="0">
                <a:solidFill>
                  <a:schemeClr val="bg1"/>
                </a:solidFill>
                <a:latin typeface="Arial Rounded MT Bold" panose="020F0704030504030204" pitchFamily="34" charset="77"/>
              </a:rPr>
              <a:t>10N/kg</a:t>
            </a:r>
          </a:p>
        </p:txBody>
      </p:sp>
      <p:sp>
        <p:nvSpPr>
          <p:cNvPr id="3" name="TextBox 2">
            <a:extLst>
              <a:ext uri="{FF2B5EF4-FFF2-40B4-BE49-F238E27FC236}">
                <a16:creationId xmlns:a16="http://schemas.microsoft.com/office/drawing/2014/main" id="{F2C62352-DB49-484F-9428-ABEB4DFF1CCC}"/>
              </a:ext>
            </a:extLst>
          </p:cNvPr>
          <p:cNvSpPr txBox="1"/>
          <p:nvPr/>
        </p:nvSpPr>
        <p:spPr>
          <a:xfrm>
            <a:off x="2052560" y="1776525"/>
            <a:ext cx="4694195" cy="2862322"/>
          </a:xfrm>
          <a:prstGeom prst="rect">
            <a:avLst/>
          </a:prstGeom>
          <a:noFill/>
        </p:spPr>
        <p:txBody>
          <a:bodyPr wrap="square" rtlCol="0">
            <a:spAutoFit/>
          </a:bodyPr>
          <a:lstStyle/>
          <a:p>
            <a:r>
              <a:rPr lang="en-US" sz="1200" dirty="0">
                <a:solidFill>
                  <a:srgbClr val="00D4D6"/>
                </a:solidFill>
                <a:latin typeface="Arial Rounded MT Bold" panose="020F0704030504030204" pitchFamily="34" charset="77"/>
              </a:rPr>
              <a:t>James Watt was a mechanical engineer and inventor. It was while he was making instruments at Glasgow University that he became fascinated by the early steam engine. He developed the engine to be more powerful and more efficient. However, his early attempts to commercialise his invention were fruitless when his partner went bankrupt.</a:t>
            </a:r>
          </a:p>
          <a:p>
            <a:r>
              <a:rPr lang="en-US" sz="1200" dirty="0">
                <a:solidFill>
                  <a:srgbClr val="00D4D6"/>
                </a:solidFill>
                <a:latin typeface="Arial Rounded MT Bold" panose="020F0704030504030204" pitchFamily="34" charset="77"/>
              </a:rPr>
              <a:t>Matthew Boulton, the Birmingham entrepreneur, became Watt’s new partner in the Boulton and Watt company in 1776.  Together they patented the most successful invention that powered the industrial revolution across the world.  Birmingham became known as the ‘workshop of the world’ and the steam engines were made at the Soho Foundry there. </a:t>
            </a:r>
          </a:p>
          <a:p>
            <a:r>
              <a:rPr lang="en-US" sz="1200" dirty="0">
                <a:solidFill>
                  <a:srgbClr val="00D4D6"/>
                </a:solidFill>
                <a:latin typeface="Arial Rounded MT Bold" panose="020F0704030504030204" pitchFamily="34" charset="77"/>
              </a:rPr>
              <a:t>Watt adopted the concept of horsepower and subscribed that definition to other engines, consequently, his name is given to the SI unit of power, a watt.</a:t>
            </a:r>
          </a:p>
        </p:txBody>
      </p:sp>
      <p:sp>
        <p:nvSpPr>
          <p:cNvPr id="4" name="Rounded Rectangle 3">
            <a:extLst>
              <a:ext uri="{FF2B5EF4-FFF2-40B4-BE49-F238E27FC236}">
                <a16:creationId xmlns:a16="http://schemas.microsoft.com/office/drawing/2014/main" id="{A05952D1-F986-D846-A5E0-BC5D79995D4F}"/>
              </a:ext>
            </a:extLst>
          </p:cNvPr>
          <p:cNvSpPr/>
          <p:nvPr/>
        </p:nvSpPr>
        <p:spPr>
          <a:xfrm>
            <a:off x="1269000" y="1430055"/>
            <a:ext cx="4320000" cy="353544"/>
          </a:xfrm>
          <a:prstGeom prst="roundRect">
            <a:avLst/>
          </a:prstGeom>
          <a:solidFill>
            <a:srgbClr val="00D4D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a:solidFill>
                  <a:schemeClr val="bg1"/>
                </a:solidFill>
                <a:latin typeface="Arial Rounded MT" charset="0"/>
                <a:ea typeface="Arial Rounded MT" charset="0"/>
                <a:cs typeface="Arial Rounded MT" charset="0"/>
              </a:rPr>
              <a:t>James Watt &amp; the unit of power</a:t>
            </a:r>
          </a:p>
        </p:txBody>
      </p:sp>
      <p:sp>
        <p:nvSpPr>
          <p:cNvPr id="5" name="Rounded Rectangle 1">
            <a:extLst>
              <a:ext uri="{FF2B5EF4-FFF2-40B4-BE49-F238E27FC236}">
                <a16:creationId xmlns:a16="http://schemas.microsoft.com/office/drawing/2014/main" id="{80392FA7-9B92-E944-B0D8-F73B132BFE11}"/>
              </a:ext>
            </a:extLst>
          </p:cNvPr>
          <p:cNvSpPr/>
          <p:nvPr/>
        </p:nvSpPr>
        <p:spPr>
          <a:xfrm>
            <a:off x="328672" y="7852413"/>
            <a:ext cx="2372031" cy="149516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sz="1200" dirty="0">
                <a:solidFill>
                  <a:srgbClr val="00D4D6"/>
                </a:solidFill>
                <a:latin typeface="Arial Rounded MT Bold" panose="020F0704030504030204" pitchFamily="34" charset="77"/>
              </a:rPr>
              <a:t>Question:</a:t>
            </a:r>
          </a:p>
          <a:p>
            <a:pPr lvl="0"/>
            <a:endParaRPr lang="en-US" sz="1200" dirty="0">
              <a:solidFill>
                <a:srgbClr val="00D4D6"/>
              </a:solidFill>
              <a:latin typeface="Arial Rounded MT Bold" panose="020F0704030504030204" pitchFamily="34" charset="77"/>
            </a:endParaRPr>
          </a:p>
          <a:p>
            <a:pPr lvl="0"/>
            <a:r>
              <a:rPr lang="en-US" sz="1200" dirty="0">
                <a:solidFill>
                  <a:srgbClr val="00D4D6"/>
                </a:solidFill>
                <a:latin typeface="Arial Rounded MT Bold" panose="020F0704030504030204" pitchFamily="34" charset="77"/>
              </a:rPr>
              <a:t>An electrical heater uses 600,000J of energy in 5 minutes. What is its power output?</a:t>
            </a:r>
          </a:p>
          <a:p>
            <a:pPr lvl="0"/>
            <a:endParaRPr lang="en-US" sz="1200" dirty="0">
              <a:solidFill>
                <a:srgbClr val="00D4D6"/>
              </a:solidFill>
              <a:latin typeface="Arial Rounded MT Bold" panose="020F0704030504030204" pitchFamily="34" charset="77"/>
            </a:endParaRPr>
          </a:p>
        </p:txBody>
      </p:sp>
      <p:sp>
        <p:nvSpPr>
          <p:cNvPr id="6" name="Rectangle 5">
            <a:extLst>
              <a:ext uri="{FF2B5EF4-FFF2-40B4-BE49-F238E27FC236}">
                <a16:creationId xmlns:a16="http://schemas.microsoft.com/office/drawing/2014/main" id="{85225DD9-87C8-544B-A84A-1841C9F631BE}"/>
              </a:ext>
            </a:extLst>
          </p:cNvPr>
          <p:cNvSpPr/>
          <p:nvPr/>
        </p:nvSpPr>
        <p:spPr>
          <a:xfrm>
            <a:off x="160345" y="4948272"/>
            <a:ext cx="3199933" cy="461665"/>
          </a:xfrm>
          <a:prstGeom prst="rect">
            <a:avLst/>
          </a:prstGeom>
          <a:noFill/>
          <a:ln>
            <a:noFill/>
          </a:ln>
        </p:spPr>
        <p:txBody>
          <a:bodyPr wrap="square">
            <a:spAutoFit/>
          </a:bodyPr>
          <a:lstStyle/>
          <a:p>
            <a:r>
              <a:rPr lang="en-US" sz="1200" dirty="0">
                <a:solidFill>
                  <a:srgbClr val="00D4D6"/>
                </a:solidFill>
                <a:latin typeface="Arial Rounded MT Bold" panose="020F0704030504030204" pitchFamily="34" charset="77"/>
              </a:rPr>
              <a:t>Power is the amount of energy transferred  or work done per second. </a:t>
            </a:r>
            <a:endParaRPr lang="en-US" sz="1200" dirty="0">
              <a:solidFill>
                <a:srgbClr val="00D4D6"/>
              </a:solidFill>
            </a:endParaRPr>
          </a:p>
        </p:txBody>
      </p:sp>
      <p:pic>
        <p:nvPicPr>
          <p:cNvPr id="7" name="Picture 6">
            <a:extLst>
              <a:ext uri="{FF2B5EF4-FFF2-40B4-BE49-F238E27FC236}">
                <a16:creationId xmlns:a16="http://schemas.microsoft.com/office/drawing/2014/main" id="{2D3D88F9-D506-D442-AA1E-A214B433B0D8}"/>
              </a:ext>
            </a:extLst>
          </p:cNvPr>
          <p:cNvPicPr>
            <a:picLocks noChangeAspect="1"/>
          </p:cNvPicPr>
          <p:nvPr/>
        </p:nvPicPr>
        <p:blipFill rotWithShape="1">
          <a:blip r:embed="rId2"/>
          <a:srcRect l="24777"/>
          <a:stretch/>
        </p:blipFill>
        <p:spPr>
          <a:xfrm>
            <a:off x="235245" y="1813347"/>
            <a:ext cx="1817315" cy="3029938"/>
          </a:xfrm>
          <a:prstGeom prst="rect">
            <a:avLst/>
          </a:prstGeom>
        </p:spPr>
      </p:pic>
      <p:grpSp>
        <p:nvGrpSpPr>
          <p:cNvPr id="8" name="Group 7">
            <a:extLst>
              <a:ext uri="{FF2B5EF4-FFF2-40B4-BE49-F238E27FC236}">
                <a16:creationId xmlns:a16="http://schemas.microsoft.com/office/drawing/2014/main" id="{EA06A088-2FCC-0C49-BD96-996A3A208DE7}"/>
              </a:ext>
            </a:extLst>
          </p:cNvPr>
          <p:cNvGrpSpPr/>
          <p:nvPr/>
        </p:nvGrpSpPr>
        <p:grpSpPr>
          <a:xfrm>
            <a:off x="5314625" y="5547307"/>
            <a:ext cx="1294961" cy="1313658"/>
            <a:chOff x="5045103" y="4697575"/>
            <a:chExt cx="1528445" cy="1303361"/>
          </a:xfrm>
        </p:grpSpPr>
        <p:grpSp>
          <p:nvGrpSpPr>
            <p:cNvPr id="9" name="Group 8">
              <a:extLst>
                <a:ext uri="{FF2B5EF4-FFF2-40B4-BE49-F238E27FC236}">
                  <a16:creationId xmlns:a16="http://schemas.microsoft.com/office/drawing/2014/main" id="{19F51D19-C255-6E40-9139-FF36E724A0C1}"/>
                </a:ext>
              </a:extLst>
            </p:cNvPr>
            <p:cNvGrpSpPr/>
            <p:nvPr/>
          </p:nvGrpSpPr>
          <p:grpSpPr>
            <a:xfrm>
              <a:off x="5045103" y="4697575"/>
              <a:ext cx="1528445" cy="1303361"/>
              <a:chOff x="0" y="0"/>
              <a:chExt cx="1528549" cy="1303361"/>
            </a:xfrm>
          </p:grpSpPr>
          <p:sp>
            <p:nvSpPr>
              <p:cNvPr id="11" name="Isosceles Triangle 7">
                <a:extLst>
                  <a:ext uri="{FF2B5EF4-FFF2-40B4-BE49-F238E27FC236}">
                    <a16:creationId xmlns:a16="http://schemas.microsoft.com/office/drawing/2014/main" id="{C96FDEDD-BC52-B749-B46A-8E6E36D9FFD7}"/>
                  </a:ext>
                </a:extLst>
              </p:cNvPr>
              <p:cNvSpPr/>
              <p:nvPr/>
            </p:nvSpPr>
            <p:spPr>
              <a:xfrm>
                <a:off x="0" y="0"/>
                <a:ext cx="1528549" cy="1303361"/>
              </a:xfrm>
              <a:prstGeom prst="triangle">
                <a:avLst/>
              </a:prstGeom>
              <a:solidFill>
                <a:srgbClr val="00D4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D4D6"/>
                  </a:solidFill>
                </a:endParaRPr>
              </a:p>
            </p:txBody>
          </p:sp>
          <p:sp>
            <p:nvSpPr>
              <p:cNvPr id="12" name="Text Box 8">
                <a:extLst>
                  <a:ext uri="{FF2B5EF4-FFF2-40B4-BE49-F238E27FC236}">
                    <a16:creationId xmlns:a16="http://schemas.microsoft.com/office/drawing/2014/main" id="{AA4813A9-966D-4746-B6D4-772967A83AD1}"/>
                  </a:ext>
                </a:extLst>
              </p:cNvPr>
              <p:cNvSpPr txBox="1"/>
              <p:nvPr/>
            </p:nvSpPr>
            <p:spPr>
              <a:xfrm>
                <a:off x="299020" y="787398"/>
                <a:ext cx="378811" cy="33221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GB" sz="1600" b="1" dirty="0">
                    <a:ln w="9525" cap="flat" cmpd="sng" algn="ctr">
                      <a:solidFill>
                        <a:srgbClr val="FFFFFF"/>
                      </a:solidFill>
                      <a:prstDash val="solid"/>
                      <a:round/>
                    </a:ln>
                    <a:solidFill>
                      <a:schemeClr val="bg1"/>
                    </a:solidFill>
                    <a:effectLst>
                      <a:outerShdw blurRad="12700" dist="38100" dir="2700000" algn="tl">
                        <a:schemeClr val="bg1">
                          <a:lumMod val="50000"/>
                        </a:schemeClr>
                      </a:outerShdw>
                    </a:effectLst>
                    <a:latin typeface="Arial Rounded MT Bold" panose="020F0704030504030204" pitchFamily="34" charset="77"/>
                    <a:ea typeface="Calibri" panose="020F0502020204030204" pitchFamily="34" charset="0"/>
                    <a:cs typeface="Times New Roman" panose="02020603050405020304" pitchFamily="18" charset="0"/>
                  </a:rPr>
                  <a:t>P</a:t>
                </a:r>
                <a:endParaRPr lang="en-GB" sz="16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endParaRPr>
              </a:p>
            </p:txBody>
          </p:sp>
          <p:sp>
            <p:nvSpPr>
              <p:cNvPr id="13" name="Text Box 9">
                <a:extLst>
                  <a:ext uri="{FF2B5EF4-FFF2-40B4-BE49-F238E27FC236}">
                    <a16:creationId xmlns:a16="http://schemas.microsoft.com/office/drawing/2014/main" id="{041A0177-6153-5E4A-B20E-5F2A0883525B}"/>
                  </a:ext>
                </a:extLst>
              </p:cNvPr>
              <p:cNvSpPr txBox="1"/>
              <p:nvPr/>
            </p:nvSpPr>
            <p:spPr>
              <a:xfrm>
                <a:off x="1000920" y="787399"/>
                <a:ext cx="303125" cy="33221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GB" sz="1600" b="1" dirty="0">
                    <a:ln w="9525" cap="flat" cmpd="sng" algn="ctr">
                      <a:solidFill>
                        <a:srgbClr val="FFFFFF"/>
                      </a:solidFill>
                      <a:prstDash val="solid"/>
                      <a:round/>
                    </a:ln>
                    <a:solidFill>
                      <a:schemeClr val="bg1"/>
                    </a:solidFill>
                    <a:effectLst>
                      <a:outerShdw blurRad="12700" dist="38100" dir="2700000" algn="tl">
                        <a:schemeClr val="bg1">
                          <a:lumMod val="50000"/>
                        </a:schemeClr>
                      </a:outerShdw>
                    </a:effectLst>
                    <a:latin typeface="Arial Rounded MT Bold" panose="020F0704030504030204" pitchFamily="34" charset="77"/>
                    <a:ea typeface="Calibri" panose="020F0502020204030204" pitchFamily="34" charset="0"/>
                    <a:cs typeface="Times New Roman" panose="02020603050405020304" pitchFamily="18" charset="0"/>
                  </a:rPr>
                  <a:t>t</a:t>
                </a:r>
                <a:endParaRPr lang="en-GB" sz="16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endParaRPr>
              </a:p>
            </p:txBody>
          </p:sp>
          <p:sp>
            <p:nvSpPr>
              <p:cNvPr id="15" name="Text Box 10">
                <a:extLst>
                  <a:ext uri="{FF2B5EF4-FFF2-40B4-BE49-F238E27FC236}">
                    <a16:creationId xmlns:a16="http://schemas.microsoft.com/office/drawing/2014/main" id="{8B49DAD4-7412-4F41-8139-06CC8604775D}"/>
                  </a:ext>
                </a:extLst>
              </p:cNvPr>
              <p:cNvSpPr txBox="1"/>
              <p:nvPr/>
            </p:nvSpPr>
            <p:spPr>
              <a:xfrm>
                <a:off x="585864" y="313867"/>
                <a:ext cx="378811" cy="33221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GB" sz="1600" b="1" dirty="0">
                    <a:ln w="9525" cap="flat" cmpd="sng" algn="ctr">
                      <a:noFill/>
                      <a:prstDash val="solid"/>
                      <a:round/>
                    </a:ln>
                    <a:solidFill>
                      <a:schemeClr val="bg1"/>
                    </a:solidFill>
                    <a:effectLst>
                      <a:outerShdw blurRad="12700" dist="38100" dir="2700000" algn="tl">
                        <a:schemeClr val="bg1">
                          <a:lumMod val="50000"/>
                        </a:schemeClr>
                      </a:outerShdw>
                    </a:effectLst>
                    <a:latin typeface="Arial Rounded MT Bold" panose="020F0704030504030204" pitchFamily="34" charset="77"/>
                    <a:ea typeface="Calibri" panose="020F0502020204030204" pitchFamily="34" charset="0"/>
                    <a:cs typeface="Times New Roman" panose="02020603050405020304" pitchFamily="18" charset="0"/>
                  </a:rPr>
                  <a:t>E</a:t>
                </a:r>
                <a:endParaRPr lang="en-GB" sz="16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endParaRPr>
              </a:p>
            </p:txBody>
          </p:sp>
          <p:sp>
            <p:nvSpPr>
              <p:cNvPr id="16" name="Text Box 12">
                <a:extLst>
                  <a:ext uri="{FF2B5EF4-FFF2-40B4-BE49-F238E27FC236}">
                    <a16:creationId xmlns:a16="http://schemas.microsoft.com/office/drawing/2014/main" id="{A3F51980-E09E-864B-85B5-89C138F744D8}"/>
                  </a:ext>
                </a:extLst>
              </p:cNvPr>
              <p:cNvSpPr txBox="1"/>
              <p:nvPr/>
            </p:nvSpPr>
            <p:spPr>
              <a:xfrm>
                <a:off x="610789" y="782462"/>
                <a:ext cx="344752" cy="33221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GB" sz="1600" b="1" dirty="0">
                    <a:ln w="9525" cap="flat" cmpd="sng" algn="ctr">
                      <a:noFill/>
                      <a:prstDash val="solid"/>
                      <a:round/>
                    </a:ln>
                    <a:solidFill>
                      <a:schemeClr val="bg1"/>
                    </a:solidFill>
                    <a:effectLst>
                      <a:outerShdw blurRad="12700" dist="38100" dir="2700000" algn="tl">
                        <a:schemeClr val="bg1">
                          <a:lumMod val="50000"/>
                        </a:schemeClr>
                      </a:outerShdw>
                    </a:effectLst>
                    <a:latin typeface="Arial Rounded MT Bold" panose="020F0704030504030204" pitchFamily="34" charset="77"/>
                    <a:ea typeface="Calibri" panose="020F0502020204030204" pitchFamily="34" charset="0"/>
                    <a:cs typeface="Times New Roman" panose="02020603050405020304" pitchFamily="18" charset="0"/>
                  </a:rPr>
                  <a:t>x</a:t>
                </a:r>
                <a:endParaRPr lang="en-GB" sz="16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endParaRPr>
              </a:p>
            </p:txBody>
          </p:sp>
        </p:grpSp>
        <p:cxnSp>
          <p:nvCxnSpPr>
            <p:cNvPr id="10" name="Straight Connector 9">
              <a:extLst>
                <a:ext uri="{FF2B5EF4-FFF2-40B4-BE49-F238E27FC236}">
                  <a16:creationId xmlns:a16="http://schemas.microsoft.com/office/drawing/2014/main" id="{EB4A1A68-D558-7B46-8579-7EC1BB656F43}"/>
                </a:ext>
              </a:extLst>
            </p:cNvPr>
            <p:cNvCxnSpPr/>
            <p:nvPr/>
          </p:nvCxnSpPr>
          <p:spPr>
            <a:xfrm>
              <a:off x="5410744" y="5398579"/>
              <a:ext cx="830254"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5C32973-B124-C94C-A268-4A9B186C82D2}"/>
              </a:ext>
            </a:extLst>
          </p:cNvPr>
          <p:cNvGrpSpPr/>
          <p:nvPr/>
        </p:nvGrpSpPr>
        <p:grpSpPr>
          <a:xfrm>
            <a:off x="250586" y="5489086"/>
            <a:ext cx="5155994" cy="1328023"/>
            <a:chOff x="229066" y="5397857"/>
            <a:chExt cx="5155994" cy="1328023"/>
          </a:xfrm>
        </p:grpSpPr>
        <p:sp>
          <p:nvSpPr>
            <p:cNvPr id="18" name="Rectangle: Rounded Corners 2">
              <a:extLst>
                <a:ext uri="{FF2B5EF4-FFF2-40B4-BE49-F238E27FC236}">
                  <a16:creationId xmlns:a16="http://schemas.microsoft.com/office/drawing/2014/main" id="{5A79140D-5FA3-2F41-BCE5-C6DD8BD34FDD}"/>
                </a:ext>
              </a:extLst>
            </p:cNvPr>
            <p:cNvSpPr/>
            <p:nvPr/>
          </p:nvSpPr>
          <p:spPr>
            <a:xfrm>
              <a:off x="229066" y="5397857"/>
              <a:ext cx="5131071" cy="1328023"/>
            </a:xfrm>
            <a:prstGeom prst="roundRect">
              <a:avLst/>
            </a:prstGeom>
            <a:ln>
              <a:solidFill>
                <a:srgbClr val="38D4D6"/>
              </a:solidFill>
            </a:ln>
          </p:spPr>
          <p:txBody>
            <a:bodyPr wrap="square" anchor="t">
              <a:spAutoFit/>
            </a:bodyPr>
            <a:lstStyle/>
            <a:p>
              <a:endParaRPr lang="en-US" sz="1200" dirty="0">
                <a:solidFill>
                  <a:srgbClr val="00D4D6"/>
                </a:solidFill>
                <a:latin typeface="Arial Rounded MT Bold" panose="020F0704030504030204" pitchFamily="34" charset="77"/>
              </a:endParaRPr>
            </a:p>
            <a:p>
              <a:endParaRPr lang="en-US" sz="1200" dirty="0">
                <a:solidFill>
                  <a:srgbClr val="00D4D6"/>
                </a:solidFill>
                <a:latin typeface="Arial Rounded MT Bold" panose="020F0704030504030204" pitchFamily="34" charset="77"/>
              </a:endParaRPr>
            </a:p>
            <a:p>
              <a:r>
                <a:rPr lang="en-US" sz="1200" dirty="0">
                  <a:solidFill>
                    <a:srgbClr val="00D4D6"/>
                  </a:solidFill>
                  <a:latin typeface="Arial Rounded MT Bold" panose="020F0704030504030204" pitchFamily="34" charset="77"/>
                </a:rPr>
                <a:t>Power  =</a:t>
              </a:r>
            </a:p>
            <a:p>
              <a:r>
                <a:rPr lang="en-US" sz="1200" dirty="0">
                  <a:solidFill>
                    <a:srgbClr val="00D4D6"/>
                  </a:solidFill>
                  <a:latin typeface="Arial Rounded MT Bold" panose="020F0704030504030204" pitchFamily="34" charset="77"/>
                </a:rPr>
                <a:t>       </a:t>
              </a:r>
            </a:p>
            <a:p>
              <a:r>
                <a:rPr lang="en-US" sz="1200" dirty="0">
                  <a:solidFill>
                    <a:srgbClr val="00D4D6"/>
                  </a:solidFill>
                  <a:latin typeface="Arial Rounded MT Bold" panose="020F0704030504030204" pitchFamily="34" charset="77"/>
                </a:rPr>
                <a:t>(watts, W)</a:t>
              </a:r>
            </a:p>
            <a:p>
              <a:endParaRPr lang="en-US" sz="1200" dirty="0">
                <a:solidFill>
                  <a:srgbClr val="00D4D6"/>
                </a:solidFill>
                <a:latin typeface="Arial Rounded MT Bold" panose="020F0704030504030204" pitchFamily="34" charset="77"/>
              </a:endParaRPr>
            </a:p>
          </p:txBody>
        </p:sp>
        <p:sp>
          <p:nvSpPr>
            <p:cNvPr id="19" name="Rectangle 18">
              <a:extLst>
                <a:ext uri="{FF2B5EF4-FFF2-40B4-BE49-F238E27FC236}">
                  <a16:creationId xmlns:a16="http://schemas.microsoft.com/office/drawing/2014/main" id="{11493725-1E2D-0149-8DFC-4A7093A4F5EE}"/>
                </a:ext>
              </a:extLst>
            </p:cNvPr>
            <p:cNvSpPr/>
            <p:nvPr/>
          </p:nvSpPr>
          <p:spPr>
            <a:xfrm>
              <a:off x="1143902" y="5685948"/>
              <a:ext cx="4241158" cy="646331"/>
            </a:xfrm>
            <a:prstGeom prst="rect">
              <a:avLst/>
            </a:prstGeom>
            <a:noFill/>
            <a:ln>
              <a:noFill/>
            </a:ln>
          </p:spPr>
          <p:txBody>
            <a:bodyPr wrap="square">
              <a:spAutoFit/>
            </a:bodyPr>
            <a:lstStyle/>
            <a:p>
              <a:r>
                <a:rPr lang="en-US" sz="1200" b="1" dirty="0">
                  <a:solidFill>
                    <a:srgbClr val="00D4D6"/>
                  </a:solidFill>
                  <a:latin typeface="Arial Rounded MT Bold" panose="020F0704030504030204" pitchFamily="34" charset="77"/>
                </a:rPr>
                <a:t>  energy transferred to an appliance, E (joules, J)</a:t>
              </a:r>
            </a:p>
            <a:p>
              <a:endParaRPr lang="en-US" sz="1200" b="1" dirty="0">
                <a:solidFill>
                  <a:srgbClr val="00D4D6"/>
                </a:solidFill>
                <a:latin typeface="Arial Rounded MT Bold" panose="020F0704030504030204" pitchFamily="34" charset="77"/>
              </a:endParaRPr>
            </a:p>
            <a:p>
              <a:r>
                <a:rPr lang="en-US" sz="1200" b="1" dirty="0">
                  <a:solidFill>
                    <a:srgbClr val="00D4D6"/>
                  </a:solidFill>
                  <a:latin typeface="Arial Rounded MT Bold" panose="020F0704030504030204" pitchFamily="34" charset="77"/>
                </a:rPr>
                <a:t>time taken for energy to be transferred, t (seconds, s)</a:t>
              </a:r>
              <a:endParaRPr lang="en-US" sz="1200" b="1" dirty="0">
                <a:solidFill>
                  <a:srgbClr val="00D4D6"/>
                </a:solidFill>
              </a:endParaRPr>
            </a:p>
          </p:txBody>
        </p:sp>
        <p:cxnSp>
          <p:nvCxnSpPr>
            <p:cNvPr id="20" name="Straight Connector 19">
              <a:extLst>
                <a:ext uri="{FF2B5EF4-FFF2-40B4-BE49-F238E27FC236}">
                  <a16:creationId xmlns:a16="http://schemas.microsoft.com/office/drawing/2014/main" id="{3E9DE9B4-C55E-FF4D-8554-6735BA4234BA}"/>
                </a:ext>
              </a:extLst>
            </p:cNvPr>
            <p:cNvCxnSpPr/>
            <p:nvPr/>
          </p:nvCxnSpPr>
          <p:spPr>
            <a:xfrm>
              <a:off x="1256644" y="6009113"/>
              <a:ext cx="2845078" cy="0"/>
            </a:xfrm>
            <a:prstGeom prst="line">
              <a:avLst/>
            </a:prstGeom>
            <a:ln w="25400">
              <a:solidFill>
                <a:srgbClr val="38D4D6"/>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72A78672-14EC-7D45-A0FC-F1BA0202BF0A}"/>
              </a:ext>
            </a:extLst>
          </p:cNvPr>
          <p:cNvPicPr>
            <a:picLocks noChangeAspect="1"/>
          </p:cNvPicPr>
          <p:nvPr/>
        </p:nvPicPr>
        <p:blipFill>
          <a:blip r:embed="rId3"/>
          <a:stretch>
            <a:fillRect/>
          </a:stretch>
        </p:blipFill>
        <p:spPr>
          <a:xfrm>
            <a:off x="4812671" y="4416914"/>
            <a:ext cx="1817315" cy="1033170"/>
          </a:xfrm>
          <a:prstGeom prst="rect">
            <a:avLst/>
          </a:prstGeom>
        </p:spPr>
      </p:pic>
      <p:pic>
        <p:nvPicPr>
          <p:cNvPr id="22" name="Picture 21">
            <a:extLst>
              <a:ext uri="{FF2B5EF4-FFF2-40B4-BE49-F238E27FC236}">
                <a16:creationId xmlns:a16="http://schemas.microsoft.com/office/drawing/2014/main" id="{EF5F9D8E-9DAD-D54D-A44A-BFFC66701DC1}"/>
              </a:ext>
            </a:extLst>
          </p:cNvPr>
          <p:cNvPicPr>
            <a:picLocks noChangeAspect="1"/>
          </p:cNvPicPr>
          <p:nvPr/>
        </p:nvPicPr>
        <p:blipFill>
          <a:blip r:embed="rId4"/>
          <a:stretch>
            <a:fillRect/>
          </a:stretch>
        </p:blipFill>
        <p:spPr>
          <a:xfrm>
            <a:off x="3233641" y="4577653"/>
            <a:ext cx="1439654" cy="872790"/>
          </a:xfrm>
          <a:prstGeom prst="rect">
            <a:avLst/>
          </a:prstGeom>
        </p:spPr>
      </p:pic>
      <p:pic>
        <p:nvPicPr>
          <p:cNvPr id="23" name="Picture 22">
            <a:extLst>
              <a:ext uri="{FF2B5EF4-FFF2-40B4-BE49-F238E27FC236}">
                <a16:creationId xmlns:a16="http://schemas.microsoft.com/office/drawing/2014/main" id="{EEDBA0C4-8790-9848-A861-F4F2B0B85D36}"/>
              </a:ext>
            </a:extLst>
          </p:cNvPr>
          <p:cNvPicPr>
            <a:picLocks noChangeAspect="1"/>
          </p:cNvPicPr>
          <p:nvPr/>
        </p:nvPicPr>
        <p:blipFill rotWithShape="1">
          <a:blip r:embed="rId5"/>
          <a:srcRect t="17634" b="11419"/>
          <a:stretch/>
        </p:blipFill>
        <p:spPr>
          <a:xfrm>
            <a:off x="559198" y="6888217"/>
            <a:ext cx="1812076" cy="964196"/>
          </a:xfrm>
          <a:prstGeom prst="rect">
            <a:avLst/>
          </a:prstGeom>
        </p:spPr>
      </p:pic>
    </p:spTree>
    <p:extLst>
      <p:ext uri="{BB962C8B-B14F-4D97-AF65-F5344CB8AC3E}">
        <p14:creationId xmlns:p14="http://schemas.microsoft.com/office/powerpoint/2010/main" val="49811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44FD8EA-D137-1A49-90C1-2AA16198C2BF}"/>
              </a:ext>
            </a:extLst>
          </p:cNvPr>
          <p:cNvSpPr/>
          <p:nvPr/>
        </p:nvSpPr>
        <p:spPr>
          <a:xfrm>
            <a:off x="1809000" y="1328400"/>
            <a:ext cx="3240000" cy="360000"/>
          </a:xfrm>
          <a:prstGeom prst="roundRect">
            <a:avLst/>
          </a:prstGeom>
          <a:solidFill>
            <a:srgbClr val="00D4D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Arial Rounded MT Bold" panose="020F0704030504030204" pitchFamily="34" charset="0"/>
              </a:rPr>
              <a:t>Practice</a:t>
            </a:r>
          </a:p>
        </p:txBody>
      </p:sp>
      <p:sp>
        <p:nvSpPr>
          <p:cNvPr id="3" name="Rectangle: Rounded Corners 2">
            <a:extLst>
              <a:ext uri="{FF2B5EF4-FFF2-40B4-BE49-F238E27FC236}">
                <a16:creationId xmlns:a16="http://schemas.microsoft.com/office/drawing/2014/main" id="{5316ADA5-2116-8443-9211-9B3316E1C2DA}"/>
              </a:ext>
            </a:extLst>
          </p:cNvPr>
          <p:cNvSpPr/>
          <p:nvPr/>
        </p:nvSpPr>
        <p:spPr>
          <a:xfrm>
            <a:off x="270646" y="1727594"/>
            <a:ext cx="3777518" cy="2145268"/>
          </a:xfrm>
          <a:prstGeom prst="roundRect">
            <a:avLst/>
          </a:prstGeom>
          <a:ln>
            <a:solidFill>
              <a:srgbClr val="38D4D6"/>
            </a:solidFill>
          </a:ln>
        </p:spPr>
        <p:txBody>
          <a:bodyPr wrap="square" anchor="t">
            <a:spAutoFit/>
          </a:bodyPr>
          <a:lstStyle/>
          <a:p>
            <a:pPr marL="228600" indent="-228600">
              <a:buFont typeface="+mj-lt"/>
              <a:buAutoNum type="arabicPeriod"/>
            </a:pPr>
            <a:r>
              <a:rPr lang="en-GB" sz="1200" dirty="0">
                <a:solidFill>
                  <a:srgbClr val="38D4D6"/>
                </a:solidFill>
                <a:latin typeface="Arial Rounded MT Bold" panose="020F0704030504030204" pitchFamily="34" charset="77"/>
              </a:rPr>
              <a:t>Calculate the power of a digger that performs 12000J of work in 6 seconds.</a:t>
            </a:r>
            <a:r>
              <a:rPr lang="en-US" sz="1200" dirty="0">
                <a:solidFill>
                  <a:srgbClr val="38D4D6"/>
                </a:solidFill>
                <a:latin typeface="Arial Rounded MT Bold" panose="020F0704030504030204" pitchFamily="34" charset="77"/>
              </a:rPr>
              <a:t> </a:t>
            </a:r>
            <a:r>
              <a:rPr lang="en-US" sz="1600" dirty="0">
                <a:solidFill>
                  <a:srgbClr val="38D4D6"/>
                </a:solidFill>
                <a:latin typeface="Arial Rounded MT Bold" panose="020F0704030504030204" pitchFamily="34" charset="77"/>
              </a:rPr>
              <a:t>__________________________________________________________________________________________________________________________________________________________________________________________</a:t>
            </a:r>
          </a:p>
        </p:txBody>
      </p:sp>
      <p:sp>
        <p:nvSpPr>
          <p:cNvPr id="4" name="Rectangle 3">
            <a:extLst>
              <a:ext uri="{FF2B5EF4-FFF2-40B4-BE49-F238E27FC236}">
                <a16:creationId xmlns:a16="http://schemas.microsoft.com/office/drawing/2014/main" id="{BDB8803A-E2CC-5F42-A27B-8A7A43017F4A}"/>
              </a:ext>
            </a:extLst>
          </p:cNvPr>
          <p:cNvSpPr/>
          <p:nvPr/>
        </p:nvSpPr>
        <p:spPr>
          <a:xfrm>
            <a:off x="2168973" y="3797754"/>
            <a:ext cx="4488426" cy="1569660"/>
          </a:xfrm>
          <a:prstGeom prst="rect">
            <a:avLst/>
          </a:prstGeom>
          <a:noFill/>
          <a:ln>
            <a:noFill/>
          </a:ln>
        </p:spPr>
        <p:txBody>
          <a:bodyPr wrap="square">
            <a:spAutoFit/>
          </a:bodyPr>
          <a:lstStyle/>
          <a:p>
            <a:pPr marL="228600" indent="-228600">
              <a:buFont typeface="+mj-lt"/>
              <a:buAutoNum type="arabicPeriod" startAt="4"/>
            </a:pPr>
            <a:endParaRPr lang="en-US" sz="1200" b="1" dirty="0">
              <a:solidFill>
                <a:srgbClr val="38D4D6"/>
              </a:solidFill>
              <a:latin typeface="Arial Rounded MT Bold" panose="020F0704030504030204" pitchFamily="34" charset="77"/>
            </a:endParaRPr>
          </a:p>
          <a:p>
            <a:pPr marL="228600" indent="-228600">
              <a:buFont typeface="+mj-lt"/>
              <a:buAutoNum type="arabicPeriod" startAt="2"/>
            </a:pPr>
            <a:r>
              <a:rPr lang="en-US" sz="1200" b="1" dirty="0">
                <a:solidFill>
                  <a:srgbClr val="38D4D6"/>
                </a:solidFill>
                <a:latin typeface="Arial Rounded MT Bold" panose="020F0704030504030204" pitchFamily="34" charset="77"/>
              </a:rPr>
              <a:t>H</a:t>
            </a:r>
            <a:r>
              <a:rPr lang="en-GB" sz="1200" dirty="0">
                <a:solidFill>
                  <a:srgbClr val="38D4D6"/>
                </a:solidFill>
                <a:latin typeface="Arial Rounded MT Bold" panose="020F0704030504030204" pitchFamily="34" charset="77"/>
              </a:rPr>
              <a:t>ow long does it take a microwave of power 0.2kW to use 10 000J of energy? </a:t>
            </a:r>
            <a:r>
              <a:rPr lang="en-US" sz="1200" b="1" dirty="0">
                <a:solidFill>
                  <a:srgbClr val="38D4D6"/>
                </a:solidFill>
                <a:latin typeface="Arial Rounded MT Bold" panose="020F0704030504030204" pitchFamily="34" charset="77"/>
              </a:rPr>
              <a:t> </a:t>
            </a:r>
            <a:r>
              <a:rPr lang="en-GB" sz="1600" b="1" dirty="0">
                <a:solidFill>
                  <a:srgbClr val="38D4D6"/>
                </a:solidFill>
                <a:latin typeface="Arial Rounded MT Bold" panose="020F0704030504030204" pitchFamily="34" charset="77"/>
              </a:rPr>
              <a:t>________________________________________________________________________________________________________________________</a:t>
            </a:r>
            <a:endParaRPr lang="en-US" sz="1600" b="1" dirty="0">
              <a:solidFill>
                <a:srgbClr val="38D4D6"/>
              </a:solidFill>
              <a:latin typeface="Arial Rounded MT Bold" panose="020F0704030504030204" pitchFamily="34" charset="77"/>
            </a:endParaRPr>
          </a:p>
          <a:p>
            <a:pPr marL="228600" indent="-228600">
              <a:buFont typeface="+mj-lt"/>
              <a:buAutoNum type="arabicPeriod" startAt="2"/>
            </a:pPr>
            <a:endParaRPr lang="en-US" sz="1200" b="1" dirty="0">
              <a:solidFill>
                <a:srgbClr val="38D4D6"/>
              </a:solidFill>
              <a:latin typeface="Arial Rounded MT Bold" panose="020F0704030504030204" pitchFamily="34" charset="77"/>
            </a:endParaRPr>
          </a:p>
        </p:txBody>
      </p:sp>
      <p:sp>
        <p:nvSpPr>
          <p:cNvPr id="5" name="TextBox 4">
            <a:extLst>
              <a:ext uri="{FF2B5EF4-FFF2-40B4-BE49-F238E27FC236}">
                <a16:creationId xmlns:a16="http://schemas.microsoft.com/office/drawing/2014/main" id="{DC03B6F1-D912-0746-8E57-41D93AA49589}"/>
              </a:ext>
            </a:extLst>
          </p:cNvPr>
          <p:cNvSpPr txBox="1"/>
          <p:nvPr/>
        </p:nvSpPr>
        <p:spPr>
          <a:xfrm>
            <a:off x="2235298" y="7761992"/>
            <a:ext cx="4483227" cy="1631216"/>
          </a:xfrm>
          <a:prstGeom prst="rect">
            <a:avLst/>
          </a:prstGeom>
          <a:noFill/>
        </p:spPr>
        <p:txBody>
          <a:bodyPr wrap="square" rtlCol="0">
            <a:spAutoFit/>
          </a:bodyPr>
          <a:lstStyle/>
          <a:p>
            <a:pPr marL="228600" indent="-228600">
              <a:buFont typeface="+mj-lt"/>
              <a:buAutoNum type="arabicPeriod" startAt="4"/>
            </a:pPr>
            <a:r>
              <a:rPr lang="en-GB" sz="1200" dirty="0">
                <a:solidFill>
                  <a:srgbClr val="38D4D6"/>
                </a:solidFill>
                <a:latin typeface="Arial Rounded MT Bold" panose="020F0704030504030204" pitchFamily="34" charset="77"/>
              </a:rPr>
              <a:t>How long does it take an aeroplane of power 900,000W to use 2 800 000J of energy?  </a:t>
            </a:r>
            <a:r>
              <a:rPr lang="en-GB" sz="1600" b="1" dirty="0">
                <a:solidFill>
                  <a:srgbClr val="38D4D6"/>
                </a:solidFill>
                <a:latin typeface="Arial Rounded MT Bold" panose="020F0704030504030204" pitchFamily="34" charset="77"/>
              </a:rPr>
              <a:t>________________________________________________________________________________________________________________________________________________________________</a:t>
            </a:r>
          </a:p>
          <a:p>
            <a:endParaRPr lang="en-GB" sz="1200" b="1" dirty="0">
              <a:solidFill>
                <a:srgbClr val="38D4D6"/>
              </a:solidFill>
              <a:latin typeface="Arial Rounded MT Bold" panose="020F0704030504030204" pitchFamily="34" charset="77"/>
            </a:endParaRPr>
          </a:p>
        </p:txBody>
      </p:sp>
      <p:sp>
        <p:nvSpPr>
          <p:cNvPr id="6" name="Google Shape;101;p2">
            <a:extLst>
              <a:ext uri="{FF2B5EF4-FFF2-40B4-BE49-F238E27FC236}">
                <a16:creationId xmlns:a16="http://schemas.microsoft.com/office/drawing/2014/main" id="{AC348033-9AC9-FE49-8A15-4CE269290F8F}"/>
              </a:ext>
            </a:extLst>
          </p:cNvPr>
          <p:cNvSpPr/>
          <p:nvPr/>
        </p:nvSpPr>
        <p:spPr>
          <a:xfrm>
            <a:off x="270646" y="5337003"/>
            <a:ext cx="3777518" cy="2275807"/>
          </a:xfrm>
          <a:prstGeom prst="roundRect">
            <a:avLst>
              <a:gd name="adj" fmla="val 16175"/>
            </a:avLst>
          </a:prstGeom>
          <a:noFill/>
          <a:ln w="12700" cap="flat" cmpd="sng">
            <a:solidFill>
              <a:srgbClr val="38D4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endParaRPr lang="en-GB" sz="1200" b="1" dirty="0">
              <a:solidFill>
                <a:srgbClr val="38D4D6"/>
              </a:solidFill>
              <a:latin typeface="Arial Rounded"/>
              <a:ea typeface="Arial Rounded"/>
              <a:cs typeface="Arial Rounded"/>
              <a:sym typeface="Arial Rounded"/>
            </a:endParaRPr>
          </a:p>
        </p:txBody>
      </p:sp>
      <p:sp>
        <p:nvSpPr>
          <p:cNvPr id="7" name="Rectangle 6">
            <a:extLst>
              <a:ext uri="{FF2B5EF4-FFF2-40B4-BE49-F238E27FC236}">
                <a16:creationId xmlns:a16="http://schemas.microsoft.com/office/drawing/2014/main" id="{727BC16B-1FC6-9A40-BC9C-AAB5EA0F198C}"/>
              </a:ext>
            </a:extLst>
          </p:cNvPr>
          <p:cNvSpPr/>
          <p:nvPr/>
        </p:nvSpPr>
        <p:spPr>
          <a:xfrm>
            <a:off x="387123" y="5382299"/>
            <a:ext cx="3544564" cy="2185214"/>
          </a:xfrm>
          <a:prstGeom prst="rect">
            <a:avLst/>
          </a:prstGeom>
          <a:ln>
            <a:noFill/>
          </a:ln>
        </p:spPr>
        <p:txBody>
          <a:bodyPr wrap="square">
            <a:spAutoFit/>
          </a:bodyPr>
          <a:lstStyle/>
          <a:p>
            <a:pPr marL="228600" indent="-228600">
              <a:buFont typeface="+mj-lt"/>
              <a:buAutoNum type="arabicPeriod" startAt="3"/>
            </a:pPr>
            <a:r>
              <a:rPr lang="en-GB" sz="1200" dirty="0">
                <a:solidFill>
                  <a:srgbClr val="38D4D6"/>
                </a:solidFill>
                <a:latin typeface="Arial Rounded MT Bold" panose="020F0704030504030204" pitchFamily="34" charset="77"/>
              </a:rPr>
              <a:t>Calculate the work done by a lorry of power 6MW in 2 hours.</a:t>
            </a:r>
            <a:r>
              <a:rPr lang="en-US" sz="1200" b="1" dirty="0">
                <a:solidFill>
                  <a:srgbClr val="38D4D6"/>
                </a:solidFill>
                <a:latin typeface="Arial Rounded MT Bold" panose="020F0704030504030204" pitchFamily="34" charset="77"/>
              </a:rPr>
              <a:t> </a:t>
            </a:r>
            <a:r>
              <a:rPr lang="en-GB" sz="1600" b="1" dirty="0">
                <a:solidFill>
                  <a:srgbClr val="38D4D6"/>
                </a:solidFill>
                <a:latin typeface="Arial Rounded MT Bold" panose="020F0704030504030204" pitchFamily="34" charset="77"/>
              </a:rPr>
              <a:t>__________________________________________________________________________________________________________________________________________________________________________________________________________________</a:t>
            </a:r>
            <a:endParaRPr lang="en-US" sz="1600" b="1" dirty="0">
              <a:solidFill>
                <a:srgbClr val="38D4D6"/>
              </a:solidFill>
              <a:latin typeface="Arial Rounded MT Bold" panose="020F0704030504030204" pitchFamily="34" charset="77"/>
            </a:endParaRPr>
          </a:p>
        </p:txBody>
      </p:sp>
      <p:pic>
        <p:nvPicPr>
          <p:cNvPr id="8" name="Picture 7">
            <a:extLst>
              <a:ext uri="{FF2B5EF4-FFF2-40B4-BE49-F238E27FC236}">
                <a16:creationId xmlns:a16="http://schemas.microsoft.com/office/drawing/2014/main" id="{5759A326-210F-9046-801C-7AD5C789FD6D}"/>
              </a:ext>
            </a:extLst>
          </p:cNvPr>
          <p:cNvPicPr>
            <a:picLocks noChangeAspect="1"/>
          </p:cNvPicPr>
          <p:nvPr/>
        </p:nvPicPr>
        <p:blipFill>
          <a:blip r:embed="rId2"/>
          <a:stretch>
            <a:fillRect/>
          </a:stretch>
        </p:blipFill>
        <p:spPr>
          <a:xfrm>
            <a:off x="305478" y="4043448"/>
            <a:ext cx="1820366" cy="1114974"/>
          </a:xfrm>
          <a:prstGeom prst="rect">
            <a:avLst/>
          </a:prstGeom>
        </p:spPr>
      </p:pic>
      <p:pic>
        <p:nvPicPr>
          <p:cNvPr id="9" name="Picture 8">
            <a:extLst>
              <a:ext uri="{FF2B5EF4-FFF2-40B4-BE49-F238E27FC236}">
                <a16:creationId xmlns:a16="http://schemas.microsoft.com/office/drawing/2014/main" id="{A4225091-99A9-0942-A997-DFFC92FFDDAE}"/>
              </a:ext>
            </a:extLst>
          </p:cNvPr>
          <p:cNvPicPr>
            <a:picLocks noChangeAspect="1"/>
          </p:cNvPicPr>
          <p:nvPr/>
        </p:nvPicPr>
        <p:blipFill rotWithShape="1">
          <a:blip r:embed="rId3"/>
          <a:srcRect t="16151"/>
          <a:stretch/>
        </p:blipFill>
        <p:spPr>
          <a:xfrm>
            <a:off x="4413186" y="1787742"/>
            <a:ext cx="1852789" cy="2068173"/>
          </a:xfrm>
          <a:prstGeom prst="rect">
            <a:avLst/>
          </a:prstGeom>
        </p:spPr>
      </p:pic>
      <p:pic>
        <p:nvPicPr>
          <p:cNvPr id="10" name="Picture 9">
            <a:extLst>
              <a:ext uri="{FF2B5EF4-FFF2-40B4-BE49-F238E27FC236}">
                <a16:creationId xmlns:a16="http://schemas.microsoft.com/office/drawing/2014/main" id="{0B4B85EA-7C8C-BA41-8D79-59F977329C11}"/>
              </a:ext>
            </a:extLst>
          </p:cNvPr>
          <p:cNvPicPr>
            <a:picLocks noChangeAspect="1"/>
          </p:cNvPicPr>
          <p:nvPr/>
        </p:nvPicPr>
        <p:blipFill rotWithShape="1">
          <a:blip r:embed="rId4"/>
          <a:srcRect r="11490"/>
          <a:stretch/>
        </p:blipFill>
        <p:spPr>
          <a:xfrm>
            <a:off x="4145907" y="5453827"/>
            <a:ext cx="2387346" cy="2022941"/>
          </a:xfrm>
          <a:prstGeom prst="rect">
            <a:avLst/>
          </a:prstGeom>
        </p:spPr>
      </p:pic>
      <p:pic>
        <p:nvPicPr>
          <p:cNvPr id="11" name="Picture 10">
            <a:extLst>
              <a:ext uri="{FF2B5EF4-FFF2-40B4-BE49-F238E27FC236}">
                <a16:creationId xmlns:a16="http://schemas.microsoft.com/office/drawing/2014/main" id="{0EFB48AA-4940-FE42-8A51-DC102B6A401E}"/>
              </a:ext>
            </a:extLst>
          </p:cNvPr>
          <p:cNvPicPr>
            <a:picLocks noChangeAspect="1"/>
          </p:cNvPicPr>
          <p:nvPr/>
        </p:nvPicPr>
        <p:blipFill rotWithShape="1">
          <a:blip r:embed="rId5"/>
          <a:srcRect l="20355" r="10138"/>
          <a:stretch/>
        </p:blipFill>
        <p:spPr>
          <a:xfrm>
            <a:off x="305478" y="7822187"/>
            <a:ext cx="1853024" cy="1307544"/>
          </a:xfrm>
          <a:prstGeom prst="rect">
            <a:avLst/>
          </a:prstGeom>
        </p:spPr>
      </p:pic>
    </p:spTree>
    <p:extLst>
      <p:ext uri="{BB962C8B-B14F-4D97-AF65-F5344CB8AC3E}">
        <p14:creationId xmlns:p14="http://schemas.microsoft.com/office/powerpoint/2010/main" val="3161350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396608D-B933-C349-BE5B-0AED31B3CA1B}"/>
              </a:ext>
            </a:extLst>
          </p:cNvPr>
          <p:cNvSpPr/>
          <p:nvPr/>
        </p:nvSpPr>
        <p:spPr>
          <a:xfrm>
            <a:off x="3363402" y="1301590"/>
            <a:ext cx="2878773" cy="361796"/>
          </a:xfrm>
          <a:prstGeom prst="roundRect">
            <a:avLst/>
          </a:prstGeom>
          <a:solidFill>
            <a:srgbClr val="00D4D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a:solidFill>
                  <a:prstClr val="white"/>
                </a:solidFill>
                <a:latin typeface="Arial Rounded MT" charset="0"/>
                <a:ea typeface="Arial Rounded MT" charset="0"/>
                <a:cs typeface="Arial Rounded MT" charset="0"/>
              </a:rPr>
              <a:t>Convert the quantities </a:t>
            </a:r>
          </a:p>
        </p:txBody>
      </p:sp>
      <p:graphicFrame>
        <p:nvGraphicFramePr>
          <p:cNvPr id="3" name="Google Shape;117;p4">
            <a:extLst>
              <a:ext uri="{FF2B5EF4-FFF2-40B4-BE49-F238E27FC236}">
                <a16:creationId xmlns:a16="http://schemas.microsoft.com/office/drawing/2014/main" id="{31FDBCDB-CA03-1E4B-B51A-3D536A5F2AAD}"/>
              </a:ext>
            </a:extLst>
          </p:cNvPr>
          <p:cNvGraphicFramePr/>
          <p:nvPr>
            <p:extLst>
              <p:ext uri="{D42A27DB-BD31-4B8C-83A1-F6EECF244321}">
                <p14:modId xmlns:p14="http://schemas.microsoft.com/office/powerpoint/2010/main" val="1545206576"/>
              </p:ext>
            </p:extLst>
          </p:nvPr>
        </p:nvGraphicFramePr>
        <p:xfrm>
          <a:off x="615825" y="2927692"/>
          <a:ext cx="5626350" cy="6167869"/>
        </p:xfrm>
        <a:graphic>
          <a:graphicData uri="http://schemas.openxmlformats.org/drawingml/2006/table">
            <a:tbl>
              <a:tblPr firstRow="1" bandRow="1">
                <a:noFill/>
              </a:tblPr>
              <a:tblGrid>
                <a:gridCol w="2578560">
                  <a:extLst>
                    <a:ext uri="{9D8B030D-6E8A-4147-A177-3AD203B41FA5}">
                      <a16:colId xmlns:a16="http://schemas.microsoft.com/office/drawing/2014/main" val="20000"/>
                    </a:ext>
                  </a:extLst>
                </a:gridCol>
                <a:gridCol w="2265551">
                  <a:extLst>
                    <a:ext uri="{9D8B030D-6E8A-4147-A177-3AD203B41FA5}">
                      <a16:colId xmlns:a16="http://schemas.microsoft.com/office/drawing/2014/main" val="470653724"/>
                    </a:ext>
                  </a:extLst>
                </a:gridCol>
                <a:gridCol w="782239">
                  <a:extLst>
                    <a:ext uri="{9D8B030D-6E8A-4147-A177-3AD203B41FA5}">
                      <a16:colId xmlns:a16="http://schemas.microsoft.com/office/drawing/2014/main" val="20001"/>
                    </a:ext>
                  </a:extLst>
                </a:gridCol>
              </a:tblGrid>
              <a:tr h="318049">
                <a:tc>
                  <a:txBody>
                    <a:bodyPr/>
                    <a:lstStyle/>
                    <a:p>
                      <a:pPr marL="0" marR="0" lvl="0" indent="0" algn="ctr" rtl="0">
                        <a:spcBef>
                          <a:spcPts val="0"/>
                        </a:spcBef>
                        <a:spcAft>
                          <a:spcPts val="0"/>
                        </a:spcAft>
                        <a:buNone/>
                      </a:pPr>
                      <a:r>
                        <a:rPr lang="en-GB" dirty="0">
                          <a:solidFill>
                            <a:schemeClr val="bg1"/>
                          </a:solidFill>
                          <a:latin typeface="Arial Rounded MT Bold" panose="020F0704030504030204" pitchFamily="34" charset="77"/>
                        </a:rPr>
                        <a:t>Quantity</a:t>
                      </a:r>
                      <a:endParaRPr dirty="0">
                        <a:solidFill>
                          <a:schemeClr val="bg1"/>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D4D6"/>
                    </a:solidFill>
                  </a:tcPr>
                </a:tc>
                <a:tc>
                  <a:txBody>
                    <a:bodyPr/>
                    <a:lstStyle/>
                    <a:p>
                      <a:pPr marL="0" marR="0" lvl="0" indent="0" algn="ctr" rtl="0">
                        <a:spcBef>
                          <a:spcPts val="0"/>
                        </a:spcBef>
                        <a:spcAft>
                          <a:spcPts val="0"/>
                        </a:spcAft>
                        <a:buNone/>
                      </a:pPr>
                      <a:r>
                        <a:rPr lang="en-GB" dirty="0">
                          <a:solidFill>
                            <a:schemeClr val="bg1"/>
                          </a:solidFill>
                          <a:latin typeface="Arial Rounded MT Bold" panose="020F0704030504030204" pitchFamily="34" charset="77"/>
                        </a:rPr>
                        <a:t>Convert to…</a:t>
                      </a:r>
                      <a:endParaRPr dirty="0">
                        <a:solidFill>
                          <a:schemeClr val="bg1"/>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D4D6"/>
                    </a:solidFill>
                  </a:tcPr>
                </a:tc>
                <a:tc>
                  <a:txBody>
                    <a:bodyPr/>
                    <a:lstStyle/>
                    <a:p>
                      <a:pPr marL="0" marR="0" lvl="0" indent="0" algn="ctr" rtl="0">
                        <a:spcBef>
                          <a:spcPts val="0"/>
                        </a:spcBef>
                        <a:spcAft>
                          <a:spcPts val="0"/>
                        </a:spcAft>
                        <a:buNone/>
                      </a:pPr>
                      <a:r>
                        <a:rPr lang="en-GB" b="1" dirty="0">
                          <a:solidFill>
                            <a:schemeClr val="bg1"/>
                          </a:solidFill>
                        </a:rPr>
                        <a:t>No.</a:t>
                      </a:r>
                      <a:endParaRPr b="1" dirty="0">
                        <a:solidFill>
                          <a:schemeClr val="bg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D4D6"/>
                    </a:solidFill>
                  </a:tcPr>
                </a:tc>
                <a:extLst>
                  <a:ext uri="{0D108BD9-81ED-4DB2-BD59-A6C34878D82A}">
                    <a16:rowId xmlns:a16="http://schemas.microsoft.com/office/drawing/2014/main" val="10000"/>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750W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kW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rPr>
                        <a:t>1</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547233260"/>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2.4kW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rPr>
                        <a:t>2</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684944293"/>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0.04kW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rPr>
                        <a:t>3</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319998983"/>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35kJ</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J</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rPr>
                        <a:t>4</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494014520"/>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3225.6kW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MW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rPr>
                        <a:t>5</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598442187"/>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1170J</a:t>
                      </a: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kJ</a:t>
                      </a: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rPr>
                        <a:t>6</a:t>
                      </a:r>
                      <a:endParaRPr sz="1200" b="1" dirty="0">
                        <a:solidFill>
                          <a:srgbClr val="00D4D6"/>
                        </a:solidFill>
                        <a:latin typeface="Arial Rounded MT Bold" panose="020F0704030504030204" pitchFamily="34" charset="77"/>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0.005MW</a:t>
                      </a: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kW</a:t>
                      </a: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GB" sz="1200" b="1" dirty="0">
                          <a:solidFill>
                            <a:srgbClr val="00D4D6"/>
                          </a:solidFill>
                          <a:latin typeface="Arial Rounded MT Bold" panose="020F0704030504030204" pitchFamily="34" charset="77"/>
                          <a:ea typeface="Arial Rounded"/>
                          <a:cs typeface="Arial Rounded"/>
                          <a:sym typeface="Arial Rounded"/>
                        </a:rPr>
                        <a:t>7</a:t>
                      </a:r>
                      <a:endParaRPr sz="1200" b="1" dirty="0">
                        <a:solidFill>
                          <a:srgbClr val="00D4D6"/>
                        </a:solidFill>
                        <a:latin typeface="Arial Rounded MT Bold" panose="020F0704030504030204" pitchFamily="34" charset="77"/>
                        <a:ea typeface="Arial Rounded"/>
                        <a:cs typeface="Arial Rounded"/>
                        <a:sym typeface="Arial Rounde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0.75kW</a:t>
                      </a: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W</a:t>
                      </a: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6ADBF"/>
                        </a:buClr>
                        <a:buSzPts val="1200"/>
                        <a:buFont typeface="Arial Rounded"/>
                        <a:buNone/>
                      </a:pPr>
                      <a:r>
                        <a:rPr lang="en-GB" sz="1200" b="1" dirty="0">
                          <a:solidFill>
                            <a:srgbClr val="00D4D6"/>
                          </a:solidFill>
                          <a:latin typeface="Arial Rounded MT Bold" panose="020F0704030504030204" pitchFamily="34" charset="77"/>
                        </a:rPr>
                        <a:t>8</a:t>
                      </a:r>
                      <a:endParaRPr sz="1200" b="1" dirty="0">
                        <a:solidFill>
                          <a:srgbClr val="00D4D6"/>
                        </a:solidFill>
                        <a:latin typeface="Arial Rounded MT Bold" panose="020F0704030504030204" pitchFamily="34" charset="77"/>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a:solidFill>
                            <a:srgbClr val="00D4D6"/>
                          </a:solidFill>
                          <a:latin typeface="Arial Rounded MT Bold" panose="020F0704030504030204" pitchFamily="34" charset="77"/>
                          <a:cs typeface="Arial" panose="020B0604020202020204" pitchFamily="34" charset="0"/>
                        </a:rPr>
                        <a:t>9990J</a:t>
                      </a:r>
                      <a:endParaRPr lang="en-US" sz="1200" b="1" dirty="0">
                        <a:solidFill>
                          <a:srgbClr val="00D4D6"/>
                        </a:solidFill>
                        <a:latin typeface="Arial Rounded MT Bold" panose="020F0704030504030204" pitchFamily="34" charset="77"/>
                        <a:cs typeface="Arial" panose="020B0604020202020204" pitchFamily="34" charset="0"/>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kJ</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6ADBF"/>
                        </a:buClr>
                        <a:buSzPts val="1200"/>
                        <a:buFont typeface="Arial Rounded"/>
                        <a:buNone/>
                      </a:pPr>
                      <a:r>
                        <a:rPr lang="en-GB" sz="1200" b="1" dirty="0">
                          <a:solidFill>
                            <a:srgbClr val="00D4D6"/>
                          </a:solidFill>
                          <a:latin typeface="Arial Rounded MT Bold" panose="020F0704030504030204" pitchFamily="34" charset="77"/>
                        </a:rPr>
                        <a:t>9</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502056946"/>
                  </a:ext>
                </a:extLst>
              </a:tr>
              <a:tr h="5849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18.3MW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solidFill>
                            <a:srgbClr val="00D4D6"/>
                          </a:solidFill>
                          <a:latin typeface="Arial Rounded MT Bold" panose="020F0704030504030204" pitchFamily="34" charset="77"/>
                          <a:cs typeface="Arial" panose="020B0604020202020204" pitchFamily="34" charset="0"/>
                        </a:rPr>
                        <a:t>W</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6ADBF"/>
                        </a:buClr>
                        <a:buSzPts val="1200"/>
                        <a:buFont typeface="Arial Rounded"/>
                        <a:buNone/>
                      </a:pPr>
                      <a:r>
                        <a:rPr lang="en-GB" sz="1200" b="1" dirty="0">
                          <a:solidFill>
                            <a:srgbClr val="00D4D6"/>
                          </a:solidFill>
                          <a:latin typeface="Arial Rounded MT Bold" panose="020F0704030504030204" pitchFamily="34" charset="77"/>
                        </a:rPr>
                        <a:t>10</a:t>
                      </a:r>
                      <a:endParaRPr sz="1200" b="1" dirty="0">
                        <a:solidFill>
                          <a:srgbClr val="00D4D6"/>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654003719"/>
                  </a:ext>
                </a:extLst>
              </a:tr>
            </a:tbl>
          </a:graphicData>
        </a:graphic>
      </p:graphicFrame>
      <p:graphicFrame>
        <p:nvGraphicFramePr>
          <p:cNvPr id="4" name="Table 3">
            <a:extLst>
              <a:ext uri="{FF2B5EF4-FFF2-40B4-BE49-F238E27FC236}">
                <a16:creationId xmlns:a16="http://schemas.microsoft.com/office/drawing/2014/main" id="{9D159331-7C99-384A-BD5C-4DBD199C64A1}"/>
              </a:ext>
            </a:extLst>
          </p:cNvPr>
          <p:cNvGraphicFramePr>
            <a:graphicFrameLocks noGrp="1"/>
          </p:cNvGraphicFramePr>
          <p:nvPr>
            <p:extLst>
              <p:ext uri="{D42A27DB-BD31-4B8C-83A1-F6EECF244321}">
                <p14:modId xmlns:p14="http://schemas.microsoft.com/office/powerpoint/2010/main" val="1776562843"/>
              </p:ext>
            </p:extLst>
          </p:nvPr>
        </p:nvGraphicFramePr>
        <p:xfrm>
          <a:off x="615824" y="1512309"/>
          <a:ext cx="2609290" cy="1171212"/>
        </p:xfrm>
        <a:graphic>
          <a:graphicData uri="http://schemas.openxmlformats.org/drawingml/2006/table">
            <a:tbl>
              <a:tblPr firstRow="1" bandRow="1">
                <a:tableStyleId>{2D5ABB26-0587-4C30-8999-92F81FD0307C}</a:tableStyleId>
              </a:tblPr>
              <a:tblGrid>
                <a:gridCol w="1304645">
                  <a:extLst>
                    <a:ext uri="{9D8B030D-6E8A-4147-A177-3AD203B41FA5}">
                      <a16:colId xmlns:a16="http://schemas.microsoft.com/office/drawing/2014/main" val="1067307767"/>
                    </a:ext>
                  </a:extLst>
                </a:gridCol>
                <a:gridCol w="1304645">
                  <a:extLst>
                    <a:ext uri="{9D8B030D-6E8A-4147-A177-3AD203B41FA5}">
                      <a16:colId xmlns:a16="http://schemas.microsoft.com/office/drawing/2014/main" val="2646278260"/>
                    </a:ext>
                  </a:extLst>
                </a:gridCol>
              </a:tblGrid>
              <a:tr h="263958">
                <a:tc>
                  <a:txBody>
                    <a:bodyPr/>
                    <a:lstStyle/>
                    <a:p>
                      <a:pPr algn="ctr"/>
                      <a:r>
                        <a:rPr lang="en-US" sz="1200" b="1" dirty="0">
                          <a:solidFill>
                            <a:schemeClr val="bg1"/>
                          </a:solidFill>
                          <a:latin typeface="Arial Rounded MT Bold" panose="020F0704030504030204" pitchFamily="34" charset="77"/>
                        </a:rPr>
                        <a:t>From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D4D6"/>
                    </a:solidFill>
                  </a:tcPr>
                </a:tc>
                <a:tc>
                  <a:txBody>
                    <a:bodyPr/>
                    <a:lstStyle/>
                    <a:p>
                      <a:pPr algn="ctr"/>
                      <a:r>
                        <a:rPr lang="en-US" sz="1200" b="1" dirty="0">
                          <a:solidFill>
                            <a:schemeClr val="bg1"/>
                          </a:solidFill>
                          <a:latin typeface="Arial Rounded MT Bold" panose="020F0704030504030204" pitchFamily="34" charset="77"/>
                        </a:rPr>
                        <a:t>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D4D6"/>
                    </a:solidFill>
                  </a:tcPr>
                </a:tc>
                <a:extLst>
                  <a:ext uri="{0D108BD9-81ED-4DB2-BD59-A6C34878D82A}">
                    <a16:rowId xmlns:a16="http://schemas.microsoft.com/office/drawing/2014/main" val="2970797251"/>
                  </a:ext>
                </a:extLst>
              </a:tr>
              <a:tr h="298964">
                <a:tc>
                  <a:txBody>
                    <a:bodyPr/>
                    <a:lstStyle/>
                    <a:p>
                      <a:pPr algn="ctr"/>
                      <a:r>
                        <a:rPr lang="en-US" sz="1200" b="1" dirty="0">
                          <a:solidFill>
                            <a:srgbClr val="00D4D6"/>
                          </a:solidFill>
                          <a:latin typeface="Arial Rounded MT Bold" panose="020F0704030504030204" pitchFamily="34" charset="77"/>
                        </a:rPr>
                        <a:t>1,000W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solidFill>
                            <a:srgbClr val="00D4D6"/>
                          </a:solidFill>
                          <a:latin typeface="Arial Rounded MT Bold" panose="020F0704030504030204" pitchFamily="34" charset="77"/>
                        </a:rPr>
                        <a:t>1kW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149382"/>
                  </a:ext>
                </a:extLst>
              </a:tr>
              <a:tr h="298964">
                <a:tc>
                  <a:txBody>
                    <a:bodyPr/>
                    <a:lstStyle/>
                    <a:p>
                      <a:pPr algn="ctr"/>
                      <a:r>
                        <a:rPr lang="en-US" sz="1200" b="1" dirty="0">
                          <a:solidFill>
                            <a:srgbClr val="00D4D6"/>
                          </a:solidFill>
                          <a:latin typeface="Arial Rounded MT Bold" panose="020F0704030504030204" pitchFamily="34" charset="77"/>
                        </a:rPr>
                        <a:t>1,000,000W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solidFill>
                            <a:srgbClr val="00D4D6"/>
                          </a:solidFill>
                          <a:latin typeface="Arial Rounded MT Bold" panose="020F0704030504030204" pitchFamily="34" charset="77"/>
                        </a:rPr>
                        <a:t>1MW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96052"/>
                  </a:ext>
                </a:extLst>
              </a:tr>
              <a:tr h="298964">
                <a:tc>
                  <a:txBody>
                    <a:bodyPr/>
                    <a:lstStyle/>
                    <a:p>
                      <a:pPr algn="ctr"/>
                      <a:r>
                        <a:rPr lang="en-US" sz="1200" b="1" dirty="0">
                          <a:solidFill>
                            <a:srgbClr val="00D4D6"/>
                          </a:solidFill>
                          <a:latin typeface="Arial Rounded MT Bold" panose="020F0704030504030204" pitchFamily="34" charset="77"/>
                        </a:rPr>
                        <a:t>1,000kW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solidFill>
                            <a:srgbClr val="00D4D6"/>
                          </a:solidFill>
                          <a:latin typeface="Arial Rounded MT Bold" panose="020F0704030504030204" pitchFamily="34" charset="77"/>
                        </a:rPr>
                        <a:t>1MW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54856"/>
                  </a:ext>
                </a:extLst>
              </a:tr>
            </a:tbl>
          </a:graphicData>
        </a:graphic>
      </p:graphicFrame>
      <p:sp>
        <p:nvSpPr>
          <p:cNvPr id="5" name="Rounded Rectangle 1">
            <a:extLst>
              <a:ext uri="{FF2B5EF4-FFF2-40B4-BE49-F238E27FC236}">
                <a16:creationId xmlns:a16="http://schemas.microsoft.com/office/drawing/2014/main" id="{D9460F56-5EA5-C048-9B1F-3F8E68DA769A}"/>
              </a:ext>
            </a:extLst>
          </p:cNvPr>
          <p:cNvSpPr/>
          <p:nvPr/>
        </p:nvSpPr>
        <p:spPr>
          <a:xfrm>
            <a:off x="3304106" y="1686792"/>
            <a:ext cx="3099392" cy="116747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sz="1200" dirty="0">
                <a:solidFill>
                  <a:srgbClr val="00D4D6"/>
                </a:solidFill>
                <a:latin typeface="Arial Rounded MT Bold" panose="020F0704030504030204" pitchFamily="34" charset="77"/>
              </a:rPr>
              <a:t>Reading examination questions</a:t>
            </a:r>
          </a:p>
          <a:p>
            <a:pPr lvl="0"/>
            <a:endParaRPr lang="en-US" sz="1200" dirty="0">
              <a:solidFill>
                <a:srgbClr val="00D4D6"/>
              </a:solidFill>
              <a:latin typeface="Arial Rounded MT Bold" panose="020F0704030504030204" pitchFamily="34" charset="77"/>
            </a:endParaRPr>
          </a:p>
          <a:p>
            <a:pPr lvl="0"/>
            <a:r>
              <a:rPr lang="en-US" sz="1200" dirty="0">
                <a:solidFill>
                  <a:srgbClr val="00D4D6"/>
                </a:solidFill>
                <a:latin typeface="Arial Rounded MT Bold" panose="020F0704030504030204" pitchFamily="34" charset="77"/>
              </a:rPr>
              <a:t>Always be careful when reading examination questions. Look at the SI units that are written down and what form the solution needs you to record.</a:t>
            </a:r>
          </a:p>
        </p:txBody>
      </p:sp>
    </p:spTree>
    <p:extLst>
      <p:ext uri="{BB962C8B-B14F-4D97-AF65-F5344CB8AC3E}">
        <p14:creationId xmlns:p14="http://schemas.microsoft.com/office/powerpoint/2010/main" val="11715118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TotalTime>
  <Words>423</Words>
  <Application>Microsoft Macintosh PowerPoint</Application>
  <PresentationFormat>A4 Paper (210x297 mm)</PresentationFormat>
  <Paragraphs>90</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 Rounded</vt:lpstr>
      <vt:lpstr>Arial</vt:lpstr>
      <vt:lpstr>Arial Rounded MT</vt:lpstr>
      <vt:lpstr>Arial Rounded MT Bold</vt:lpstr>
      <vt:lpstr>Calibri</vt:lpstr>
      <vt:lpstr>Calibri Light</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Debney</dc:creator>
  <cp:lastModifiedBy>Shannon Weldon (BIO - Postgraduate Researcher)</cp:lastModifiedBy>
  <cp:revision>18</cp:revision>
  <dcterms:created xsi:type="dcterms:W3CDTF">2022-04-04T12:23:53Z</dcterms:created>
  <dcterms:modified xsi:type="dcterms:W3CDTF">2022-08-23T09:32:08Z</dcterms:modified>
</cp:coreProperties>
</file>