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2B4"/>
    <a:srgbClr val="65A4FC"/>
    <a:srgbClr val="525252"/>
    <a:srgbClr val="434343"/>
    <a:srgbClr val="595959"/>
    <a:srgbClr val="535353"/>
    <a:srgbClr val="6D5C8E"/>
    <a:srgbClr val="736192"/>
    <a:srgbClr val="513D7A"/>
    <a:srgbClr val="3BA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95840"/>
  </p:normalViewPr>
  <p:slideViewPr>
    <p:cSldViewPr snapToGrid="0" snapToObjects="1">
      <p:cViewPr>
        <p:scale>
          <a:sx n="200" d="100"/>
          <a:sy n="200" d="100"/>
        </p:scale>
        <p:origin x="7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12/5/21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98636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5D316-DA6D-284E-A458-A44DD1407708}"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5D316-DA6D-284E-A458-A44DD1407708}" type="datetimeFigureOut">
              <a:rPr lang="en-US" smtClean="0"/>
              <a:t>12/5/21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5D316-DA6D-284E-A458-A44DD1407708}" type="datetimeFigureOut">
              <a:rPr lang="en-US" smtClean="0"/>
              <a:t>12/5/21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D316-DA6D-284E-A458-A44DD1407708}" type="datetimeFigureOut">
              <a:rPr lang="en-US" smtClean="0"/>
              <a:t>12/5/21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15D316-DA6D-284E-A458-A44DD1407708}" type="datetimeFigureOut">
              <a:rPr lang="en-US" smtClean="0"/>
              <a:t>12/5/21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178AF0-1013-D841-8B3B-C6B2497E9E94}" type="slidenum">
              <a:rPr lang="en-US" smtClean="0"/>
              <a:t>‹#›</a:t>
            </a:fld>
            <a:endParaRPr lang="en-US"/>
          </a:p>
        </p:txBody>
      </p:sp>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437472" y="4418745"/>
            <a:ext cx="1248729" cy="1794221"/>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5" name="Rectangle 4"/>
          <p:cNvSpPr/>
          <p:nvPr/>
        </p:nvSpPr>
        <p:spPr>
          <a:xfrm>
            <a:off x="1339906" y="9555021"/>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00" dirty="0">
                <a:solidFill>
                  <a:srgbClr val="2FA2B4"/>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endParaRPr lang="en-US" sz="1020" dirty="0">
              <a:solidFill>
                <a:srgbClr val="3BA3B3"/>
              </a:solidFill>
              <a:latin typeface="Cambria" charset="0"/>
              <a:ea typeface="ＭＳ 明朝" charset="-128"/>
              <a:cs typeface="Times New Roman" charset="0"/>
            </a:endParaRPr>
          </a:p>
        </p:txBody>
      </p:sp>
      <p:sp>
        <p:nvSpPr>
          <p:cNvPr id="6" name="Rounded Rectangle 5"/>
          <p:cNvSpPr/>
          <p:nvPr/>
        </p:nvSpPr>
        <p:spPr>
          <a:xfrm>
            <a:off x="199281" y="44435"/>
            <a:ext cx="6459648" cy="167972"/>
          </a:xfrm>
          <a:prstGeom prst="roundRect">
            <a:avLst/>
          </a:prstGeom>
          <a:solidFill>
            <a:srgbClr val="3BA3B3"/>
          </a:solidFill>
          <a:ln>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 S06.04.02 Handout </a:t>
            </a:r>
          </a:p>
        </p:txBody>
      </p:sp>
      <p:sp>
        <p:nvSpPr>
          <p:cNvPr id="11" name="Rounded Rectangular Callout 10"/>
          <p:cNvSpPr/>
          <p:nvPr/>
        </p:nvSpPr>
        <p:spPr>
          <a:xfrm flipV="1">
            <a:off x="1289810" y="291854"/>
            <a:ext cx="5367556" cy="736160"/>
          </a:xfrm>
          <a:prstGeom prst="wedgeRoundRectCallout">
            <a:avLst>
              <a:gd name="adj1" fmla="val -52617"/>
              <a:gd name="adj2" fmla="val 20041"/>
              <a:gd name="adj3" fmla="val 16667"/>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2" name="TextBox 11"/>
          <p:cNvSpPr txBox="1"/>
          <p:nvPr/>
        </p:nvSpPr>
        <p:spPr>
          <a:xfrm>
            <a:off x="1291371" y="472153"/>
            <a:ext cx="5367559" cy="369332"/>
          </a:xfrm>
          <a:prstGeom prst="rect">
            <a:avLst/>
          </a:prstGeom>
          <a:noFill/>
        </p:spPr>
        <p:txBody>
          <a:bodyPr wrap="square" rtlCol="0">
            <a:spAutoFit/>
          </a:bodyPr>
          <a:lstStyle/>
          <a:p>
            <a:pPr algn="ctr"/>
            <a:r>
              <a:rPr lang="en-US">
                <a:solidFill>
                  <a:srgbClr val="3BA3B3"/>
                </a:solidFill>
                <a:latin typeface="Arial Rounded MT Bold" charset="0"/>
                <a:ea typeface="Arial Rounded MT Bold" charset="0"/>
                <a:cs typeface="Arial Rounded MT Bold" charset="0"/>
              </a:rPr>
              <a:t>Know the </a:t>
            </a:r>
            <a:r>
              <a:rPr lang="en-US" dirty="0">
                <a:solidFill>
                  <a:srgbClr val="3BA3B3"/>
                </a:solidFill>
                <a:latin typeface="Arial Rounded MT Bold" charset="0"/>
                <a:ea typeface="Arial Rounded MT Bold" charset="0"/>
                <a:cs typeface="Arial Rounded MT Bold" charset="0"/>
              </a:rPr>
              <a:t>four chambers of the heart.</a:t>
            </a:r>
          </a:p>
        </p:txBody>
      </p:sp>
      <p:sp>
        <p:nvSpPr>
          <p:cNvPr id="15" name="Rectangle 3"/>
          <p:cNvSpPr>
            <a:spLocks noChangeArrowheads="1"/>
          </p:cNvSpPr>
          <p:nvPr/>
        </p:nvSpPr>
        <p:spPr bwMode="auto">
          <a:xfrm>
            <a:off x="230820" y="1129329"/>
            <a:ext cx="6379080" cy="5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3BA3B3"/>
                </a:solidFill>
                <a:latin typeface="Arial Rounded MT Bold" charset="0"/>
                <a:ea typeface="Arial Rounded MT Bold" charset="0"/>
                <a:cs typeface="Arial Rounded MT Bold" charset="0"/>
              </a:rPr>
              <a:t>Draw a scientific diagram of the heart on the next page. Label the parts itemized below on your picture and explain what each part does. </a:t>
            </a:r>
            <a:endParaRPr lang="en-US" altLang="en-US" sz="1400" dirty="0">
              <a:solidFill>
                <a:srgbClr val="3BA3B3"/>
              </a:solidFill>
              <a:latin typeface="Arial Rounded MT Bold" charset="0"/>
              <a:ea typeface="Arial Rounded MT Bold" charset="0"/>
              <a:cs typeface="Arial Rounded MT Bold" charset="0"/>
            </a:endParaRPr>
          </a:p>
        </p:txBody>
      </p:sp>
      <p:sp>
        <p:nvSpPr>
          <p:cNvPr id="17" name="Rounded Rectangle 16"/>
          <p:cNvSpPr/>
          <p:nvPr/>
        </p:nvSpPr>
        <p:spPr>
          <a:xfrm>
            <a:off x="211156" y="1106876"/>
            <a:ext cx="6459648" cy="617026"/>
          </a:xfrm>
          <a:prstGeom prst="roundRect">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6" name="Rounded Rectangle 15"/>
          <p:cNvSpPr/>
          <p:nvPr/>
        </p:nvSpPr>
        <p:spPr>
          <a:xfrm>
            <a:off x="5408637" y="1867152"/>
            <a:ext cx="1248729" cy="23975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9" name="Rectangle 3"/>
          <p:cNvSpPr>
            <a:spLocks noChangeArrowheads="1"/>
          </p:cNvSpPr>
          <p:nvPr/>
        </p:nvSpPr>
        <p:spPr bwMode="auto">
          <a:xfrm>
            <a:off x="5388006" y="1867152"/>
            <a:ext cx="1269360" cy="2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Explain the journey your blood takes as it travels through the chambers of the heart.</a:t>
            </a:r>
          </a:p>
        </p:txBody>
      </p:sp>
      <p:sp>
        <p:nvSpPr>
          <p:cNvPr id="21" name="Rectangle 3"/>
          <p:cNvSpPr>
            <a:spLocks noChangeArrowheads="1"/>
          </p:cNvSpPr>
          <p:nvPr/>
        </p:nvSpPr>
        <p:spPr bwMode="auto">
          <a:xfrm>
            <a:off x="5423890" y="4462183"/>
            <a:ext cx="1269360" cy="16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Draw and correctly label the chambers of the heart.</a:t>
            </a:r>
          </a:p>
        </p:txBody>
      </p:sp>
      <p:sp>
        <p:nvSpPr>
          <p:cNvPr id="43" name="Rounded Rectangle 42"/>
          <p:cNvSpPr/>
          <p:nvPr/>
        </p:nvSpPr>
        <p:spPr>
          <a:xfrm>
            <a:off x="5424194" y="9097685"/>
            <a:ext cx="1234733"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3"/>
          <p:cNvSpPr>
            <a:spLocks noChangeArrowheads="1"/>
          </p:cNvSpPr>
          <p:nvPr/>
        </p:nvSpPr>
        <p:spPr bwMode="auto">
          <a:xfrm>
            <a:off x="5424195" y="9171960"/>
            <a:ext cx="1234732"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right atrium</a:t>
            </a:r>
          </a:p>
        </p:txBody>
      </p:sp>
      <p:sp>
        <p:nvSpPr>
          <p:cNvPr id="45" name="Rounded Rectangle 44"/>
          <p:cNvSpPr/>
          <p:nvPr/>
        </p:nvSpPr>
        <p:spPr>
          <a:xfrm>
            <a:off x="5424195" y="8631090"/>
            <a:ext cx="1234734"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Rectangle 3"/>
          <p:cNvSpPr>
            <a:spLocks noChangeArrowheads="1"/>
          </p:cNvSpPr>
          <p:nvPr/>
        </p:nvSpPr>
        <p:spPr bwMode="auto">
          <a:xfrm>
            <a:off x="5435769" y="8710104"/>
            <a:ext cx="1251994"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left ventricle</a:t>
            </a:r>
          </a:p>
        </p:txBody>
      </p:sp>
      <p:sp>
        <p:nvSpPr>
          <p:cNvPr id="47" name="Rounded Rectangle 46"/>
          <p:cNvSpPr/>
          <p:nvPr/>
        </p:nvSpPr>
        <p:spPr>
          <a:xfrm>
            <a:off x="5435770" y="8165379"/>
            <a:ext cx="1238412"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angle 3"/>
          <p:cNvSpPr>
            <a:spLocks noChangeArrowheads="1"/>
          </p:cNvSpPr>
          <p:nvPr/>
        </p:nvSpPr>
        <p:spPr bwMode="auto">
          <a:xfrm>
            <a:off x="5423890" y="8227148"/>
            <a:ext cx="1263569"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aorta</a:t>
            </a:r>
          </a:p>
        </p:txBody>
      </p:sp>
      <p:sp>
        <p:nvSpPr>
          <p:cNvPr id="49" name="Rounded Rectangle 48"/>
          <p:cNvSpPr/>
          <p:nvPr/>
        </p:nvSpPr>
        <p:spPr>
          <a:xfrm>
            <a:off x="5425453" y="7698351"/>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3"/>
          <p:cNvSpPr>
            <a:spLocks noChangeArrowheads="1"/>
          </p:cNvSpPr>
          <p:nvPr/>
        </p:nvSpPr>
        <p:spPr bwMode="auto">
          <a:xfrm>
            <a:off x="5425453" y="7764042"/>
            <a:ext cx="126936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right ventricle</a:t>
            </a:r>
          </a:p>
        </p:txBody>
      </p:sp>
      <p:sp>
        <p:nvSpPr>
          <p:cNvPr id="51" name="Rectangle 3"/>
          <p:cNvSpPr>
            <a:spLocks noChangeArrowheads="1"/>
          </p:cNvSpPr>
          <p:nvPr/>
        </p:nvSpPr>
        <p:spPr bwMode="auto">
          <a:xfrm>
            <a:off x="5425453" y="6906947"/>
            <a:ext cx="1191853" cy="3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a:solidFill>
                  <a:srgbClr val="3BA3B3"/>
                </a:solidFill>
                <a:latin typeface="Arial Rounded MT Bold" charset="0"/>
                <a:ea typeface="Arial Rounded MT Bold" charset="0"/>
                <a:cs typeface="Arial Rounded MT Bold" charset="0"/>
              </a:rPr>
              <a:t>word </a:t>
            </a:r>
            <a:r>
              <a:rPr lang="en-US" altLang="en-US" sz="1400" b="1" dirty="0">
                <a:solidFill>
                  <a:srgbClr val="3BA3B3"/>
                </a:solidFill>
                <a:latin typeface="Arial Rounded MT Bold" charset="0"/>
                <a:ea typeface="Arial Rounded MT Bold" charset="0"/>
                <a:cs typeface="Arial Rounded MT Bold" charset="0"/>
              </a:rPr>
              <a:t>b</a:t>
            </a:r>
            <a:r>
              <a:rPr lang="en-US" altLang="en-US" sz="1400" b="1">
                <a:solidFill>
                  <a:srgbClr val="3BA3B3"/>
                </a:solidFill>
                <a:latin typeface="Arial Rounded MT Bold" charset="0"/>
                <a:ea typeface="Arial Rounded MT Bold" charset="0"/>
                <a:cs typeface="Arial Rounded MT Bold" charset="0"/>
              </a:rPr>
              <a:t>ank</a:t>
            </a:r>
            <a:r>
              <a:rPr lang="en-US" altLang="en-US" sz="1400" b="1" dirty="0">
                <a:solidFill>
                  <a:srgbClr val="3BA3B3"/>
                </a:solidFill>
                <a:latin typeface="Arial Rounded MT Bold" charset="0"/>
                <a:ea typeface="Arial Rounded MT Bold" charset="0"/>
                <a:cs typeface="Arial Rounded MT Bold" charset="0"/>
              </a:rPr>
              <a:t>:</a:t>
            </a:r>
            <a:endParaRPr lang="en-US" altLang="en-US" sz="1400" dirty="0">
              <a:solidFill>
                <a:srgbClr val="3BA3B3"/>
              </a:solidFill>
              <a:latin typeface="Arial Rounded MT Bold" charset="0"/>
              <a:ea typeface="Arial Rounded MT Bold" charset="0"/>
              <a:cs typeface="Arial Rounded MT Bold" charset="0"/>
            </a:endParaRPr>
          </a:p>
        </p:txBody>
      </p:sp>
      <p:sp>
        <p:nvSpPr>
          <p:cNvPr id="36" name="Rounded Rectangle 35"/>
          <p:cNvSpPr/>
          <p:nvPr/>
        </p:nvSpPr>
        <p:spPr>
          <a:xfrm>
            <a:off x="5425453" y="7224917"/>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Rectangle 3"/>
          <p:cNvSpPr>
            <a:spLocks noChangeArrowheads="1"/>
          </p:cNvSpPr>
          <p:nvPr/>
        </p:nvSpPr>
        <p:spPr bwMode="auto">
          <a:xfrm>
            <a:off x="5425453" y="7290608"/>
            <a:ext cx="126936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left atrium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7" y="291059"/>
            <a:ext cx="731520" cy="731520"/>
          </a:xfrm>
          <a:prstGeom prst="rect">
            <a:avLst/>
          </a:prstGeom>
        </p:spPr>
      </p:pic>
      <p:sp>
        <p:nvSpPr>
          <p:cNvPr id="7" name="TextBox 6">
            <a:extLst>
              <a:ext uri="{FF2B5EF4-FFF2-40B4-BE49-F238E27FC236}">
                <a16:creationId xmlns:a16="http://schemas.microsoft.com/office/drawing/2014/main" id="{C101FAFA-F8C9-A04E-A70B-D7677EB45028}"/>
              </a:ext>
            </a:extLst>
          </p:cNvPr>
          <p:cNvSpPr txBox="1"/>
          <p:nvPr/>
        </p:nvSpPr>
        <p:spPr>
          <a:xfrm>
            <a:off x="198316" y="5575989"/>
            <a:ext cx="5010065" cy="1938992"/>
          </a:xfrm>
          <a:prstGeom prst="rect">
            <a:avLst/>
          </a:prstGeom>
          <a:noFill/>
        </p:spPr>
        <p:txBody>
          <a:bodyPr wrap="square" rtlCol="0">
            <a:spAutoFit/>
          </a:bodyPr>
          <a:lstStyle/>
          <a:p>
            <a:r>
              <a:rPr lang="en-GB" sz="1200" dirty="0">
                <a:solidFill>
                  <a:srgbClr val="2FA2B4"/>
                </a:solidFill>
                <a:latin typeface="Arial Rounded MT Bold" panose="020F0704030504030204" pitchFamily="34" charset="77"/>
              </a:rPr>
              <a:t>Did you know that your heart is a muscle, which works like a pump, ensuring blood flows around your body? It is around the size of a fist.</a:t>
            </a:r>
            <a:br>
              <a:rPr lang="en-GB" sz="1200" dirty="0">
                <a:solidFill>
                  <a:srgbClr val="2FA2B4"/>
                </a:solidFill>
                <a:latin typeface="Arial Rounded MT Bold" panose="020F0704030504030204" pitchFamily="34" charset="77"/>
              </a:rPr>
            </a:br>
            <a:br>
              <a:rPr lang="en-GB" sz="1200" dirty="0">
                <a:solidFill>
                  <a:srgbClr val="2FA2B4"/>
                </a:solidFill>
                <a:latin typeface="Arial Rounded MT Bold" panose="020F0704030504030204" pitchFamily="34" charset="77"/>
              </a:rPr>
            </a:br>
            <a:r>
              <a:rPr lang="en-GB" sz="1200" dirty="0">
                <a:solidFill>
                  <a:srgbClr val="2FA2B4"/>
                </a:solidFill>
                <a:latin typeface="Arial Rounded MT Bold" panose="020F0704030504030204" pitchFamily="34" charset="77"/>
              </a:rPr>
              <a:t>A healthy heart pumps between 110,000 and 120,000 times a day. If we were to dissect a heart, we would notice that it has two separate sides to it. The right side of the heart pumps blood directly to the lungs and picks up oxygen. The left side receives the oxygen-filled blood from the lungs and sends it to other parts of the body.</a:t>
            </a:r>
          </a:p>
        </p:txBody>
      </p:sp>
      <p:sp>
        <p:nvSpPr>
          <p:cNvPr id="9" name="TextBox 8">
            <a:extLst>
              <a:ext uri="{FF2B5EF4-FFF2-40B4-BE49-F238E27FC236}">
                <a16:creationId xmlns:a16="http://schemas.microsoft.com/office/drawing/2014/main" id="{A027EB4D-E317-9C46-BCE5-E33FA9985A0A}"/>
              </a:ext>
            </a:extLst>
          </p:cNvPr>
          <p:cNvSpPr txBox="1"/>
          <p:nvPr/>
        </p:nvSpPr>
        <p:spPr>
          <a:xfrm>
            <a:off x="198316" y="7467766"/>
            <a:ext cx="5203997" cy="2123658"/>
          </a:xfrm>
          <a:prstGeom prst="rect">
            <a:avLst/>
          </a:prstGeom>
          <a:noFill/>
        </p:spPr>
        <p:txBody>
          <a:bodyPr wrap="square" rtlCol="0">
            <a:spAutoFit/>
          </a:bodyPr>
          <a:lstStyle/>
          <a:p>
            <a:r>
              <a:rPr lang="en-GB" sz="1200" dirty="0">
                <a:solidFill>
                  <a:srgbClr val="2FA2B4"/>
                </a:solidFill>
                <a:latin typeface="Arial Rounded MT Bold" panose="020F0704030504030204" pitchFamily="34" charset="77"/>
              </a:rPr>
              <a:t>The heart has four chambers. ’Chamber’ is another word for ‘room’ so let’s think about them as rooms. These are labelled above. The right and left atrium are like the ENTRANCE rooms which collect blood as it flows into the heart. The ventricles are like EXIT rooms and pump the blood out and around the body.</a:t>
            </a:r>
            <a:br>
              <a:rPr lang="en-GB" sz="1200" dirty="0">
                <a:solidFill>
                  <a:srgbClr val="2FA2B4"/>
                </a:solidFill>
                <a:latin typeface="Arial Rounded MT Bold" panose="020F0704030504030204" pitchFamily="34" charset="77"/>
              </a:rPr>
            </a:br>
            <a:br>
              <a:rPr lang="en-GB" sz="1200" dirty="0">
                <a:solidFill>
                  <a:srgbClr val="2FA2B4"/>
                </a:solidFill>
                <a:latin typeface="Arial Rounded MT Bold" panose="020F0704030504030204" pitchFamily="34" charset="77"/>
              </a:rPr>
            </a:br>
            <a:r>
              <a:rPr lang="en-GB" sz="1200" dirty="0">
                <a:solidFill>
                  <a:srgbClr val="2FA2B4"/>
                </a:solidFill>
                <a:latin typeface="Arial Rounded MT Bold" panose="020F0704030504030204" pitchFamily="34" charset="77"/>
              </a:rPr>
              <a:t>The heart then connects to other parts of the body via some ‘corridors’: arteries that are blood vessels that carry blood away to the body; and veins that take blood to the heart; and valves are like the doorways to the rest of the body - opening to release blood, and shutting to prevent its return.</a:t>
            </a:r>
            <a:endParaRPr lang="en-US" sz="1200" dirty="0"/>
          </a:p>
        </p:txBody>
      </p:sp>
      <p:grpSp>
        <p:nvGrpSpPr>
          <p:cNvPr id="65" name="Group 64">
            <a:extLst>
              <a:ext uri="{FF2B5EF4-FFF2-40B4-BE49-F238E27FC236}">
                <a16:creationId xmlns:a16="http://schemas.microsoft.com/office/drawing/2014/main" id="{EDB3D017-4C5B-C546-8854-F305AB72A287}"/>
              </a:ext>
            </a:extLst>
          </p:cNvPr>
          <p:cNvGrpSpPr/>
          <p:nvPr/>
        </p:nvGrpSpPr>
        <p:grpSpPr>
          <a:xfrm>
            <a:off x="230820" y="1922483"/>
            <a:ext cx="5080025" cy="3475009"/>
            <a:chOff x="1190552" y="2563325"/>
            <a:chExt cx="5080025" cy="3475009"/>
          </a:xfrm>
        </p:grpSpPr>
        <p:grpSp>
          <p:nvGrpSpPr>
            <p:cNvPr id="35" name="Group 34">
              <a:extLst>
                <a:ext uri="{FF2B5EF4-FFF2-40B4-BE49-F238E27FC236}">
                  <a16:creationId xmlns:a16="http://schemas.microsoft.com/office/drawing/2014/main" id="{0735B3E1-0BF0-2A44-AA21-84C714D00265}"/>
                </a:ext>
              </a:extLst>
            </p:cNvPr>
            <p:cNvGrpSpPr/>
            <p:nvPr/>
          </p:nvGrpSpPr>
          <p:grpSpPr>
            <a:xfrm>
              <a:off x="2320272" y="2563325"/>
              <a:ext cx="2775603" cy="3475009"/>
              <a:chOff x="2320272" y="2563325"/>
              <a:chExt cx="2775603" cy="3475009"/>
            </a:xfrm>
          </p:grpSpPr>
          <p:pic>
            <p:nvPicPr>
              <p:cNvPr id="25" name="Picture 24">
                <a:extLst>
                  <a:ext uri="{FF2B5EF4-FFF2-40B4-BE49-F238E27FC236}">
                    <a16:creationId xmlns:a16="http://schemas.microsoft.com/office/drawing/2014/main" id="{8470F051-920D-3C46-8685-E8D05AA19864}"/>
                  </a:ext>
                </a:extLst>
              </p:cNvPr>
              <p:cNvPicPr>
                <a:picLocks noChangeAspect="1"/>
              </p:cNvPicPr>
              <p:nvPr/>
            </p:nvPicPr>
            <p:blipFill>
              <a:blip r:embed="rId4"/>
              <a:stretch>
                <a:fillRect/>
              </a:stretch>
            </p:blipFill>
            <p:spPr>
              <a:xfrm>
                <a:off x="2648944" y="2563325"/>
                <a:ext cx="2320304" cy="3475009"/>
              </a:xfrm>
              <a:prstGeom prst="rect">
                <a:avLst/>
              </a:prstGeom>
            </p:spPr>
          </p:pic>
          <p:cxnSp>
            <p:nvCxnSpPr>
              <p:cNvPr id="27" name="Straight Arrow Connector 26">
                <a:extLst>
                  <a:ext uri="{FF2B5EF4-FFF2-40B4-BE49-F238E27FC236}">
                    <a16:creationId xmlns:a16="http://schemas.microsoft.com/office/drawing/2014/main" id="{09D3D55F-300B-B042-B03C-60A95E5B3D15}"/>
                  </a:ext>
                </a:extLst>
              </p:cNvPr>
              <p:cNvCxnSpPr>
                <a:cxnSpLocks/>
              </p:cNvCxnSpPr>
              <p:nvPr/>
            </p:nvCxnSpPr>
            <p:spPr>
              <a:xfrm flipH="1">
                <a:off x="4365268" y="3746600"/>
                <a:ext cx="516833" cy="268029"/>
              </a:xfrm>
              <a:prstGeom prst="straightConnector1">
                <a:avLst/>
              </a:prstGeom>
              <a:ln w="34925">
                <a:solidFill>
                  <a:srgbClr val="65A4FC"/>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884755-6043-6C40-A9B4-24FBFE91D293}"/>
                  </a:ext>
                </a:extLst>
              </p:cNvPr>
              <p:cNvCxnSpPr>
                <a:cxnSpLocks/>
              </p:cNvCxnSpPr>
              <p:nvPr/>
            </p:nvCxnSpPr>
            <p:spPr>
              <a:xfrm flipH="1">
                <a:off x="3848435" y="2864009"/>
                <a:ext cx="516833" cy="268029"/>
              </a:xfrm>
              <a:prstGeom prst="straightConnector1">
                <a:avLst/>
              </a:prstGeom>
              <a:ln w="34925">
                <a:solidFill>
                  <a:srgbClr val="65A4FC"/>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DE4B64F-4875-5F40-93C9-35FBE36B5B17}"/>
                  </a:ext>
                </a:extLst>
              </p:cNvPr>
              <p:cNvCxnSpPr>
                <a:cxnSpLocks/>
              </p:cNvCxnSpPr>
              <p:nvPr/>
            </p:nvCxnSpPr>
            <p:spPr>
              <a:xfrm flipH="1">
                <a:off x="4579042" y="4971706"/>
                <a:ext cx="516833" cy="268029"/>
              </a:xfrm>
              <a:prstGeom prst="straightConnector1">
                <a:avLst/>
              </a:prstGeom>
              <a:ln w="34925">
                <a:solidFill>
                  <a:srgbClr val="65A4F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8867567-2688-5F48-AF0B-F1A37969F20A}"/>
                  </a:ext>
                </a:extLst>
              </p:cNvPr>
              <p:cNvCxnSpPr>
                <a:cxnSpLocks/>
              </p:cNvCxnSpPr>
              <p:nvPr/>
            </p:nvCxnSpPr>
            <p:spPr>
              <a:xfrm flipV="1">
                <a:off x="2641328" y="5298968"/>
                <a:ext cx="767159" cy="33742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194582E-91F3-6146-87A5-8143C7568CE9}"/>
                  </a:ext>
                </a:extLst>
              </p:cNvPr>
              <p:cNvCxnSpPr>
                <a:cxnSpLocks/>
              </p:cNvCxnSpPr>
              <p:nvPr/>
            </p:nvCxnSpPr>
            <p:spPr>
              <a:xfrm>
                <a:off x="2320272" y="4039139"/>
                <a:ext cx="636714" cy="10971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1B3ACD86-FEAB-7C46-A7DA-151012A4D321}"/>
                </a:ext>
              </a:extLst>
            </p:cNvPr>
            <p:cNvSpPr txBox="1"/>
            <p:nvPr/>
          </p:nvSpPr>
          <p:spPr>
            <a:xfrm>
              <a:off x="4271493" y="2632274"/>
              <a:ext cx="1586242" cy="400110"/>
            </a:xfrm>
            <a:prstGeom prst="rect">
              <a:avLst/>
            </a:prstGeom>
            <a:solidFill>
              <a:schemeClr val="bg1"/>
            </a:solidFill>
            <a:ln w="25400">
              <a:solidFill>
                <a:srgbClr val="65A4FC"/>
              </a:solidFill>
            </a:ln>
          </p:spPr>
          <p:txBody>
            <a:bodyPr wrap="square" rtlCol="0">
              <a:spAutoFit/>
            </a:bodyPr>
            <a:lstStyle/>
            <a:p>
              <a:pPr algn="ctr"/>
              <a:r>
                <a:rPr lang="en-US" sz="2000" dirty="0">
                  <a:solidFill>
                    <a:srgbClr val="2FA2B4"/>
                  </a:solidFill>
                  <a:latin typeface="Arial Rounded MT Bold" panose="020F0704030504030204" pitchFamily="34" charset="77"/>
                </a:rPr>
                <a:t>1</a:t>
              </a:r>
            </a:p>
          </p:txBody>
        </p:sp>
        <p:sp>
          <p:nvSpPr>
            <p:cNvPr id="61" name="TextBox 60">
              <a:extLst>
                <a:ext uri="{FF2B5EF4-FFF2-40B4-BE49-F238E27FC236}">
                  <a16:creationId xmlns:a16="http://schemas.microsoft.com/office/drawing/2014/main" id="{EAB108F4-B6ED-C54C-99FB-FE5C6D5377E9}"/>
                </a:ext>
              </a:extLst>
            </p:cNvPr>
            <p:cNvSpPr txBox="1"/>
            <p:nvPr/>
          </p:nvSpPr>
          <p:spPr>
            <a:xfrm>
              <a:off x="4837458" y="3532843"/>
              <a:ext cx="1330655" cy="400110"/>
            </a:xfrm>
            <a:prstGeom prst="rect">
              <a:avLst/>
            </a:prstGeom>
            <a:solidFill>
              <a:schemeClr val="bg1"/>
            </a:solidFill>
            <a:ln w="25400">
              <a:solidFill>
                <a:srgbClr val="65A4FC"/>
              </a:solidFill>
            </a:ln>
          </p:spPr>
          <p:txBody>
            <a:bodyPr wrap="square" rtlCol="0">
              <a:spAutoFit/>
            </a:bodyPr>
            <a:lstStyle/>
            <a:p>
              <a:pPr algn="ctr"/>
              <a:r>
                <a:rPr lang="en-US" sz="2000" dirty="0">
                  <a:solidFill>
                    <a:srgbClr val="2FA2B4"/>
                  </a:solidFill>
                  <a:latin typeface="Arial Rounded MT Bold" panose="020F0704030504030204" pitchFamily="34" charset="77"/>
                </a:rPr>
                <a:t>2</a:t>
              </a:r>
            </a:p>
          </p:txBody>
        </p:sp>
        <p:sp>
          <p:nvSpPr>
            <p:cNvPr id="62" name="TextBox 61">
              <a:extLst>
                <a:ext uri="{FF2B5EF4-FFF2-40B4-BE49-F238E27FC236}">
                  <a16:creationId xmlns:a16="http://schemas.microsoft.com/office/drawing/2014/main" id="{BCA385C2-E916-6245-9E3A-D68688B5D51B}"/>
                </a:ext>
              </a:extLst>
            </p:cNvPr>
            <p:cNvSpPr txBox="1"/>
            <p:nvPr/>
          </p:nvSpPr>
          <p:spPr>
            <a:xfrm>
              <a:off x="5030375" y="4748560"/>
              <a:ext cx="1240202" cy="400110"/>
            </a:xfrm>
            <a:prstGeom prst="rect">
              <a:avLst/>
            </a:prstGeom>
            <a:solidFill>
              <a:schemeClr val="bg1"/>
            </a:solidFill>
            <a:ln w="25400">
              <a:solidFill>
                <a:srgbClr val="65A4FC"/>
              </a:solidFill>
            </a:ln>
          </p:spPr>
          <p:txBody>
            <a:bodyPr wrap="square" rtlCol="0">
              <a:spAutoFit/>
            </a:bodyPr>
            <a:lstStyle/>
            <a:p>
              <a:pPr algn="ctr"/>
              <a:r>
                <a:rPr lang="en-US" sz="2000" dirty="0">
                  <a:solidFill>
                    <a:srgbClr val="2FA2B4"/>
                  </a:solidFill>
                  <a:latin typeface="Arial Rounded MT Bold" panose="020F0704030504030204" pitchFamily="34" charset="77"/>
                </a:rPr>
                <a:t>3</a:t>
              </a:r>
            </a:p>
          </p:txBody>
        </p:sp>
        <p:sp>
          <p:nvSpPr>
            <p:cNvPr id="63" name="TextBox 62">
              <a:extLst>
                <a:ext uri="{FF2B5EF4-FFF2-40B4-BE49-F238E27FC236}">
                  <a16:creationId xmlns:a16="http://schemas.microsoft.com/office/drawing/2014/main" id="{EBD3B314-9FF5-134B-8B51-B94890183B97}"/>
                </a:ext>
              </a:extLst>
            </p:cNvPr>
            <p:cNvSpPr txBox="1"/>
            <p:nvPr/>
          </p:nvSpPr>
          <p:spPr>
            <a:xfrm>
              <a:off x="1190552" y="3746600"/>
              <a:ext cx="1268479" cy="400110"/>
            </a:xfrm>
            <a:prstGeom prst="rect">
              <a:avLst/>
            </a:prstGeom>
            <a:solidFill>
              <a:schemeClr val="bg1"/>
            </a:solidFill>
            <a:ln w="25400">
              <a:solidFill>
                <a:srgbClr val="FF0000"/>
              </a:solidFill>
            </a:ln>
          </p:spPr>
          <p:txBody>
            <a:bodyPr wrap="square" rtlCol="0">
              <a:spAutoFit/>
            </a:bodyPr>
            <a:lstStyle/>
            <a:p>
              <a:pPr algn="ctr"/>
              <a:r>
                <a:rPr lang="en-US" sz="2000" dirty="0">
                  <a:solidFill>
                    <a:srgbClr val="2FA2B4"/>
                  </a:solidFill>
                  <a:latin typeface="Arial Rounded MT Bold" panose="020F0704030504030204" pitchFamily="34" charset="77"/>
                </a:rPr>
                <a:t>4</a:t>
              </a:r>
            </a:p>
          </p:txBody>
        </p:sp>
        <p:sp>
          <p:nvSpPr>
            <p:cNvPr id="64" name="TextBox 63">
              <a:extLst>
                <a:ext uri="{FF2B5EF4-FFF2-40B4-BE49-F238E27FC236}">
                  <a16:creationId xmlns:a16="http://schemas.microsoft.com/office/drawing/2014/main" id="{6E675D86-39F1-CC4C-88D8-2C6257C55A68}"/>
                </a:ext>
              </a:extLst>
            </p:cNvPr>
            <p:cNvSpPr txBox="1"/>
            <p:nvPr/>
          </p:nvSpPr>
          <p:spPr>
            <a:xfrm>
              <a:off x="1468778" y="5422469"/>
              <a:ext cx="1263700" cy="400110"/>
            </a:xfrm>
            <a:prstGeom prst="rect">
              <a:avLst/>
            </a:prstGeom>
            <a:solidFill>
              <a:schemeClr val="bg1"/>
            </a:solidFill>
            <a:ln w="25400">
              <a:solidFill>
                <a:srgbClr val="FF0000"/>
              </a:solidFill>
            </a:ln>
          </p:spPr>
          <p:txBody>
            <a:bodyPr wrap="square" rtlCol="0">
              <a:spAutoFit/>
            </a:bodyPr>
            <a:lstStyle/>
            <a:p>
              <a:pPr algn="ctr"/>
              <a:r>
                <a:rPr lang="en-US" sz="2000" dirty="0">
                  <a:solidFill>
                    <a:srgbClr val="2FA2B4"/>
                  </a:solidFill>
                  <a:latin typeface="Arial Rounded MT Bold" panose="020F0704030504030204" pitchFamily="34" charset="77"/>
                </a:rPr>
                <a:t>5</a:t>
              </a:r>
            </a:p>
          </p:txBody>
        </p:sp>
      </p:grpSp>
    </p:spTree>
    <p:extLst>
      <p:ext uri="{BB962C8B-B14F-4D97-AF65-F5344CB8AC3E}">
        <p14:creationId xmlns:p14="http://schemas.microsoft.com/office/powerpoint/2010/main" val="15544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397014" y="3491055"/>
            <a:ext cx="1248729" cy="911444"/>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5" name="Rectangle 4"/>
          <p:cNvSpPr/>
          <p:nvPr/>
        </p:nvSpPr>
        <p:spPr>
          <a:xfrm>
            <a:off x="1339906" y="9555021"/>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dirty="0">
                <a:solidFill>
                  <a:srgbClr val="2FA2B4"/>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endParaRPr lang="en-US" sz="1020" dirty="0">
              <a:solidFill>
                <a:srgbClr val="3BA3B3"/>
              </a:solidFill>
              <a:latin typeface="Cambria" charset="0"/>
              <a:ea typeface="ＭＳ 明朝" charset="-128"/>
              <a:cs typeface="Times New Roman" charset="0"/>
            </a:endParaRPr>
          </a:p>
        </p:txBody>
      </p:sp>
      <p:sp>
        <p:nvSpPr>
          <p:cNvPr id="16" name="Rounded Rectangle 15"/>
          <p:cNvSpPr/>
          <p:nvPr/>
        </p:nvSpPr>
        <p:spPr>
          <a:xfrm>
            <a:off x="5410198" y="2195046"/>
            <a:ext cx="1248729" cy="1213419"/>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9" name="Rectangle 3"/>
          <p:cNvSpPr>
            <a:spLocks noChangeArrowheads="1"/>
          </p:cNvSpPr>
          <p:nvPr/>
        </p:nvSpPr>
        <p:spPr bwMode="auto">
          <a:xfrm>
            <a:off x="5404822" y="2207855"/>
            <a:ext cx="1269360" cy="116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000"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000" b="1" dirty="0">
                <a:solidFill>
                  <a:schemeClr val="bg1"/>
                </a:solidFill>
                <a:latin typeface="Arial Rounded MT Bold" charset="0"/>
                <a:ea typeface="Arial Rounded MT Bold" charset="0"/>
                <a:cs typeface="Arial Rounded MT Bold" charset="0"/>
              </a:rPr>
              <a:t>Explain the journey your blood takes as it travels through the chambers of the heart.</a:t>
            </a:r>
          </a:p>
        </p:txBody>
      </p:sp>
      <p:sp>
        <p:nvSpPr>
          <p:cNvPr id="21" name="Rectangle 3"/>
          <p:cNvSpPr>
            <a:spLocks noChangeArrowheads="1"/>
          </p:cNvSpPr>
          <p:nvPr/>
        </p:nvSpPr>
        <p:spPr bwMode="auto">
          <a:xfrm>
            <a:off x="5376383" y="3502191"/>
            <a:ext cx="1269360" cy="85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000"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000" b="1" dirty="0">
                <a:solidFill>
                  <a:schemeClr val="bg1"/>
                </a:solidFill>
                <a:latin typeface="Arial Rounded MT Bold" charset="0"/>
                <a:ea typeface="Arial Rounded MT Bold" charset="0"/>
                <a:cs typeface="Arial Rounded MT Bold" charset="0"/>
              </a:rPr>
              <a:t>Draw and correctly label the chambers of the heart.</a:t>
            </a:r>
          </a:p>
        </p:txBody>
      </p:sp>
      <p:sp>
        <p:nvSpPr>
          <p:cNvPr id="43" name="Rounded Rectangle 42"/>
          <p:cNvSpPr/>
          <p:nvPr/>
        </p:nvSpPr>
        <p:spPr>
          <a:xfrm>
            <a:off x="5424194" y="9097685"/>
            <a:ext cx="1234733"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3"/>
          <p:cNvSpPr>
            <a:spLocks noChangeArrowheads="1"/>
          </p:cNvSpPr>
          <p:nvPr/>
        </p:nvSpPr>
        <p:spPr bwMode="auto">
          <a:xfrm>
            <a:off x="5424194" y="9158955"/>
            <a:ext cx="1233473"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through</a:t>
            </a:r>
          </a:p>
        </p:txBody>
      </p:sp>
      <p:sp>
        <p:nvSpPr>
          <p:cNvPr id="45" name="Rounded Rectangle 44"/>
          <p:cNvSpPr/>
          <p:nvPr/>
        </p:nvSpPr>
        <p:spPr>
          <a:xfrm>
            <a:off x="5424195" y="8631090"/>
            <a:ext cx="1234734"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Rectangle 3"/>
          <p:cNvSpPr>
            <a:spLocks noChangeArrowheads="1"/>
          </p:cNvSpPr>
          <p:nvPr/>
        </p:nvSpPr>
        <p:spPr bwMode="auto">
          <a:xfrm>
            <a:off x="5435769" y="8686247"/>
            <a:ext cx="1237154"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flow</a:t>
            </a:r>
          </a:p>
        </p:txBody>
      </p:sp>
      <p:sp>
        <p:nvSpPr>
          <p:cNvPr id="47" name="Rounded Rectangle 46"/>
          <p:cNvSpPr/>
          <p:nvPr/>
        </p:nvSpPr>
        <p:spPr>
          <a:xfrm>
            <a:off x="5435770" y="8165379"/>
            <a:ext cx="1238412"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angle 3"/>
          <p:cNvSpPr>
            <a:spLocks noChangeArrowheads="1"/>
          </p:cNvSpPr>
          <p:nvPr/>
        </p:nvSpPr>
        <p:spPr bwMode="auto">
          <a:xfrm>
            <a:off x="5424195" y="8231225"/>
            <a:ext cx="1248728"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chamber</a:t>
            </a:r>
          </a:p>
        </p:txBody>
      </p:sp>
      <p:sp>
        <p:nvSpPr>
          <p:cNvPr id="49" name="Rounded Rectangle 48"/>
          <p:cNvSpPr/>
          <p:nvPr/>
        </p:nvSpPr>
        <p:spPr>
          <a:xfrm>
            <a:off x="5425453" y="7698351"/>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3"/>
          <p:cNvSpPr>
            <a:spLocks noChangeArrowheads="1"/>
          </p:cNvSpPr>
          <p:nvPr/>
        </p:nvSpPr>
        <p:spPr bwMode="auto">
          <a:xfrm>
            <a:off x="5425453" y="7764042"/>
            <a:ext cx="124747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blood</a:t>
            </a:r>
          </a:p>
        </p:txBody>
      </p:sp>
      <p:sp>
        <p:nvSpPr>
          <p:cNvPr id="36" name="Rounded Rectangle 35"/>
          <p:cNvSpPr/>
          <p:nvPr/>
        </p:nvSpPr>
        <p:spPr>
          <a:xfrm>
            <a:off x="5425453" y="7224917"/>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Rectangle 3"/>
          <p:cNvSpPr>
            <a:spLocks noChangeArrowheads="1"/>
          </p:cNvSpPr>
          <p:nvPr/>
        </p:nvSpPr>
        <p:spPr bwMode="auto">
          <a:xfrm>
            <a:off x="5425453" y="7290608"/>
            <a:ext cx="1232215"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pump</a:t>
            </a:r>
          </a:p>
        </p:txBody>
      </p:sp>
      <p:sp>
        <p:nvSpPr>
          <p:cNvPr id="26" name="Rounded Rectangle 25"/>
          <p:cNvSpPr/>
          <p:nvPr/>
        </p:nvSpPr>
        <p:spPr>
          <a:xfrm>
            <a:off x="199281" y="2155466"/>
            <a:ext cx="5125754" cy="3800061"/>
          </a:xfrm>
          <a:prstGeom prst="roundRect">
            <a:avLst>
              <a:gd name="adj" fmla="val 3384"/>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5" name="Rounded Rectangle 24">
            <a:extLst>
              <a:ext uri="{FF2B5EF4-FFF2-40B4-BE49-F238E27FC236}">
                <a16:creationId xmlns:a16="http://schemas.microsoft.com/office/drawing/2014/main" id="{E3331D28-BB17-2345-AE0C-F25D1813559C}"/>
              </a:ext>
            </a:extLst>
          </p:cNvPr>
          <p:cNvSpPr/>
          <p:nvPr/>
        </p:nvSpPr>
        <p:spPr>
          <a:xfrm>
            <a:off x="199281" y="290925"/>
            <a:ext cx="6459648" cy="167972"/>
          </a:xfrm>
          <a:prstGeom prst="roundRect">
            <a:avLst/>
          </a:prstGeom>
          <a:solidFill>
            <a:srgbClr val="3BA3B3"/>
          </a:solidFill>
          <a:ln>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 </a:t>
            </a:r>
            <a:r>
              <a:rPr lang="en-US" sz="1112">
                <a:latin typeface="Arial Rounded MT Bold" charset="0"/>
                <a:ea typeface="Arial Rounded MT Bold" charset="0"/>
                <a:cs typeface="Arial Rounded MT Bold" charset="0"/>
              </a:rPr>
              <a:t>S06.04.02 Handout </a:t>
            </a:r>
            <a:endParaRPr lang="en-US" sz="1112" dirty="0">
              <a:latin typeface="Arial Rounded MT Bold" charset="0"/>
              <a:ea typeface="Arial Rounded MT Bold" charset="0"/>
              <a:cs typeface="Arial Rounded MT Bold" charset="0"/>
            </a:endParaRPr>
          </a:p>
        </p:txBody>
      </p:sp>
      <p:sp>
        <p:nvSpPr>
          <p:cNvPr id="34" name="Rounded Rectangular Callout 33">
            <a:extLst>
              <a:ext uri="{FF2B5EF4-FFF2-40B4-BE49-F238E27FC236}">
                <a16:creationId xmlns:a16="http://schemas.microsoft.com/office/drawing/2014/main" id="{26681A9F-51CA-A049-A3FA-7BC29EE85FBB}"/>
              </a:ext>
            </a:extLst>
          </p:cNvPr>
          <p:cNvSpPr/>
          <p:nvPr/>
        </p:nvSpPr>
        <p:spPr>
          <a:xfrm flipV="1">
            <a:off x="1249750" y="611862"/>
            <a:ext cx="5367556" cy="699672"/>
          </a:xfrm>
          <a:prstGeom prst="wedgeRoundRectCallout">
            <a:avLst>
              <a:gd name="adj1" fmla="val -52617"/>
              <a:gd name="adj2" fmla="val 20041"/>
              <a:gd name="adj3" fmla="val 16667"/>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35" name="TextBox 34">
            <a:extLst>
              <a:ext uri="{FF2B5EF4-FFF2-40B4-BE49-F238E27FC236}">
                <a16:creationId xmlns:a16="http://schemas.microsoft.com/office/drawing/2014/main" id="{26A85AE7-301D-7348-AD80-26770B439AFB}"/>
              </a:ext>
            </a:extLst>
          </p:cNvPr>
          <p:cNvSpPr txBox="1"/>
          <p:nvPr/>
        </p:nvSpPr>
        <p:spPr>
          <a:xfrm>
            <a:off x="1249750" y="741974"/>
            <a:ext cx="5367559" cy="369332"/>
          </a:xfrm>
          <a:prstGeom prst="rect">
            <a:avLst/>
          </a:prstGeom>
          <a:noFill/>
        </p:spPr>
        <p:txBody>
          <a:bodyPr wrap="square" rtlCol="0">
            <a:spAutoFit/>
          </a:bodyPr>
          <a:lstStyle/>
          <a:p>
            <a:pPr algn="ctr"/>
            <a:r>
              <a:rPr lang="en-US">
                <a:solidFill>
                  <a:srgbClr val="3BA3B3"/>
                </a:solidFill>
                <a:latin typeface="Arial Rounded MT Bold" charset="0"/>
                <a:ea typeface="Arial Rounded MT Bold" charset="0"/>
                <a:cs typeface="Arial Rounded MT Bold" charset="0"/>
              </a:rPr>
              <a:t>Know the </a:t>
            </a:r>
            <a:r>
              <a:rPr lang="en-US" dirty="0">
                <a:solidFill>
                  <a:srgbClr val="3BA3B3"/>
                </a:solidFill>
                <a:latin typeface="Arial Rounded MT Bold" charset="0"/>
                <a:ea typeface="Arial Rounded MT Bold" charset="0"/>
                <a:cs typeface="Arial Rounded MT Bold" charset="0"/>
              </a:rPr>
              <a:t>four chambers of the heart.</a:t>
            </a:r>
          </a:p>
        </p:txBody>
      </p:sp>
      <p:sp>
        <p:nvSpPr>
          <p:cNvPr id="38" name="Rectangle 3">
            <a:extLst>
              <a:ext uri="{FF2B5EF4-FFF2-40B4-BE49-F238E27FC236}">
                <a16:creationId xmlns:a16="http://schemas.microsoft.com/office/drawing/2014/main" id="{E5E4ADEC-E956-F049-944C-6B57EAFE0A19}"/>
              </a:ext>
            </a:extLst>
          </p:cNvPr>
          <p:cNvSpPr>
            <a:spLocks noChangeArrowheads="1"/>
          </p:cNvSpPr>
          <p:nvPr/>
        </p:nvSpPr>
        <p:spPr bwMode="auto">
          <a:xfrm>
            <a:off x="218943" y="1437873"/>
            <a:ext cx="6379080" cy="5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3BA3B3"/>
                </a:solidFill>
                <a:latin typeface="Arial Rounded MT Bold" charset="0"/>
                <a:ea typeface="Arial Rounded MT Bold" charset="0"/>
                <a:cs typeface="Arial Rounded MT Bold" charset="0"/>
              </a:rPr>
              <a:t>Create a scientific diagram of the heart. You will need to label the parts and explain what each part does. </a:t>
            </a:r>
            <a:endParaRPr lang="en-US" altLang="en-US" sz="1400" dirty="0">
              <a:solidFill>
                <a:srgbClr val="3BA3B3"/>
              </a:solidFill>
              <a:latin typeface="Arial Rounded MT Bold" charset="0"/>
              <a:ea typeface="Arial Rounded MT Bold" charset="0"/>
              <a:cs typeface="Arial Rounded MT Bold" charset="0"/>
            </a:endParaRPr>
          </a:p>
        </p:txBody>
      </p:sp>
      <p:sp>
        <p:nvSpPr>
          <p:cNvPr id="39" name="Rounded Rectangle 38">
            <a:extLst>
              <a:ext uri="{FF2B5EF4-FFF2-40B4-BE49-F238E27FC236}">
                <a16:creationId xmlns:a16="http://schemas.microsoft.com/office/drawing/2014/main" id="{06AB4D72-02B1-4243-A9B3-79E72CA5AF9F}"/>
              </a:ext>
            </a:extLst>
          </p:cNvPr>
          <p:cNvSpPr/>
          <p:nvPr/>
        </p:nvSpPr>
        <p:spPr>
          <a:xfrm>
            <a:off x="199279" y="1415420"/>
            <a:ext cx="6459648" cy="617026"/>
          </a:xfrm>
          <a:prstGeom prst="roundRect">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pic>
        <p:nvPicPr>
          <p:cNvPr id="40" name="Picture 39">
            <a:extLst>
              <a:ext uri="{FF2B5EF4-FFF2-40B4-BE49-F238E27FC236}">
                <a16:creationId xmlns:a16="http://schemas.microsoft.com/office/drawing/2014/main" id="{C312ABD9-4863-8E4F-AD37-343B35D96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26" y="560880"/>
            <a:ext cx="731520" cy="731520"/>
          </a:xfrm>
          <a:prstGeom prst="rect">
            <a:avLst/>
          </a:prstGeom>
        </p:spPr>
      </p:pic>
      <p:sp>
        <p:nvSpPr>
          <p:cNvPr id="41" name="Rounded Rectangle 40">
            <a:extLst>
              <a:ext uri="{FF2B5EF4-FFF2-40B4-BE49-F238E27FC236}">
                <a16:creationId xmlns:a16="http://schemas.microsoft.com/office/drawing/2014/main" id="{BE530D5F-F6A1-0447-ABDE-C41DC4779A48}"/>
              </a:ext>
            </a:extLst>
          </p:cNvPr>
          <p:cNvSpPr/>
          <p:nvPr/>
        </p:nvSpPr>
        <p:spPr>
          <a:xfrm>
            <a:off x="199279" y="6059675"/>
            <a:ext cx="5125754" cy="3439917"/>
          </a:xfrm>
          <a:prstGeom prst="roundRect">
            <a:avLst>
              <a:gd name="adj" fmla="val 3384"/>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42" name="Rounded Rectangle 41">
            <a:extLst>
              <a:ext uri="{FF2B5EF4-FFF2-40B4-BE49-F238E27FC236}">
                <a16:creationId xmlns:a16="http://schemas.microsoft.com/office/drawing/2014/main" id="{239C12F7-9504-3B49-856D-439951B8FAE6}"/>
              </a:ext>
            </a:extLst>
          </p:cNvPr>
          <p:cNvSpPr/>
          <p:nvPr/>
        </p:nvSpPr>
        <p:spPr>
          <a:xfrm>
            <a:off x="5422935" y="6757577"/>
            <a:ext cx="1234733"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Rectangle 3">
            <a:extLst>
              <a:ext uri="{FF2B5EF4-FFF2-40B4-BE49-F238E27FC236}">
                <a16:creationId xmlns:a16="http://schemas.microsoft.com/office/drawing/2014/main" id="{A2E5A206-3080-3D40-8173-74E25FE43447}"/>
              </a:ext>
            </a:extLst>
          </p:cNvPr>
          <p:cNvSpPr>
            <a:spLocks noChangeArrowheads="1"/>
          </p:cNvSpPr>
          <p:nvPr/>
        </p:nvSpPr>
        <p:spPr bwMode="auto">
          <a:xfrm>
            <a:off x="5422936" y="6831852"/>
            <a:ext cx="1234732"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right atrium</a:t>
            </a:r>
          </a:p>
        </p:txBody>
      </p:sp>
      <p:sp>
        <p:nvSpPr>
          <p:cNvPr id="53" name="Rounded Rectangle 52">
            <a:extLst>
              <a:ext uri="{FF2B5EF4-FFF2-40B4-BE49-F238E27FC236}">
                <a16:creationId xmlns:a16="http://schemas.microsoft.com/office/drawing/2014/main" id="{E3CECEE5-C161-D846-B241-F6A37DEC032A}"/>
              </a:ext>
            </a:extLst>
          </p:cNvPr>
          <p:cNvSpPr/>
          <p:nvPr/>
        </p:nvSpPr>
        <p:spPr>
          <a:xfrm>
            <a:off x="5422936" y="6290982"/>
            <a:ext cx="1234734"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Rectangle 3">
            <a:extLst>
              <a:ext uri="{FF2B5EF4-FFF2-40B4-BE49-F238E27FC236}">
                <a16:creationId xmlns:a16="http://schemas.microsoft.com/office/drawing/2014/main" id="{30122F4C-C4BE-4C41-B325-35F75B831C85}"/>
              </a:ext>
            </a:extLst>
          </p:cNvPr>
          <p:cNvSpPr>
            <a:spLocks noChangeArrowheads="1"/>
          </p:cNvSpPr>
          <p:nvPr/>
        </p:nvSpPr>
        <p:spPr bwMode="auto">
          <a:xfrm>
            <a:off x="5434510" y="6369996"/>
            <a:ext cx="1251994"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left ventricle</a:t>
            </a:r>
          </a:p>
        </p:txBody>
      </p:sp>
      <p:sp>
        <p:nvSpPr>
          <p:cNvPr id="55" name="Rounded Rectangle 54">
            <a:extLst>
              <a:ext uri="{FF2B5EF4-FFF2-40B4-BE49-F238E27FC236}">
                <a16:creationId xmlns:a16="http://schemas.microsoft.com/office/drawing/2014/main" id="{379CF34E-8D3D-AB4A-9D8C-9F96F621E6F3}"/>
              </a:ext>
            </a:extLst>
          </p:cNvPr>
          <p:cNvSpPr/>
          <p:nvPr/>
        </p:nvSpPr>
        <p:spPr>
          <a:xfrm>
            <a:off x="5434511" y="5825271"/>
            <a:ext cx="1238412"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Rectangle 3">
            <a:extLst>
              <a:ext uri="{FF2B5EF4-FFF2-40B4-BE49-F238E27FC236}">
                <a16:creationId xmlns:a16="http://schemas.microsoft.com/office/drawing/2014/main" id="{B2E30DD8-E122-244D-BDE0-A2366FEAFFB1}"/>
              </a:ext>
            </a:extLst>
          </p:cNvPr>
          <p:cNvSpPr>
            <a:spLocks noChangeArrowheads="1"/>
          </p:cNvSpPr>
          <p:nvPr/>
        </p:nvSpPr>
        <p:spPr bwMode="auto">
          <a:xfrm>
            <a:off x="5422631" y="5887040"/>
            <a:ext cx="1263569"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aorta</a:t>
            </a:r>
          </a:p>
        </p:txBody>
      </p:sp>
      <p:sp>
        <p:nvSpPr>
          <p:cNvPr id="57" name="Rounded Rectangle 56">
            <a:extLst>
              <a:ext uri="{FF2B5EF4-FFF2-40B4-BE49-F238E27FC236}">
                <a16:creationId xmlns:a16="http://schemas.microsoft.com/office/drawing/2014/main" id="{A0E57BB9-9C72-954B-B5CA-50F389A02FBA}"/>
              </a:ext>
            </a:extLst>
          </p:cNvPr>
          <p:cNvSpPr/>
          <p:nvPr/>
        </p:nvSpPr>
        <p:spPr>
          <a:xfrm>
            <a:off x="5424194" y="5358243"/>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Rectangle 3">
            <a:extLst>
              <a:ext uri="{FF2B5EF4-FFF2-40B4-BE49-F238E27FC236}">
                <a16:creationId xmlns:a16="http://schemas.microsoft.com/office/drawing/2014/main" id="{FA70127B-5862-A245-BF0B-3983616902C9}"/>
              </a:ext>
            </a:extLst>
          </p:cNvPr>
          <p:cNvSpPr>
            <a:spLocks noChangeArrowheads="1"/>
          </p:cNvSpPr>
          <p:nvPr/>
        </p:nvSpPr>
        <p:spPr bwMode="auto">
          <a:xfrm>
            <a:off x="5424194" y="5423934"/>
            <a:ext cx="126936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right ventricle</a:t>
            </a:r>
          </a:p>
        </p:txBody>
      </p:sp>
      <p:sp>
        <p:nvSpPr>
          <p:cNvPr id="59" name="Rectangle 3">
            <a:extLst>
              <a:ext uri="{FF2B5EF4-FFF2-40B4-BE49-F238E27FC236}">
                <a16:creationId xmlns:a16="http://schemas.microsoft.com/office/drawing/2014/main" id="{7CA3594E-1F05-3B45-8A5A-50040DF8B81D}"/>
              </a:ext>
            </a:extLst>
          </p:cNvPr>
          <p:cNvSpPr>
            <a:spLocks noChangeArrowheads="1"/>
          </p:cNvSpPr>
          <p:nvPr/>
        </p:nvSpPr>
        <p:spPr bwMode="auto">
          <a:xfrm>
            <a:off x="5424194" y="4566839"/>
            <a:ext cx="1191853" cy="3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a:solidFill>
                  <a:srgbClr val="3BA3B3"/>
                </a:solidFill>
                <a:latin typeface="Arial Rounded MT Bold" charset="0"/>
                <a:ea typeface="Arial Rounded MT Bold" charset="0"/>
                <a:cs typeface="Arial Rounded MT Bold" charset="0"/>
              </a:rPr>
              <a:t>word </a:t>
            </a:r>
            <a:r>
              <a:rPr lang="en-US" altLang="en-US" sz="1400" b="1" dirty="0">
                <a:solidFill>
                  <a:srgbClr val="3BA3B3"/>
                </a:solidFill>
                <a:latin typeface="Arial Rounded MT Bold" charset="0"/>
                <a:ea typeface="Arial Rounded MT Bold" charset="0"/>
                <a:cs typeface="Arial Rounded MT Bold" charset="0"/>
              </a:rPr>
              <a:t>b</a:t>
            </a:r>
            <a:r>
              <a:rPr lang="en-US" altLang="en-US" sz="1400" b="1">
                <a:solidFill>
                  <a:srgbClr val="3BA3B3"/>
                </a:solidFill>
                <a:latin typeface="Arial Rounded MT Bold" charset="0"/>
                <a:ea typeface="Arial Rounded MT Bold" charset="0"/>
                <a:cs typeface="Arial Rounded MT Bold" charset="0"/>
              </a:rPr>
              <a:t>ank</a:t>
            </a:r>
            <a:r>
              <a:rPr lang="en-US" altLang="en-US" sz="1400" b="1" dirty="0">
                <a:solidFill>
                  <a:srgbClr val="3BA3B3"/>
                </a:solidFill>
                <a:latin typeface="Arial Rounded MT Bold" charset="0"/>
                <a:ea typeface="Arial Rounded MT Bold" charset="0"/>
                <a:cs typeface="Arial Rounded MT Bold" charset="0"/>
              </a:rPr>
              <a:t>:</a:t>
            </a:r>
            <a:endParaRPr lang="en-US" altLang="en-US" sz="1400" dirty="0">
              <a:solidFill>
                <a:srgbClr val="3BA3B3"/>
              </a:solidFill>
              <a:latin typeface="Arial Rounded MT Bold" charset="0"/>
              <a:ea typeface="Arial Rounded MT Bold" charset="0"/>
              <a:cs typeface="Arial Rounded MT Bold" charset="0"/>
            </a:endParaRPr>
          </a:p>
        </p:txBody>
      </p:sp>
      <p:sp>
        <p:nvSpPr>
          <p:cNvPr id="60" name="Rounded Rectangle 59">
            <a:extLst>
              <a:ext uri="{FF2B5EF4-FFF2-40B4-BE49-F238E27FC236}">
                <a16:creationId xmlns:a16="http://schemas.microsoft.com/office/drawing/2014/main" id="{9C20B8D7-D51C-ED4D-B530-79FCA33D3927}"/>
              </a:ext>
            </a:extLst>
          </p:cNvPr>
          <p:cNvSpPr/>
          <p:nvPr/>
        </p:nvSpPr>
        <p:spPr>
          <a:xfrm>
            <a:off x="5424194" y="4884809"/>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3">
            <a:extLst>
              <a:ext uri="{FF2B5EF4-FFF2-40B4-BE49-F238E27FC236}">
                <a16:creationId xmlns:a16="http://schemas.microsoft.com/office/drawing/2014/main" id="{56FF54B9-DC22-F84C-A93B-4DCB095BFB11}"/>
              </a:ext>
            </a:extLst>
          </p:cNvPr>
          <p:cNvSpPr>
            <a:spLocks noChangeArrowheads="1"/>
          </p:cNvSpPr>
          <p:nvPr/>
        </p:nvSpPr>
        <p:spPr bwMode="auto">
          <a:xfrm>
            <a:off x="5424194" y="4950500"/>
            <a:ext cx="126936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left atrium</a:t>
            </a:r>
          </a:p>
        </p:txBody>
      </p:sp>
      <p:sp>
        <p:nvSpPr>
          <p:cNvPr id="3" name="TextBox 2">
            <a:extLst>
              <a:ext uri="{FF2B5EF4-FFF2-40B4-BE49-F238E27FC236}">
                <a16:creationId xmlns:a16="http://schemas.microsoft.com/office/drawing/2014/main" id="{607D3949-9F43-B949-819C-1268A934A25C}"/>
              </a:ext>
            </a:extLst>
          </p:cNvPr>
          <p:cNvSpPr txBox="1"/>
          <p:nvPr/>
        </p:nvSpPr>
        <p:spPr>
          <a:xfrm>
            <a:off x="326003" y="6157253"/>
            <a:ext cx="4929809" cy="3323987"/>
          </a:xfrm>
          <a:prstGeom prst="rect">
            <a:avLst/>
          </a:prstGeom>
          <a:noFill/>
        </p:spPr>
        <p:txBody>
          <a:bodyPr wrap="square" rtlCol="0">
            <a:spAutoFit/>
          </a:bodyPr>
          <a:lstStyle/>
          <a:p>
            <a:r>
              <a:rPr lang="en-US" sz="1400" dirty="0">
                <a:solidFill>
                  <a:srgbClr val="2FA2B4"/>
                </a:solidFill>
                <a:latin typeface="Arial Rounded MT Bold" panose="020F0704030504030204" pitchFamily="34" charset="77"/>
              </a:rPr>
              <a:t>1._____________________________________________________________________________________________________________________________________________________________</a:t>
            </a:r>
          </a:p>
          <a:p>
            <a:r>
              <a:rPr lang="en-US" sz="1400" dirty="0">
                <a:solidFill>
                  <a:srgbClr val="2FA2B4"/>
                </a:solidFill>
                <a:latin typeface="Arial Rounded MT Bold" panose="020F0704030504030204" pitchFamily="34" charset="77"/>
              </a:rPr>
              <a:t>2._____________________________________________________________________________________________________________________________________________________________</a:t>
            </a:r>
          </a:p>
          <a:p>
            <a:r>
              <a:rPr lang="en-US" sz="1400" dirty="0">
                <a:solidFill>
                  <a:srgbClr val="2FA2B4"/>
                </a:solidFill>
                <a:latin typeface="Arial Rounded MT Bold" panose="020F0704030504030204" pitchFamily="34" charset="77"/>
              </a:rPr>
              <a:t>3._____________________________________________________________________________________________________________________________________________________________</a:t>
            </a:r>
          </a:p>
          <a:p>
            <a:r>
              <a:rPr lang="en-US" sz="1400" dirty="0">
                <a:solidFill>
                  <a:srgbClr val="2FA2B4"/>
                </a:solidFill>
                <a:latin typeface="Arial Rounded MT Bold" panose="020F0704030504030204" pitchFamily="34" charset="77"/>
              </a:rPr>
              <a:t>4._____________________________________________________________________________________________________________________________________________________________</a:t>
            </a:r>
          </a:p>
          <a:p>
            <a:r>
              <a:rPr lang="en-US" sz="1400" dirty="0">
                <a:solidFill>
                  <a:srgbClr val="2FA2B4"/>
                </a:solidFill>
                <a:latin typeface="Arial Rounded MT Bold" panose="020F0704030504030204" pitchFamily="34" charset="77"/>
              </a:rPr>
              <a:t>5._____________________________________________________________________________________________________________________________________________________________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26484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TotalTime>
  <Words>420</Words>
  <Application>Microsoft Macintosh PowerPoint</Application>
  <PresentationFormat>A4 Paper (210x297 mm)</PresentationFormat>
  <Paragraphs>47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 Bold</vt:lpstr>
      <vt:lpstr>Calibri</vt:lpstr>
      <vt:lpstr>Calibri Light</vt:lpstr>
      <vt:lpstr>Cambria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Debney</cp:lastModifiedBy>
  <cp:revision>36</cp:revision>
  <dcterms:created xsi:type="dcterms:W3CDTF">2016-06-12T08:53:59Z</dcterms:created>
  <dcterms:modified xsi:type="dcterms:W3CDTF">2021-12-05T18:55:17Z</dcterms:modified>
</cp:coreProperties>
</file>